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56" r:id="rId3"/>
    <p:sldId id="257" r:id="rId4"/>
    <p:sldId id="258" r:id="rId5"/>
    <p:sldId id="259" r:id="rId6"/>
    <p:sldId id="260" r:id="rId7"/>
    <p:sldId id="261" r:id="rId8"/>
    <p:sldId id="266" r:id="rId9"/>
    <p:sldId id="262" r:id="rId10"/>
    <p:sldId id="264" r:id="rId11"/>
    <p:sldId id="267" r:id="rId12"/>
    <p:sldId id="282" r:id="rId13"/>
    <p:sldId id="283" r:id="rId14"/>
    <p:sldId id="265" r:id="rId15"/>
    <p:sldId id="268" r:id="rId16"/>
    <p:sldId id="270" r:id="rId17"/>
    <p:sldId id="284" r:id="rId18"/>
    <p:sldId id="286" r:id="rId19"/>
    <p:sldId id="273" r:id="rId20"/>
    <p:sldId id="274" r:id="rId21"/>
    <p:sldId id="275" r:id="rId22"/>
    <p:sldId id="285" r:id="rId23"/>
    <p:sldId id="271" r:id="rId24"/>
    <p:sldId id="276" r:id="rId25"/>
    <p:sldId id="280" r:id="rId26"/>
    <p:sldId id="281" r:id="rId27"/>
    <p:sldId id="27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2088" y="-8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en-GB"/>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GB"/>
          </a:p>
        </p:txBody>
      </p:sp>
      <p:sp>
        <p:nvSpPr>
          <p:cNvPr id="4" name="Päivämäärän paikkamerkki 3"/>
          <p:cNvSpPr>
            <a:spLocks noGrp="1"/>
          </p:cNvSpPr>
          <p:nvPr>
            <p:ph type="dt" sz="half" idx="10"/>
          </p:nvPr>
        </p:nvSpPr>
        <p:spPr/>
        <p:txBody>
          <a:bodyPr/>
          <a:lstStyle/>
          <a:p>
            <a:fld id="{F57393F8-6338-4C59-A875-6A73980B1BCF}" type="datetimeFigureOut">
              <a:rPr lang="en-GB" smtClean="0"/>
              <a:t>22/06/2012</a:t>
            </a:fld>
            <a:endParaRPr lang="en-GB"/>
          </a:p>
        </p:txBody>
      </p:sp>
      <p:sp>
        <p:nvSpPr>
          <p:cNvPr id="5" name="Alatunnisteen paikkamerkki 4"/>
          <p:cNvSpPr>
            <a:spLocks noGrp="1"/>
          </p:cNvSpPr>
          <p:nvPr>
            <p:ph type="ftr" sz="quarter" idx="11"/>
          </p:nvPr>
        </p:nvSpPr>
        <p:spPr/>
        <p:txBody>
          <a:bodyPr/>
          <a:lstStyle/>
          <a:p>
            <a:endParaRPr lang="en-GB"/>
          </a:p>
        </p:txBody>
      </p:sp>
      <p:sp>
        <p:nvSpPr>
          <p:cNvPr id="6" name="Dian numeron paikkamerkki 5"/>
          <p:cNvSpPr>
            <a:spLocks noGrp="1"/>
          </p:cNvSpPr>
          <p:nvPr>
            <p:ph type="sldNum" sz="quarter" idx="12"/>
          </p:nvPr>
        </p:nvSpPr>
        <p:spPr/>
        <p:txBody>
          <a:bodyPr/>
          <a:lstStyle/>
          <a:p>
            <a:fld id="{A3D0AB1E-645A-46FF-B902-4F15B08EB2C5}" type="slidenum">
              <a:rPr lang="en-GB" smtClean="0"/>
              <a:t>‹#›</a:t>
            </a:fld>
            <a:endParaRPr lang="en-GB"/>
          </a:p>
        </p:txBody>
      </p:sp>
    </p:spTree>
    <p:extLst>
      <p:ext uri="{BB962C8B-B14F-4D97-AF65-F5344CB8AC3E}">
        <p14:creationId xmlns:p14="http://schemas.microsoft.com/office/powerpoint/2010/main" val="208685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GB"/>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Päivämäärän paikkamerkki 3"/>
          <p:cNvSpPr>
            <a:spLocks noGrp="1"/>
          </p:cNvSpPr>
          <p:nvPr>
            <p:ph type="dt" sz="half" idx="10"/>
          </p:nvPr>
        </p:nvSpPr>
        <p:spPr/>
        <p:txBody>
          <a:bodyPr/>
          <a:lstStyle/>
          <a:p>
            <a:fld id="{F57393F8-6338-4C59-A875-6A73980B1BCF}" type="datetimeFigureOut">
              <a:rPr lang="en-GB" smtClean="0"/>
              <a:t>22/06/2012</a:t>
            </a:fld>
            <a:endParaRPr lang="en-GB"/>
          </a:p>
        </p:txBody>
      </p:sp>
      <p:sp>
        <p:nvSpPr>
          <p:cNvPr id="5" name="Alatunnisteen paikkamerkki 4"/>
          <p:cNvSpPr>
            <a:spLocks noGrp="1"/>
          </p:cNvSpPr>
          <p:nvPr>
            <p:ph type="ftr" sz="quarter" idx="11"/>
          </p:nvPr>
        </p:nvSpPr>
        <p:spPr/>
        <p:txBody>
          <a:bodyPr/>
          <a:lstStyle/>
          <a:p>
            <a:endParaRPr lang="en-GB"/>
          </a:p>
        </p:txBody>
      </p:sp>
      <p:sp>
        <p:nvSpPr>
          <p:cNvPr id="6" name="Dian numeron paikkamerkki 5"/>
          <p:cNvSpPr>
            <a:spLocks noGrp="1"/>
          </p:cNvSpPr>
          <p:nvPr>
            <p:ph type="sldNum" sz="quarter" idx="12"/>
          </p:nvPr>
        </p:nvSpPr>
        <p:spPr/>
        <p:txBody>
          <a:bodyPr/>
          <a:lstStyle/>
          <a:p>
            <a:fld id="{A3D0AB1E-645A-46FF-B902-4F15B08EB2C5}" type="slidenum">
              <a:rPr lang="en-GB" smtClean="0"/>
              <a:t>‹#›</a:t>
            </a:fld>
            <a:endParaRPr lang="en-GB"/>
          </a:p>
        </p:txBody>
      </p:sp>
    </p:spTree>
    <p:extLst>
      <p:ext uri="{BB962C8B-B14F-4D97-AF65-F5344CB8AC3E}">
        <p14:creationId xmlns:p14="http://schemas.microsoft.com/office/powerpoint/2010/main" val="2785954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en-GB"/>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Päivämäärän paikkamerkki 3"/>
          <p:cNvSpPr>
            <a:spLocks noGrp="1"/>
          </p:cNvSpPr>
          <p:nvPr>
            <p:ph type="dt" sz="half" idx="10"/>
          </p:nvPr>
        </p:nvSpPr>
        <p:spPr/>
        <p:txBody>
          <a:bodyPr/>
          <a:lstStyle/>
          <a:p>
            <a:fld id="{F57393F8-6338-4C59-A875-6A73980B1BCF}" type="datetimeFigureOut">
              <a:rPr lang="en-GB" smtClean="0"/>
              <a:t>22/06/2012</a:t>
            </a:fld>
            <a:endParaRPr lang="en-GB"/>
          </a:p>
        </p:txBody>
      </p:sp>
      <p:sp>
        <p:nvSpPr>
          <p:cNvPr id="5" name="Alatunnisteen paikkamerkki 4"/>
          <p:cNvSpPr>
            <a:spLocks noGrp="1"/>
          </p:cNvSpPr>
          <p:nvPr>
            <p:ph type="ftr" sz="quarter" idx="11"/>
          </p:nvPr>
        </p:nvSpPr>
        <p:spPr/>
        <p:txBody>
          <a:bodyPr/>
          <a:lstStyle/>
          <a:p>
            <a:endParaRPr lang="en-GB"/>
          </a:p>
        </p:txBody>
      </p:sp>
      <p:sp>
        <p:nvSpPr>
          <p:cNvPr id="6" name="Dian numeron paikkamerkki 5"/>
          <p:cNvSpPr>
            <a:spLocks noGrp="1"/>
          </p:cNvSpPr>
          <p:nvPr>
            <p:ph type="sldNum" sz="quarter" idx="12"/>
          </p:nvPr>
        </p:nvSpPr>
        <p:spPr/>
        <p:txBody>
          <a:bodyPr/>
          <a:lstStyle/>
          <a:p>
            <a:fld id="{A3D0AB1E-645A-46FF-B902-4F15B08EB2C5}" type="slidenum">
              <a:rPr lang="en-GB" smtClean="0"/>
              <a:t>‹#›</a:t>
            </a:fld>
            <a:endParaRPr lang="en-GB"/>
          </a:p>
        </p:txBody>
      </p:sp>
    </p:spTree>
    <p:extLst>
      <p:ext uri="{BB962C8B-B14F-4D97-AF65-F5344CB8AC3E}">
        <p14:creationId xmlns:p14="http://schemas.microsoft.com/office/powerpoint/2010/main" val="653507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Kuva tai kaavio tekstin vieressä">
    <p:spTree>
      <p:nvGrpSpPr>
        <p:cNvPr id="1" name=""/>
        <p:cNvGrpSpPr/>
        <p:nvPr/>
      </p:nvGrpSpPr>
      <p:grpSpPr>
        <a:xfrm>
          <a:off x="0" y="0"/>
          <a:ext cx="0" cy="0"/>
          <a:chOff x="0" y="0"/>
          <a:chExt cx="0" cy="0"/>
        </a:xfrm>
      </p:grpSpPr>
      <p:sp>
        <p:nvSpPr>
          <p:cNvPr id="13" name="Kuvan paikkamerkki 2"/>
          <p:cNvSpPr>
            <a:spLocks noGrp="1"/>
          </p:cNvSpPr>
          <p:nvPr>
            <p:ph type="pic" idx="1"/>
          </p:nvPr>
        </p:nvSpPr>
        <p:spPr>
          <a:xfrm>
            <a:off x="4643438" y="1571612"/>
            <a:ext cx="4071966" cy="457203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smtClean="0"/>
              <a:t>Lisää kuva napsauttamalla kuvaketta</a:t>
            </a:r>
            <a:endParaRPr lang="fi-FI" noProof="0"/>
          </a:p>
        </p:txBody>
      </p:sp>
      <p:sp>
        <p:nvSpPr>
          <p:cNvPr id="15" name="Otsikon paikkamerkki 1"/>
          <p:cNvSpPr>
            <a:spLocks noGrp="1"/>
          </p:cNvSpPr>
          <p:nvPr>
            <p:ph type="title"/>
          </p:nvPr>
        </p:nvSpPr>
        <p:spPr>
          <a:xfrm>
            <a:off x="457200" y="642918"/>
            <a:ext cx="8229600" cy="774720"/>
          </a:xfrm>
          <a:prstGeom prst="rect">
            <a:avLst/>
          </a:prstGeom>
        </p:spPr>
        <p:txBody>
          <a:bodyPr/>
          <a:lstStyle/>
          <a:p>
            <a:r>
              <a:rPr lang="fi-FI" smtClean="0"/>
              <a:t>Muokkaa perustyyl. napsautt.</a:t>
            </a:r>
            <a:endParaRPr lang="fi-FI" dirty="0"/>
          </a:p>
        </p:txBody>
      </p:sp>
      <p:sp>
        <p:nvSpPr>
          <p:cNvPr id="16" name="Sisällön paikkamerkki 2"/>
          <p:cNvSpPr>
            <a:spLocks noGrp="1"/>
          </p:cNvSpPr>
          <p:nvPr>
            <p:ph sz="half" idx="10"/>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Alatunnisteen paikkamerkki 4"/>
          <p:cNvSpPr>
            <a:spLocks noGrp="1"/>
          </p:cNvSpPr>
          <p:nvPr>
            <p:ph type="ftr" sz="quarter" idx="11"/>
          </p:nvPr>
        </p:nvSpPr>
        <p:spPr/>
        <p:txBody>
          <a:bodyPr/>
          <a:lstStyle>
            <a:lvl1pPr algn="ctr">
              <a:defRPr sz="1200" smtClean="0">
                <a:solidFill>
                  <a:schemeClr val="tx1">
                    <a:tint val="75000"/>
                  </a:schemeClr>
                </a:solidFill>
              </a:defRPr>
            </a:lvl1pPr>
          </a:lstStyle>
          <a:p>
            <a:pPr>
              <a:defRPr/>
            </a:pPr>
            <a:r>
              <a:rPr lang="fi-FI"/>
              <a:t>JAMK/TEC Jukka Lerkkanen</a:t>
            </a:r>
          </a:p>
        </p:txBody>
      </p:sp>
      <p:sp>
        <p:nvSpPr>
          <p:cNvPr id="6" name="Päivämäärän paikkamerkki 8"/>
          <p:cNvSpPr>
            <a:spLocks noGrp="1"/>
          </p:cNvSpPr>
          <p:nvPr>
            <p:ph type="dt" sz="half" idx="12"/>
          </p:nvPr>
        </p:nvSpPr>
        <p:spPr/>
        <p:txBody>
          <a:bodyPr/>
          <a:lstStyle>
            <a:lvl1pPr algn="r">
              <a:defRPr sz="1200" smtClean="0">
                <a:solidFill>
                  <a:schemeClr val="tx1">
                    <a:tint val="75000"/>
                  </a:schemeClr>
                </a:solidFill>
              </a:defRPr>
            </a:lvl1pPr>
          </a:lstStyle>
          <a:p>
            <a:pPr>
              <a:defRPr/>
            </a:pPr>
            <a:r>
              <a:rPr lang="fi-FI" smtClean="0"/>
              <a:t>6.9.2011</a:t>
            </a:r>
            <a:endParaRPr lang="fi-FI"/>
          </a:p>
        </p:txBody>
      </p:sp>
      <p:sp>
        <p:nvSpPr>
          <p:cNvPr id="7" name="Dian numeron paikkamerkki 5"/>
          <p:cNvSpPr>
            <a:spLocks noGrp="1"/>
          </p:cNvSpPr>
          <p:nvPr>
            <p:ph type="sldNum" sz="quarter" idx="13"/>
          </p:nvPr>
        </p:nvSpPr>
        <p:spPr>
          <a:xfrm>
            <a:off x="8501063" y="6356350"/>
            <a:ext cx="519112" cy="365125"/>
          </a:xfrm>
        </p:spPr>
        <p:txBody>
          <a:bodyPr/>
          <a:lstStyle>
            <a:lvl1pPr>
              <a:defRPr/>
            </a:lvl1pPr>
          </a:lstStyle>
          <a:p>
            <a:pPr>
              <a:defRPr/>
            </a:pPr>
            <a:fld id="{2D7D73BC-E56D-4C83-90A0-46E5DA9F341D}" type="slidenum">
              <a:rPr lang="fi-FI"/>
              <a:pPr>
                <a:defRPr/>
              </a:pPr>
              <a:t>‹#›</a:t>
            </a:fld>
            <a:endParaRPr lang="fi-FI"/>
          </a:p>
        </p:txBody>
      </p:sp>
    </p:spTree>
    <p:extLst>
      <p:ext uri="{BB962C8B-B14F-4D97-AF65-F5344CB8AC3E}">
        <p14:creationId xmlns:p14="http://schemas.microsoft.com/office/powerpoint/2010/main" val="373999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GB"/>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Päivämäärän paikkamerkki 3"/>
          <p:cNvSpPr>
            <a:spLocks noGrp="1"/>
          </p:cNvSpPr>
          <p:nvPr>
            <p:ph type="dt" sz="half" idx="10"/>
          </p:nvPr>
        </p:nvSpPr>
        <p:spPr/>
        <p:txBody>
          <a:bodyPr/>
          <a:lstStyle/>
          <a:p>
            <a:fld id="{F57393F8-6338-4C59-A875-6A73980B1BCF}" type="datetimeFigureOut">
              <a:rPr lang="en-GB" smtClean="0"/>
              <a:t>22/06/2012</a:t>
            </a:fld>
            <a:endParaRPr lang="en-GB"/>
          </a:p>
        </p:txBody>
      </p:sp>
      <p:sp>
        <p:nvSpPr>
          <p:cNvPr id="5" name="Alatunnisteen paikkamerkki 4"/>
          <p:cNvSpPr>
            <a:spLocks noGrp="1"/>
          </p:cNvSpPr>
          <p:nvPr>
            <p:ph type="ftr" sz="quarter" idx="11"/>
          </p:nvPr>
        </p:nvSpPr>
        <p:spPr/>
        <p:txBody>
          <a:bodyPr/>
          <a:lstStyle/>
          <a:p>
            <a:endParaRPr lang="en-GB"/>
          </a:p>
        </p:txBody>
      </p:sp>
      <p:sp>
        <p:nvSpPr>
          <p:cNvPr id="6" name="Dian numeron paikkamerkki 5"/>
          <p:cNvSpPr>
            <a:spLocks noGrp="1"/>
          </p:cNvSpPr>
          <p:nvPr>
            <p:ph type="sldNum" sz="quarter" idx="12"/>
          </p:nvPr>
        </p:nvSpPr>
        <p:spPr/>
        <p:txBody>
          <a:bodyPr/>
          <a:lstStyle/>
          <a:p>
            <a:fld id="{A3D0AB1E-645A-46FF-B902-4F15B08EB2C5}" type="slidenum">
              <a:rPr lang="en-GB" smtClean="0"/>
              <a:t>‹#›</a:t>
            </a:fld>
            <a:endParaRPr lang="en-GB"/>
          </a:p>
        </p:txBody>
      </p:sp>
    </p:spTree>
    <p:extLst>
      <p:ext uri="{BB962C8B-B14F-4D97-AF65-F5344CB8AC3E}">
        <p14:creationId xmlns:p14="http://schemas.microsoft.com/office/powerpoint/2010/main" val="1442805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en-GB"/>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F57393F8-6338-4C59-A875-6A73980B1BCF}" type="datetimeFigureOut">
              <a:rPr lang="en-GB" smtClean="0"/>
              <a:t>22/06/2012</a:t>
            </a:fld>
            <a:endParaRPr lang="en-GB"/>
          </a:p>
        </p:txBody>
      </p:sp>
      <p:sp>
        <p:nvSpPr>
          <p:cNvPr id="5" name="Alatunnisteen paikkamerkki 4"/>
          <p:cNvSpPr>
            <a:spLocks noGrp="1"/>
          </p:cNvSpPr>
          <p:nvPr>
            <p:ph type="ftr" sz="quarter" idx="11"/>
          </p:nvPr>
        </p:nvSpPr>
        <p:spPr/>
        <p:txBody>
          <a:bodyPr/>
          <a:lstStyle/>
          <a:p>
            <a:endParaRPr lang="en-GB"/>
          </a:p>
        </p:txBody>
      </p:sp>
      <p:sp>
        <p:nvSpPr>
          <p:cNvPr id="6" name="Dian numeron paikkamerkki 5"/>
          <p:cNvSpPr>
            <a:spLocks noGrp="1"/>
          </p:cNvSpPr>
          <p:nvPr>
            <p:ph type="sldNum" sz="quarter" idx="12"/>
          </p:nvPr>
        </p:nvSpPr>
        <p:spPr/>
        <p:txBody>
          <a:bodyPr/>
          <a:lstStyle/>
          <a:p>
            <a:fld id="{A3D0AB1E-645A-46FF-B902-4F15B08EB2C5}" type="slidenum">
              <a:rPr lang="en-GB" smtClean="0"/>
              <a:t>‹#›</a:t>
            </a:fld>
            <a:endParaRPr lang="en-GB"/>
          </a:p>
        </p:txBody>
      </p:sp>
    </p:spTree>
    <p:extLst>
      <p:ext uri="{BB962C8B-B14F-4D97-AF65-F5344CB8AC3E}">
        <p14:creationId xmlns:p14="http://schemas.microsoft.com/office/powerpoint/2010/main" val="514076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GB"/>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5" name="Päivämäärän paikkamerkki 4"/>
          <p:cNvSpPr>
            <a:spLocks noGrp="1"/>
          </p:cNvSpPr>
          <p:nvPr>
            <p:ph type="dt" sz="half" idx="10"/>
          </p:nvPr>
        </p:nvSpPr>
        <p:spPr/>
        <p:txBody>
          <a:bodyPr/>
          <a:lstStyle/>
          <a:p>
            <a:fld id="{F57393F8-6338-4C59-A875-6A73980B1BCF}" type="datetimeFigureOut">
              <a:rPr lang="en-GB" smtClean="0"/>
              <a:t>22/06/2012</a:t>
            </a:fld>
            <a:endParaRPr lang="en-GB"/>
          </a:p>
        </p:txBody>
      </p:sp>
      <p:sp>
        <p:nvSpPr>
          <p:cNvPr id="6" name="Alatunnisteen paikkamerkki 5"/>
          <p:cNvSpPr>
            <a:spLocks noGrp="1"/>
          </p:cNvSpPr>
          <p:nvPr>
            <p:ph type="ftr" sz="quarter" idx="11"/>
          </p:nvPr>
        </p:nvSpPr>
        <p:spPr/>
        <p:txBody>
          <a:bodyPr/>
          <a:lstStyle/>
          <a:p>
            <a:endParaRPr lang="en-GB"/>
          </a:p>
        </p:txBody>
      </p:sp>
      <p:sp>
        <p:nvSpPr>
          <p:cNvPr id="7" name="Dian numeron paikkamerkki 6"/>
          <p:cNvSpPr>
            <a:spLocks noGrp="1"/>
          </p:cNvSpPr>
          <p:nvPr>
            <p:ph type="sldNum" sz="quarter" idx="12"/>
          </p:nvPr>
        </p:nvSpPr>
        <p:spPr/>
        <p:txBody>
          <a:bodyPr/>
          <a:lstStyle/>
          <a:p>
            <a:fld id="{A3D0AB1E-645A-46FF-B902-4F15B08EB2C5}" type="slidenum">
              <a:rPr lang="en-GB" smtClean="0"/>
              <a:t>‹#›</a:t>
            </a:fld>
            <a:endParaRPr lang="en-GB"/>
          </a:p>
        </p:txBody>
      </p:sp>
    </p:spTree>
    <p:extLst>
      <p:ext uri="{BB962C8B-B14F-4D97-AF65-F5344CB8AC3E}">
        <p14:creationId xmlns:p14="http://schemas.microsoft.com/office/powerpoint/2010/main" val="910043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en-GB"/>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7" name="Päivämäärän paikkamerkki 6"/>
          <p:cNvSpPr>
            <a:spLocks noGrp="1"/>
          </p:cNvSpPr>
          <p:nvPr>
            <p:ph type="dt" sz="half" idx="10"/>
          </p:nvPr>
        </p:nvSpPr>
        <p:spPr/>
        <p:txBody>
          <a:bodyPr/>
          <a:lstStyle/>
          <a:p>
            <a:fld id="{F57393F8-6338-4C59-A875-6A73980B1BCF}" type="datetimeFigureOut">
              <a:rPr lang="en-GB" smtClean="0"/>
              <a:t>22/06/2012</a:t>
            </a:fld>
            <a:endParaRPr lang="en-GB"/>
          </a:p>
        </p:txBody>
      </p:sp>
      <p:sp>
        <p:nvSpPr>
          <p:cNvPr id="8" name="Alatunnisteen paikkamerkki 7"/>
          <p:cNvSpPr>
            <a:spLocks noGrp="1"/>
          </p:cNvSpPr>
          <p:nvPr>
            <p:ph type="ftr" sz="quarter" idx="11"/>
          </p:nvPr>
        </p:nvSpPr>
        <p:spPr/>
        <p:txBody>
          <a:bodyPr/>
          <a:lstStyle/>
          <a:p>
            <a:endParaRPr lang="en-GB"/>
          </a:p>
        </p:txBody>
      </p:sp>
      <p:sp>
        <p:nvSpPr>
          <p:cNvPr id="9" name="Dian numeron paikkamerkki 8"/>
          <p:cNvSpPr>
            <a:spLocks noGrp="1"/>
          </p:cNvSpPr>
          <p:nvPr>
            <p:ph type="sldNum" sz="quarter" idx="12"/>
          </p:nvPr>
        </p:nvSpPr>
        <p:spPr/>
        <p:txBody>
          <a:bodyPr/>
          <a:lstStyle/>
          <a:p>
            <a:fld id="{A3D0AB1E-645A-46FF-B902-4F15B08EB2C5}" type="slidenum">
              <a:rPr lang="en-GB" smtClean="0"/>
              <a:t>‹#›</a:t>
            </a:fld>
            <a:endParaRPr lang="en-GB"/>
          </a:p>
        </p:txBody>
      </p:sp>
    </p:spTree>
    <p:extLst>
      <p:ext uri="{BB962C8B-B14F-4D97-AF65-F5344CB8AC3E}">
        <p14:creationId xmlns:p14="http://schemas.microsoft.com/office/powerpoint/2010/main" val="3958982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GB"/>
          </a:p>
        </p:txBody>
      </p:sp>
      <p:sp>
        <p:nvSpPr>
          <p:cNvPr id="3" name="Päivämäärän paikkamerkki 2"/>
          <p:cNvSpPr>
            <a:spLocks noGrp="1"/>
          </p:cNvSpPr>
          <p:nvPr>
            <p:ph type="dt" sz="half" idx="10"/>
          </p:nvPr>
        </p:nvSpPr>
        <p:spPr/>
        <p:txBody>
          <a:bodyPr/>
          <a:lstStyle/>
          <a:p>
            <a:fld id="{F57393F8-6338-4C59-A875-6A73980B1BCF}" type="datetimeFigureOut">
              <a:rPr lang="en-GB" smtClean="0"/>
              <a:t>22/06/2012</a:t>
            </a:fld>
            <a:endParaRPr lang="en-GB"/>
          </a:p>
        </p:txBody>
      </p:sp>
      <p:sp>
        <p:nvSpPr>
          <p:cNvPr id="4" name="Alatunnisteen paikkamerkki 3"/>
          <p:cNvSpPr>
            <a:spLocks noGrp="1"/>
          </p:cNvSpPr>
          <p:nvPr>
            <p:ph type="ftr" sz="quarter" idx="11"/>
          </p:nvPr>
        </p:nvSpPr>
        <p:spPr/>
        <p:txBody>
          <a:bodyPr/>
          <a:lstStyle/>
          <a:p>
            <a:endParaRPr lang="en-GB"/>
          </a:p>
        </p:txBody>
      </p:sp>
      <p:sp>
        <p:nvSpPr>
          <p:cNvPr id="5" name="Dian numeron paikkamerkki 4"/>
          <p:cNvSpPr>
            <a:spLocks noGrp="1"/>
          </p:cNvSpPr>
          <p:nvPr>
            <p:ph type="sldNum" sz="quarter" idx="12"/>
          </p:nvPr>
        </p:nvSpPr>
        <p:spPr/>
        <p:txBody>
          <a:bodyPr/>
          <a:lstStyle/>
          <a:p>
            <a:fld id="{A3D0AB1E-645A-46FF-B902-4F15B08EB2C5}" type="slidenum">
              <a:rPr lang="en-GB" smtClean="0"/>
              <a:t>‹#›</a:t>
            </a:fld>
            <a:endParaRPr lang="en-GB"/>
          </a:p>
        </p:txBody>
      </p:sp>
    </p:spTree>
    <p:extLst>
      <p:ext uri="{BB962C8B-B14F-4D97-AF65-F5344CB8AC3E}">
        <p14:creationId xmlns:p14="http://schemas.microsoft.com/office/powerpoint/2010/main" val="186367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F57393F8-6338-4C59-A875-6A73980B1BCF}" type="datetimeFigureOut">
              <a:rPr lang="en-GB" smtClean="0"/>
              <a:t>22/06/2012</a:t>
            </a:fld>
            <a:endParaRPr lang="en-GB"/>
          </a:p>
        </p:txBody>
      </p:sp>
      <p:sp>
        <p:nvSpPr>
          <p:cNvPr id="3" name="Alatunnisteen paikkamerkki 2"/>
          <p:cNvSpPr>
            <a:spLocks noGrp="1"/>
          </p:cNvSpPr>
          <p:nvPr>
            <p:ph type="ftr" sz="quarter" idx="11"/>
          </p:nvPr>
        </p:nvSpPr>
        <p:spPr/>
        <p:txBody>
          <a:bodyPr/>
          <a:lstStyle/>
          <a:p>
            <a:endParaRPr lang="en-GB"/>
          </a:p>
        </p:txBody>
      </p:sp>
      <p:sp>
        <p:nvSpPr>
          <p:cNvPr id="4" name="Dian numeron paikkamerkki 3"/>
          <p:cNvSpPr>
            <a:spLocks noGrp="1"/>
          </p:cNvSpPr>
          <p:nvPr>
            <p:ph type="sldNum" sz="quarter" idx="12"/>
          </p:nvPr>
        </p:nvSpPr>
        <p:spPr/>
        <p:txBody>
          <a:bodyPr/>
          <a:lstStyle/>
          <a:p>
            <a:fld id="{A3D0AB1E-645A-46FF-B902-4F15B08EB2C5}" type="slidenum">
              <a:rPr lang="en-GB" smtClean="0"/>
              <a:t>‹#›</a:t>
            </a:fld>
            <a:endParaRPr lang="en-GB"/>
          </a:p>
        </p:txBody>
      </p:sp>
    </p:spTree>
    <p:extLst>
      <p:ext uri="{BB962C8B-B14F-4D97-AF65-F5344CB8AC3E}">
        <p14:creationId xmlns:p14="http://schemas.microsoft.com/office/powerpoint/2010/main" val="617824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en-GB"/>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57393F8-6338-4C59-A875-6A73980B1BCF}" type="datetimeFigureOut">
              <a:rPr lang="en-GB" smtClean="0"/>
              <a:t>22/06/2012</a:t>
            </a:fld>
            <a:endParaRPr lang="en-GB"/>
          </a:p>
        </p:txBody>
      </p:sp>
      <p:sp>
        <p:nvSpPr>
          <p:cNvPr id="6" name="Alatunnisteen paikkamerkki 5"/>
          <p:cNvSpPr>
            <a:spLocks noGrp="1"/>
          </p:cNvSpPr>
          <p:nvPr>
            <p:ph type="ftr" sz="quarter" idx="11"/>
          </p:nvPr>
        </p:nvSpPr>
        <p:spPr/>
        <p:txBody>
          <a:bodyPr/>
          <a:lstStyle/>
          <a:p>
            <a:endParaRPr lang="en-GB"/>
          </a:p>
        </p:txBody>
      </p:sp>
      <p:sp>
        <p:nvSpPr>
          <p:cNvPr id="7" name="Dian numeron paikkamerkki 6"/>
          <p:cNvSpPr>
            <a:spLocks noGrp="1"/>
          </p:cNvSpPr>
          <p:nvPr>
            <p:ph type="sldNum" sz="quarter" idx="12"/>
          </p:nvPr>
        </p:nvSpPr>
        <p:spPr/>
        <p:txBody>
          <a:bodyPr/>
          <a:lstStyle/>
          <a:p>
            <a:fld id="{A3D0AB1E-645A-46FF-B902-4F15B08EB2C5}" type="slidenum">
              <a:rPr lang="en-GB" smtClean="0"/>
              <a:t>‹#›</a:t>
            </a:fld>
            <a:endParaRPr lang="en-GB"/>
          </a:p>
        </p:txBody>
      </p:sp>
    </p:spTree>
    <p:extLst>
      <p:ext uri="{BB962C8B-B14F-4D97-AF65-F5344CB8AC3E}">
        <p14:creationId xmlns:p14="http://schemas.microsoft.com/office/powerpoint/2010/main" val="17743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en-GB"/>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57393F8-6338-4C59-A875-6A73980B1BCF}" type="datetimeFigureOut">
              <a:rPr lang="en-GB" smtClean="0"/>
              <a:t>22/06/2012</a:t>
            </a:fld>
            <a:endParaRPr lang="en-GB"/>
          </a:p>
        </p:txBody>
      </p:sp>
      <p:sp>
        <p:nvSpPr>
          <p:cNvPr id="6" name="Alatunnisteen paikkamerkki 5"/>
          <p:cNvSpPr>
            <a:spLocks noGrp="1"/>
          </p:cNvSpPr>
          <p:nvPr>
            <p:ph type="ftr" sz="quarter" idx="11"/>
          </p:nvPr>
        </p:nvSpPr>
        <p:spPr/>
        <p:txBody>
          <a:bodyPr/>
          <a:lstStyle/>
          <a:p>
            <a:endParaRPr lang="en-GB"/>
          </a:p>
        </p:txBody>
      </p:sp>
      <p:sp>
        <p:nvSpPr>
          <p:cNvPr id="7" name="Dian numeron paikkamerkki 6"/>
          <p:cNvSpPr>
            <a:spLocks noGrp="1"/>
          </p:cNvSpPr>
          <p:nvPr>
            <p:ph type="sldNum" sz="quarter" idx="12"/>
          </p:nvPr>
        </p:nvSpPr>
        <p:spPr/>
        <p:txBody>
          <a:bodyPr/>
          <a:lstStyle/>
          <a:p>
            <a:fld id="{A3D0AB1E-645A-46FF-B902-4F15B08EB2C5}" type="slidenum">
              <a:rPr lang="en-GB" smtClean="0"/>
              <a:t>‹#›</a:t>
            </a:fld>
            <a:endParaRPr lang="en-GB"/>
          </a:p>
        </p:txBody>
      </p:sp>
    </p:spTree>
    <p:extLst>
      <p:ext uri="{BB962C8B-B14F-4D97-AF65-F5344CB8AC3E}">
        <p14:creationId xmlns:p14="http://schemas.microsoft.com/office/powerpoint/2010/main" val="1054164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en-GB"/>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GB"/>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393F8-6338-4C59-A875-6A73980B1BCF}" type="datetimeFigureOut">
              <a:rPr lang="en-GB" smtClean="0"/>
              <a:t>22/06/2012</a:t>
            </a:fld>
            <a:endParaRPr lang="en-GB"/>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0AB1E-645A-46FF-B902-4F15B08EB2C5}" type="slidenum">
              <a:rPr lang="en-GB" smtClean="0"/>
              <a:t>‹#›</a:t>
            </a:fld>
            <a:endParaRPr lang="en-GB"/>
          </a:p>
        </p:txBody>
      </p:sp>
    </p:spTree>
    <p:extLst>
      <p:ext uri="{BB962C8B-B14F-4D97-AF65-F5344CB8AC3E}">
        <p14:creationId xmlns:p14="http://schemas.microsoft.com/office/powerpoint/2010/main" val="2815830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jukka.lerkkanen@jamk.fi" TargetMode="External"/><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hyperlink" Target="http://www.career.fsu.edu/techcent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90266"/>
          </a:xfrm>
        </p:spPr>
        <p:txBody>
          <a:bodyPr>
            <a:normAutofit/>
          </a:bodyPr>
          <a:lstStyle/>
          <a:p>
            <a:r>
              <a:rPr lang="en-US" b="1" i="1" dirty="0"/>
              <a:t>READINESS ASSESSMENT TOOL FOR ADULTS</a:t>
            </a:r>
            <a:r>
              <a:rPr lang="en-US" dirty="0"/>
              <a:t/>
            </a:r>
            <a:br>
              <a:rPr lang="en-US" dirty="0"/>
            </a:br>
            <a:r>
              <a:rPr lang="en-US" b="1" i="1" dirty="0"/>
              <a:t>IN CAREER </a:t>
            </a:r>
            <a:r>
              <a:rPr lang="en-US" b="1" i="1" dirty="0" smtClean="0"/>
              <a:t>DECISION-MAKING</a:t>
            </a:r>
            <a:endParaRPr lang="en-US" dirty="0"/>
          </a:p>
        </p:txBody>
      </p:sp>
      <p:sp>
        <p:nvSpPr>
          <p:cNvPr id="3" name="Content Placeholder 2"/>
          <p:cNvSpPr>
            <a:spLocks noGrp="1"/>
          </p:cNvSpPr>
          <p:nvPr>
            <p:ph idx="1"/>
          </p:nvPr>
        </p:nvSpPr>
        <p:spPr>
          <a:xfrm>
            <a:off x="457200" y="3356992"/>
            <a:ext cx="8229600" cy="2769171"/>
          </a:xfrm>
        </p:spPr>
        <p:txBody>
          <a:bodyPr>
            <a:normAutofit/>
          </a:bodyPr>
          <a:lstStyle/>
          <a:p>
            <a:pPr marL="0" indent="0" algn="ctr">
              <a:buNone/>
            </a:pPr>
            <a:r>
              <a:rPr lang="en-US" i="1" dirty="0" err="1"/>
              <a:t>Jukka</a:t>
            </a:r>
            <a:r>
              <a:rPr lang="en-US" i="1" dirty="0"/>
              <a:t> </a:t>
            </a:r>
            <a:r>
              <a:rPr lang="en-US" i="1" dirty="0" err="1"/>
              <a:t>Lerkkanen</a:t>
            </a:r>
            <a:r>
              <a:rPr lang="en-US" i="1" dirty="0"/>
              <a:t>, </a:t>
            </a:r>
            <a:r>
              <a:rPr lang="en-US" i="1" dirty="0" err="1"/>
              <a:t>Jyväskylä</a:t>
            </a:r>
            <a:r>
              <a:rPr lang="en-US" i="1" dirty="0"/>
              <a:t> University of Applied </a:t>
            </a:r>
            <a:r>
              <a:rPr lang="en-US" i="1" dirty="0" smtClean="0"/>
              <a:t>Sciences</a:t>
            </a:r>
          </a:p>
          <a:p>
            <a:pPr marL="0" indent="0" algn="ctr">
              <a:buNone/>
            </a:pPr>
            <a:r>
              <a:rPr lang="en-US" i="1" dirty="0" smtClean="0"/>
              <a:t>Gary W</a:t>
            </a:r>
            <a:r>
              <a:rPr lang="en-US" i="1" dirty="0"/>
              <a:t>. </a:t>
            </a:r>
            <a:r>
              <a:rPr lang="en-US" i="1" dirty="0" smtClean="0"/>
              <a:t>Peterson</a:t>
            </a:r>
            <a:r>
              <a:rPr lang="en-US" i="1" dirty="0"/>
              <a:t>, Florida State </a:t>
            </a:r>
            <a:r>
              <a:rPr lang="en-US" i="1" dirty="0" smtClean="0"/>
              <a:t>University</a:t>
            </a:r>
          </a:p>
          <a:p>
            <a:pPr marL="0" indent="0" algn="ctr">
              <a:buNone/>
            </a:pPr>
            <a:r>
              <a:rPr lang="en-US" i="1" dirty="0" smtClean="0"/>
              <a:t>James </a:t>
            </a:r>
            <a:r>
              <a:rPr lang="en-US" i="1" dirty="0"/>
              <a:t>P. Sampson, Florida State University</a:t>
            </a:r>
            <a:endParaRPr lang="en-US" dirty="0"/>
          </a:p>
        </p:txBody>
      </p:sp>
    </p:spTree>
    <p:extLst>
      <p:ext uri="{BB962C8B-B14F-4D97-AF65-F5344CB8AC3E}">
        <p14:creationId xmlns:p14="http://schemas.microsoft.com/office/powerpoint/2010/main" val="513024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normAutofit fontScale="70000" lnSpcReduction="20000"/>
          </a:bodyPr>
          <a:lstStyle/>
          <a:p>
            <a:r>
              <a:rPr lang="en-GB" b="1" dirty="0" smtClean="0"/>
              <a:t>Decision-Making Confusion (DMC) </a:t>
            </a:r>
            <a:r>
              <a:rPr lang="en-GB" dirty="0" smtClean="0"/>
              <a:t>–factor was indicated needs for guidance and counselling which linked  to negative metacognitions and negative conception of capability to resolve career choice issues. </a:t>
            </a:r>
          </a:p>
          <a:p>
            <a:r>
              <a:rPr lang="fi-FI" i="1" dirty="0"/>
              <a:t>27. </a:t>
            </a:r>
            <a:r>
              <a:rPr lang="fi-FI" i="1" dirty="0" smtClean="0"/>
              <a:t>The </a:t>
            </a:r>
            <a:r>
              <a:rPr lang="fi-FI" i="1" dirty="0" err="1" smtClean="0"/>
              <a:t>applying</a:t>
            </a:r>
            <a:r>
              <a:rPr lang="fi-FI" i="1" dirty="0" smtClean="0"/>
              <a:t> </a:t>
            </a:r>
            <a:r>
              <a:rPr lang="fi-FI" i="1" dirty="0" err="1" smtClean="0"/>
              <a:t>work</a:t>
            </a:r>
            <a:r>
              <a:rPr lang="fi-FI" i="1" dirty="0" smtClean="0"/>
              <a:t> </a:t>
            </a:r>
            <a:r>
              <a:rPr lang="fi-FI" i="1" dirty="0" err="1" smtClean="0"/>
              <a:t>or</a:t>
            </a:r>
            <a:r>
              <a:rPr lang="fi-FI" i="1" dirty="0" smtClean="0"/>
              <a:t> </a:t>
            </a:r>
            <a:r>
              <a:rPr lang="fi-FI" i="1" dirty="0" err="1" smtClean="0"/>
              <a:t>education</a:t>
            </a:r>
            <a:r>
              <a:rPr lang="fi-FI" i="1" dirty="0" smtClean="0"/>
              <a:t> </a:t>
            </a:r>
            <a:r>
              <a:rPr lang="fi-FI" i="1" dirty="0" err="1" smtClean="0"/>
              <a:t>makes</a:t>
            </a:r>
            <a:r>
              <a:rPr lang="fi-FI" i="1" dirty="0" smtClean="0"/>
              <a:t> me </a:t>
            </a:r>
            <a:r>
              <a:rPr lang="fi-FI" i="1" dirty="0" err="1" smtClean="0"/>
              <a:t>so</a:t>
            </a:r>
            <a:r>
              <a:rPr lang="fi-FI" i="1" dirty="0" smtClean="0"/>
              <a:t> </a:t>
            </a:r>
            <a:r>
              <a:rPr lang="fi-FI" i="1" dirty="0" err="1" smtClean="0"/>
              <a:t>anxious</a:t>
            </a:r>
            <a:r>
              <a:rPr lang="fi-FI" i="1" dirty="0" smtClean="0"/>
              <a:t>, </a:t>
            </a:r>
            <a:r>
              <a:rPr lang="fi-FI" i="1" dirty="0" err="1" smtClean="0"/>
              <a:t>that</a:t>
            </a:r>
            <a:r>
              <a:rPr lang="fi-FI" i="1" dirty="0" smtClean="0"/>
              <a:t> I </a:t>
            </a:r>
            <a:r>
              <a:rPr lang="fi-FI" i="1" dirty="0" err="1" smtClean="0"/>
              <a:t>can’t</a:t>
            </a:r>
            <a:r>
              <a:rPr lang="fi-FI" i="1" dirty="0" smtClean="0"/>
              <a:t> </a:t>
            </a:r>
            <a:r>
              <a:rPr lang="fi-FI" i="1" dirty="0" err="1" smtClean="0"/>
              <a:t>go</a:t>
            </a:r>
            <a:r>
              <a:rPr lang="fi-FI" i="1" dirty="0" smtClean="0"/>
              <a:t> on </a:t>
            </a:r>
            <a:r>
              <a:rPr lang="fi-FI" i="1" dirty="0" err="1" smtClean="0"/>
              <a:t>further</a:t>
            </a:r>
            <a:r>
              <a:rPr lang="fi-FI" i="1" dirty="0" smtClean="0"/>
              <a:t> </a:t>
            </a:r>
            <a:r>
              <a:rPr lang="fi-FI" i="1" dirty="0" err="1" smtClean="0"/>
              <a:t>from</a:t>
            </a:r>
            <a:r>
              <a:rPr lang="fi-FI" i="1" dirty="0" smtClean="0"/>
              <a:t> the </a:t>
            </a:r>
            <a:r>
              <a:rPr lang="fi-FI" i="1" dirty="0" err="1" smtClean="0"/>
              <a:t>starting</a:t>
            </a:r>
            <a:r>
              <a:rPr lang="fi-FI" i="1" dirty="0" smtClean="0"/>
              <a:t> </a:t>
            </a:r>
            <a:r>
              <a:rPr lang="fi-FI" i="1" dirty="0" err="1" smtClean="0"/>
              <a:t>point</a:t>
            </a:r>
            <a:r>
              <a:rPr lang="fi-FI" i="1" dirty="0" smtClean="0"/>
              <a:t> </a:t>
            </a:r>
            <a:r>
              <a:rPr lang="fi-FI" dirty="0" smtClean="0"/>
              <a:t>(Communication,.</a:t>
            </a:r>
            <a:r>
              <a:rPr lang="fi-FI" dirty="0"/>
              <a:t>693)</a:t>
            </a:r>
          </a:p>
          <a:p>
            <a:endParaRPr lang="en-GB" dirty="0" smtClean="0"/>
          </a:p>
          <a:p>
            <a:r>
              <a:rPr lang="en-GB" b="1" dirty="0" smtClean="0"/>
              <a:t>Commitment Anxiety (CA) –factor </a:t>
            </a:r>
            <a:r>
              <a:rPr lang="en-GB" dirty="0" smtClean="0"/>
              <a:t>had two main explanations: </a:t>
            </a:r>
          </a:p>
          <a:p>
            <a:pPr marL="971550" lvl="1" indent="-514350">
              <a:buAutoNum type="arabicPeriod"/>
            </a:pPr>
            <a:r>
              <a:rPr lang="en-GB" dirty="0" smtClean="0"/>
              <a:t>clients had several good options that made it hard to select the best choice</a:t>
            </a:r>
          </a:p>
          <a:p>
            <a:pPr marL="971550" lvl="1" indent="-514350">
              <a:buAutoNum type="arabicPeriod"/>
            </a:pPr>
            <a:r>
              <a:rPr lang="en-GB" dirty="0"/>
              <a:t>c</a:t>
            </a:r>
            <a:r>
              <a:rPr lang="en-GB" dirty="0" smtClean="0"/>
              <a:t>lients, who had few options, and therefore it was hard to commit to.</a:t>
            </a:r>
          </a:p>
          <a:p>
            <a:pPr marL="457200" lvl="1" indent="0">
              <a:buNone/>
            </a:pPr>
            <a:r>
              <a:rPr lang="fi-FI" i="1" dirty="0"/>
              <a:t>28. </a:t>
            </a:r>
            <a:r>
              <a:rPr lang="fi-FI" i="1" dirty="0" smtClean="0"/>
              <a:t>My </a:t>
            </a:r>
            <a:r>
              <a:rPr lang="fi-FI" i="1" dirty="0" err="1" smtClean="0"/>
              <a:t>opinion</a:t>
            </a:r>
            <a:r>
              <a:rPr lang="fi-FI" i="1" dirty="0" smtClean="0"/>
              <a:t> </a:t>
            </a:r>
            <a:r>
              <a:rPr lang="fi-FI" i="1" dirty="0" err="1" smtClean="0"/>
              <a:t>concerning</a:t>
            </a:r>
            <a:r>
              <a:rPr lang="fi-FI" i="1" dirty="0" smtClean="0"/>
              <a:t> </a:t>
            </a:r>
            <a:r>
              <a:rPr lang="fi-FI" i="1" dirty="0" err="1" smtClean="0"/>
              <a:t>jobs</a:t>
            </a:r>
            <a:r>
              <a:rPr lang="fi-FI" i="1" dirty="0" smtClean="0"/>
              <a:t> </a:t>
            </a:r>
            <a:r>
              <a:rPr lang="fi-FI" i="1" dirty="0" err="1" smtClean="0"/>
              <a:t>which</a:t>
            </a:r>
            <a:r>
              <a:rPr lang="fi-FI" i="1" dirty="0" smtClean="0"/>
              <a:t> </a:t>
            </a:r>
            <a:r>
              <a:rPr lang="fi-FI" i="1" dirty="0" err="1" smtClean="0"/>
              <a:t>fit</a:t>
            </a:r>
            <a:r>
              <a:rPr lang="fi-FI" i="1" dirty="0" smtClean="0"/>
              <a:t> for me </a:t>
            </a:r>
            <a:r>
              <a:rPr lang="fi-FI" i="1" dirty="0" err="1" smtClean="0"/>
              <a:t>change</a:t>
            </a:r>
            <a:r>
              <a:rPr lang="fi-FI" i="1" dirty="0" smtClean="0"/>
              <a:t> </a:t>
            </a:r>
            <a:r>
              <a:rPr lang="fi-FI" i="1" dirty="0" err="1" smtClean="0"/>
              <a:t>often</a:t>
            </a:r>
            <a:r>
              <a:rPr lang="fi-FI" i="1" dirty="0" smtClean="0"/>
              <a:t> </a:t>
            </a:r>
            <a:r>
              <a:rPr lang="fi-FI" dirty="0" smtClean="0"/>
              <a:t>(</a:t>
            </a:r>
            <a:r>
              <a:rPr lang="fi-FI" dirty="0" err="1"/>
              <a:t>A</a:t>
            </a:r>
            <a:r>
              <a:rPr lang="fi-FI" dirty="0" err="1" smtClean="0"/>
              <a:t>nalyzing</a:t>
            </a:r>
            <a:r>
              <a:rPr lang="fi-FI" dirty="0" smtClean="0"/>
              <a:t>, .778</a:t>
            </a:r>
            <a:r>
              <a:rPr lang="fi-FI" dirty="0"/>
              <a:t>)</a:t>
            </a:r>
          </a:p>
          <a:p>
            <a:pPr marL="457200" lvl="1" indent="0">
              <a:buNone/>
            </a:pPr>
            <a:r>
              <a:rPr lang="fi-FI" dirty="0" smtClean="0"/>
              <a:t> </a:t>
            </a:r>
            <a:endParaRPr lang="en-GB" dirty="0"/>
          </a:p>
        </p:txBody>
      </p:sp>
      <p:sp>
        <p:nvSpPr>
          <p:cNvPr id="3" name="Otsikko 2"/>
          <p:cNvSpPr>
            <a:spLocks noGrp="1"/>
          </p:cNvSpPr>
          <p:nvPr>
            <p:ph type="title"/>
          </p:nvPr>
        </p:nvSpPr>
        <p:spPr/>
        <p:txBody>
          <a:bodyPr/>
          <a:lstStyle/>
          <a:p>
            <a:r>
              <a:rPr lang="fi-FI" dirty="0" smtClean="0"/>
              <a:t>The </a:t>
            </a:r>
            <a:r>
              <a:rPr lang="fi-FI" dirty="0" err="1" smtClean="0"/>
              <a:t>unemployed</a:t>
            </a:r>
            <a:r>
              <a:rPr lang="fi-FI" dirty="0" smtClean="0"/>
              <a:t> </a:t>
            </a:r>
            <a:endParaRPr lang="fi-FI" dirty="0"/>
          </a:p>
        </p:txBody>
      </p:sp>
      <p:sp>
        <p:nvSpPr>
          <p:cNvPr id="4" name="Alatunnisteen paikkamerkki 3"/>
          <p:cNvSpPr>
            <a:spLocks noGrp="1"/>
          </p:cNvSpPr>
          <p:nvPr>
            <p:ph type="ftr" sz="quarter" idx="10"/>
          </p:nvPr>
        </p:nvSpPr>
        <p:spPr/>
        <p:txBody>
          <a:bodyPr/>
          <a:lstStyle/>
          <a:p>
            <a:pPr>
              <a:defRPr/>
            </a:pPr>
            <a:r>
              <a:rPr lang="fi-FI" smtClean="0"/>
              <a:t>JAMK/TEC Jukka Lerkkanen</a:t>
            </a:r>
            <a:endParaRPr lang="fi-FI"/>
          </a:p>
        </p:txBody>
      </p:sp>
      <p:sp>
        <p:nvSpPr>
          <p:cNvPr id="5" name="Päivämäärän paikkamerkki 4"/>
          <p:cNvSpPr>
            <a:spLocks noGrp="1"/>
          </p:cNvSpPr>
          <p:nvPr>
            <p:ph type="dt" sz="half" idx="11"/>
          </p:nvPr>
        </p:nvSpPr>
        <p:spPr/>
        <p:txBody>
          <a:bodyPr/>
          <a:lstStyle/>
          <a:p>
            <a:pPr>
              <a:defRPr/>
            </a:pPr>
            <a:r>
              <a:rPr lang="fi-FI" smtClean="0"/>
              <a:t>6.9.2011</a:t>
            </a:r>
            <a:endParaRPr lang="fi-FI"/>
          </a:p>
        </p:txBody>
      </p:sp>
      <p:sp>
        <p:nvSpPr>
          <p:cNvPr id="6" name="Dian numeron paikkamerkki 5"/>
          <p:cNvSpPr>
            <a:spLocks noGrp="1"/>
          </p:cNvSpPr>
          <p:nvPr>
            <p:ph type="sldNum" sz="quarter" idx="12"/>
          </p:nvPr>
        </p:nvSpPr>
        <p:spPr/>
        <p:txBody>
          <a:bodyPr/>
          <a:lstStyle/>
          <a:p>
            <a:pPr>
              <a:defRPr/>
            </a:pPr>
            <a:fld id="{8AD4CD50-3DD9-424B-8363-9EE0EF08C2D6}" type="slidenum">
              <a:rPr lang="fi-FI" smtClean="0"/>
              <a:pPr>
                <a:defRPr/>
              </a:pPr>
              <a:t>10</a:t>
            </a:fld>
            <a:endParaRPr lang="fi-FI" dirty="0"/>
          </a:p>
        </p:txBody>
      </p:sp>
    </p:spTree>
    <p:extLst>
      <p:ext uri="{BB962C8B-B14F-4D97-AF65-F5344CB8AC3E}">
        <p14:creationId xmlns:p14="http://schemas.microsoft.com/office/powerpoint/2010/main" val="4216474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The </a:t>
            </a:r>
            <a:r>
              <a:rPr lang="fi-FI" dirty="0" err="1" smtClean="0"/>
              <a:t>unemployed</a:t>
            </a:r>
            <a:r>
              <a:rPr lang="fi-FI" dirty="0" smtClean="0"/>
              <a:t> </a:t>
            </a:r>
            <a:endParaRPr lang="en-GB"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2584472224"/>
              </p:ext>
            </p:extLst>
          </p:nvPr>
        </p:nvGraphicFramePr>
        <p:xfrm>
          <a:off x="683568" y="1556793"/>
          <a:ext cx="7776860" cy="4824534"/>
        </p:xfrm>
        <a:graphic>
          <a:graphicData uri="http://schemas.openxmlformats.org/drawingml/2006/table">
            <a:tbl>
              <a:tblPr>
                <a:tableStyleId>{5C22544A-7EE6-4342-B048-85BDC9FD1C3A}</a:tableStyleId>
              </a:tblPr>
              <a:tblGrid>
                <a:gridCol w="1431740"/>
                <a:gridCol w="1289970"/>
                <a:gridCol w="825070"/>
                <a:gridCol w="1289970"/>
                <a:gridCol w="825070"/>
                <a:gridCol w="1289970"/>
                <a:gridCol w="825070"/>
              </a:tblGrid>
              <a:tr h="1940097">
                <a:tc>
                  <a:txBody>
                    <a:bodyPr/>
                    <a:lstStyle/>
                    <a:p>
                      <a:pPr algn="ctr">
                        <a:lnSpc>
                          <a:spcPct val="115000"/>
                        </a:lnSpc>
                        <a:spcAft>
                          <a:spcPts val="1000"/>
                        </a:spcAft>
                      </a:pPr>
                      <a:r>
                        <a:rPr lang="en-GB" sz="1600" dirty="0">
                          <a:solidFill>
                            <a:srgbClr val="000000"/>
                          </a:solidFill>
                          <a:effectLst/>
                          <a:latin typeface="Calibri"/>
                          <a:ea typeface="Calibri"/>
                          <a:cs typeface="Calibri"/>
                        </a:rPr>
                        <a:t> </a:t>
                      </a:r>
                      <a:endParaRPr lang="en-GB" sz="1600" dirty="0">
                        <a:effectLst/>
                        <a:latin typeface="Calibri"/>
                        <a:ea typeface="Calibri"/>
                        <a:cs typeface="Times New Roman"/>
                      </a:endParaRPr>
                    </a:p>
                  </a:txBody>
                  <a:tcPr marL="19050" marR="19050" marT="0" marB="0"/>
                </a:tc>
                <a:tc gridSpan="2">
                  <a:txBody>
                    <a:bodyPr/>
                    <a:lstStyle/>
                    <a:p>
                      <a:pPr algn="ctr">
                        <a:lnSpc>
                          <a:spcPct val="115000"/>
                        </a:lnSpc>
                        <a:spcAft>
                          <a:spcPts val="1000"/>
                        </a:spcAft>
                      </a:pPr>
                      <a:r>
                        <a:rPr lang="en-GB" sz="1600" dirty="0" smtClean="0">
                          <a:solidFill>
                            <a:srgbClr val="000000"/>
                          </a:solidFill>
                          <a:effectLst/>
                          <a:latin typeface="Calibri"/>
                          <a:ea typeface="Calibri"/>
                          <a:cs typeface="Times New Roman"/>
                        </a:rPr>
                        <a:t>Self-help </a:t>
                      </a:r>
                      <a:r>
                        <a:rPr lang="en-GB" sz="1600" dirty="0">
                          <a:solidFill>
                            <a:srgbClr val="000000"/>
                          </a:solidFill>
                          <a:effectLst/>
                          <a:latin typeface="Calibri"/>
                          <a:ea typeface="Calibri"/>
                          <a:cs typeface="Times New Roman"/>
                        </a:rPr>
                        <a:t>information, guidance and counselling services</a:t>
                      </a:r>
                      <a:endParaRPr lang="en-GB" sz="1600" dirty="0">
                        <a:effectLst/>
                        <a:latin typeface="Calibri"/>
                        <a:ea typeface="Calibri"/>
                        <a:cs typeface="Times New Roman"/>
                      </a:endParaRPr>
                    </a:p>
                  </a:txBody>
                  <a:tcPr marL="19050" marR="19050" marT="0" marB="0"/>
                </a:tc>
                <a:tc hMerge="1">
                  <a:txBody>
                    <a:bodyPr/>
                    <a:lstStyle/>
                    <a:p>
                      <a:endParaRPr lang="en-GB"/>
                    </a:p>
                  </a:txBody>
                  <a:tcPr/>
                </a:tc>
                <a:tc gridSpan="2">
                  <a:txBody>
                    <a:bodyPr/>
                    <a:lstStyle/>
                    <a:p>
                      <a:pPr algn="ctr">
                        <a:lnSpc>
                          <a:spcPct val="115000"/>
                        </a:lnSpc>
                        <a:spcAft>
                          <a:spcPts val="1000"/>
                        </a:spcAft>
                      </a:pPr>
                      <a:r>
                        <a:rPr lang="en-GB" sz="1600" dirty="0" smtClean="0">
                          <a:solidFill>
                            <a:srgbClr val="000000"/>
                          </a:solidFill>
                          <a:effectLst/>
                          <a:latin typeface="Calibri"/>
                          <a:ea typeface="Calibri"/>
                          <a:cs typeface="Times New Roman"/>
                        </a:rPr>
                        <a:t>Brief-assisted information</a:t>
                      </a:r>
                      <a:r>
                        <a:rPr lang="en-GB" sz="1600" dirty="0">
                          <a:solidFill>
                            <a:srgbClr val="000000"/>
                          </a:solidFill>
                          <a:effectLst/>
                          <a:latin typeface="Calibri"/>
                          <a:ea typeface="Calibri"/>
                          <a:cs typeface="Times New Roman"/>
                        </a:rPr>
                        <a:t>, guidance and counselling services</a:t>
                      </a:r>
                      <a:endParaRPr lang="en-GB" sz="1600" dirty="0">
                        <a:effectLst/>
                        <a:latin typeface="Calibri"/>
                        <a:ea typeface="Calibri"/>
                        <a:cs typeface="Times New Roman"/>
                      </a:endParaRPr>
                    </a:p>
                  </a:txBody>
                  <a:tcPr marL="19050" marR="19050" marT="0" marB="0"/>
                </a:tc>
                <a:tc hMerge="1">
                  <a:txBody>
                    <a:bodyPr/>
                    <a:lstStyle/>
                    <a:p>
                      <a:endParaRPr lang="en-GB"/>
                    </a:p>
                  </a:txBody>
                  <a:tcPr/>
                </a:tc>
                <a:tc gridSpan="2">
                  <a:txBody>
                    <a:bodyPr/>
                    <a:lstStyle/>
                    <a:p>
                      <a:pPr algn="ctr">
                        <a:lnSpc>
                          <a:spcPct val="115000"/>
                        </a:lnSpc>
                        <a:spcAft>
                          <a:spcPts val="1000"/>
                        </a:spcAft>
                      </a:pPr>
                      <a:r>
                        <a:rPr lang="en-GB" sz="1600" dirty="0" smtClean="0">
                          <a:solidFill>
                            <a:srgbClr val="000000"/>
                          </a:solidFill>
                          <a:effectLst/>
                          <a:latin typeface="Calibri"/>
                          <a:ea typeface="Calibri"/>
                          <a:cs typeface="Times New Roman"/>
                        </a:rPr>
                        <a:t>Individual case-managed </a:t>
                      </a:r>
                      <a:r>
                        <a:rPr lang="en-GB" sz="1600" dirty="0">
                          <a:solidFill>
                            <a:srgbClr val="000000"/>
                          </a:solidFill>
                          <a:effectLst/>
                          <a:latin typeface="Calibri"/>
                          <a:ea typeface="Calibri"/>
                          <a:cs typeface="Times New Roman"/>
                        </a:rPr>
                        <a:t>guidance and counselling services</a:t>
                      </a:r>
                      <a:endParaRPr lang="en-GB" sz="1600" dirty="0">
                        <a:effectLst/>
                        <a:latin typeface="Calibri"/>
                        <a:ea typeface="Calibri"/>
                        <a:cs typeface="Times New Roman"/>
                      </a:endParaRPr>
                    </a:p>
                  </a:txBody>
                  <a:tcPr marL="19050" marR="19050" marT="0" marB="0"/>
                </a:tc>
                <a:tc hMerge="1">
                  <a:txBody>
                    <a:bodyPr/>
                    <a:lstStyle/>
                    <a:p>
                      <a:endParaRPr lang="en-GB"/>
                    </a:p>
                  </a:txBody>
                  <a:tcPr/>
                </a:tc>
              </a:tr>
              <a:tr h="328046">
                <a:tc>
                  <a:txBody>
                    <a:bodyPr/>
                    <a:lstStyle/>
                    <a:p>
                      <a:pPr algn="ctr">
                        <a:lnSpc>
                          <a:spcPct val="115000"/>
                        </a:lnSpc>
                        <a:spcAft>
                          <a:spcPts val="1000"/>
                        </a:spcAft>
                      </a:pPr>
                      <a:r>
                        <a:rPr lang="en-GB" sz="1600">
                          <a:solidFill>
                            <a:srgbClr val="000000"/>
                          </a:solidFill>
                          <a:effectLst/>
                          <a:latin typeface="Calibri"/>
                          <a:ea typeface="Calibri"/>
                          <a:cs typeface="Times New Roman"/>
                        </a:rPr>
                        <a:t>Scale</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Times New Roman"/>
                        </a:rPr>
                        <a:t>Limits</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Times New Roman"/>
                        </a:rPr>
                        <a:t>Limits</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Times New Roman"/>
                        </a:rPr>
                        <a:t>Limits</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a:t>
                      </a:r>
                      <a:endParaRPr lang="en-GB" sz="1600">
                        <a:effectLst/>
                        <a:latin typeface="Calibri"/>
                        <a:ea typeface="Calibri"/>
                        <a:cs typeface="Times New Roman"/>
                      </a:endParaRPr>
                    </a:p>
                  </a:txBody>
                  <a:tcPr marL="19050" marR="19050" marT="0" marB="0"/>
                </a:tc>
              </a:tr>
              <a:tr h="960475">
                <a:tc>
                  <a:txBody>
                    <a:bodyPr/>
                    <a:lstStyle/>
                    <a:p>
                      <a:pPr algn="ctr">
                        <a:lnSpc>
                          <a:spcPct val="115000"/>
                        </a:lnSpc>
                        <a:spcAft>
                          <a:spcPts val="1000"/>
                        </a:spcAft>
                      </a:pPr>
                      <a:r>
                        <a:rPr lang="en-GB" sz="1600" dirty="0" smtClean="0">
                          <a:solidFill>
                            <a:srgbClr val="000000"/>
                          </a:solidFill>
                          <a:effectLst/>
                          <a:latin typeface="Calibri"/>
                          <a:ea typeface="Calibri"/>
                          <a:cs typeface="Times New Roman"/>
                        </a:rPr>
                        <a:t>DMC</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0 - 3</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30.1</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4 - 13</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60.3</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14 - 24</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9.6</a:t>
                      </a:r>
                      <a:endParaRPr lang="en-GB" sz="1600">
                        <a:effectLst/>
                        <a:latin typeface="Calibri"/>
                        <a:ea typeface="Calibri"/>
                        <a:cs typeface="Times New Roman"/>
                      </a:endParaRPr>
                    </a:p>
                  </a:txBody>
                  <a:tcPr marL="19050" marR="19050" marT="0" marB="0"/>
                </a:tc>
              </a:tr>
              <a:tr h="633935">
                <a:tc>
                  <a:txBody>
                    <a:bodyPr/>
                    <a:lstStyle/>
                    <a:p>
                      <a:pPr algn="ctr">
                        <a:lnSpc>
                          <a:spcPct val="115000"/>
                        </a:lnSpc>
                        <a:spcAft>
                          <a:spcPts val="1000"/>
                        </a:spcAft>
                      </a:pPr>
                      <a:r>
                        <a:rPr lang="en-GB" sz="1600" dirty="0" smtClean="0">
                          <a:solidFill>
                            <a:srgbClr val="000000"/>
                          </a:solidFill>
                          <a:effectLst/>
                          <a:latin typeface="Calibri"/>
                          <a:ea typeface="Calibri"/>
                          <a:cs typeface="Times New Roman"/>
                        </a:rPr>
                        <a:t>CA</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0 - 4</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22.9</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5 - 15</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63.2</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16– 27</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13.9</a:t>
                      </a:r>
                      <a:endParaRPr lang="en-GB" sz="1600">
                        <a:effectLst/>
                        <a:latin typeface="Calibri"/>
                        <a:ea typeface="Calibri"/>
                        <a:cs typeface="Times New Roman"/>
                      </a:endParaRPr>
                    </a:p>
                  </a:txBody>
                  <a:tcPr marL="19050" marR="19050" marT="0" marB="0"/>
                </a:tc>
              </a:tr>
              <a:tr h="633935">
                <a:tc>
                  <a:txBody>
                    <a:bodyPr/>
                    <a:lstStyle/>
                    <a:p>
                      <a:pPr algn="ctr">
                        <a:lnSpc>
                          <a:spcPct val="115000"/>
                        </a:lnSpc>
                        <a:spcAft>
                          <a:spcPts val="1000"/>
                        </a:spcAft>
                      </a:pPr>
                      <a:r>
                        <a:rPr lang="en-GB" sz="1600" dirty="0" smtClean="0">
                          <a:solidFill>
                            <a:srgbClr val="000000"/>
                          </a:solidFill>
                          <a:effectLst/>
                          <a:latin typeface="Calibri"/>
                          <a:ea typeface="Calibri"/>
                          <a:cs typeface="Times New Roman"/>
                        </a:rPr>
                        <a:t>EC</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0 - 7</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21.1</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8 - 15</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57.5</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16 - 27</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21.4</a:t>
                      </a:r>
                      <a:endParaRPr lang="en-GB" sz="1600">
                        <a:effectLst/>
                        <a:latin typeface="Calibri"/>
                        <a:ea typeface="Calibri"/>
                        <a:cs typeface="Times New Roman"/>
                      </a:endParaRPr>
                    </a:p>
                  </a:txBody>
                  <a:tcPr marL="19050" marR="19050" marT="0" marB="0"/>
                </a:tc>
              </a:tr>
              <a:tr h="328046">
                <a:tc>
                  <a:txBody>
                    <a:bodyPr/>
                    <a:lstStyle/>
                    <a:p>
                      <a:pPr algn="ctr">
                        <a:lnSpc>
                          <a:spcPct val="115000"/>
                        </a:lnSpc>
                        <a:spcAft>
                          <a:spcPts val="1000"/>
                        </a:spcAft>
                      </a:pPr>
                      <a:r>
                        <a:rPr lang="en-GB" sz="1600">
                          <a:solidFill>
                            <a:srgbClr val="000000"/>
                          </a:solidFill>
                          <a:effectLst/>
                          <a:latin typeface="Calibri"/>
                          <a:ea typeface="Calibri"/>
                          <a:cs typeface="Times New Roman"/>
                        </a:rPr>
                        <a:t>Total score</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0 - 24</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26.2</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25 - 51</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57.2</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solidFill>
                            <a:srgbClr val="000000"/>
                          </a:solidFill>
                          <a:effectLst/>
                          <a:latin typeface="Calibri"/>
                          <a:ea typeface="Calibri"/>
                          <a:cs typeface="Calibri"/>
                        </a:rPr>
                        <a:t>52 - 96</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dirty="0">
                          <a:solidFill>
                            <a:srgbClr val="000000"/>
                          </a:solidFill>
                          <a:effectLst/>
                          <a:latin typeface="Calibri"/>
                          <a:ea typeface="Calibri"/>
                          <a:cs typeface="Calibri"/>
                        </a:rPr>
                        <a:t>16.6</a:t>
                      </a:r>
                      <a:endParaRPr lang="en-GB" sz="1600" dirty="0">
                        <a:effectLst/>
                        <a:latin typeface="Calibri"/>
                        <a:ea typeface="Calibri"/>
                        <a:cs typeface="Times New Roman"/>
                      </a:endParaRPr>
                    </a:p>
                  </a:txBody>
                  <a:tcPr marL="19050" marR="19050" marT="0" marB="0"/>
                </a:tc>
              </a:tr>
            </a:tbl>
          </a:graphicData>
        </a:graphic>
      </p:graphicFrame>
    </p:spTree>
    <p:extLst>
      <p:ext uri="{BB962C8B-B14F-4D97-AF65-F5344CB8AC3E}">
        <p14:creationId xmlns:p14="http://schemas.microsoft.com/office/powerpoint/2010/main" val="7676497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en-GB" dirty="0" smtClean="0"/>
              <a:t>Limits for guidance service recommendations</a:t>
            </a:r>
            <a:endParaRPr lang="en-GB" dirty="0"/>
          </a:p>
        </p:txBody>
      </p:sp>
      <p:pic>
        <p:nvPicPr>
          <p:cNvPr id="4" name="Sisällön paikkamerkki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772816"/>
            <a:ext cx="7488832" cy="4464496"/>
          </a:xfrm>
          <a:prstGeom prst="rect">
            <a:avLst/>
          </a:prstGeom>
          <a:noFill/>
          <a:ln>
            <a:noFill/>
          </a:ln>
        </p:spPr>
      </p:pic>
    </p:spTree>
    <p:extLst>
      <p:ext uri="{BB962C8B-B14F-4D97-AF65-F5344CB8AC3E}">
        <p14:creationId xmlns:p14="http://schemas.microsoft.com/office/powerpoint/2010/main" val="4245235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The </a:t>
            </a:r>
            <a:r>
              <a:rPr lang="fi-FI" dirty="0" err="1" smtClean="0"/>
              <a:t>unemployed</a:t>
            </a:r>
            <a:r>
              <a:rPr lang="fi-FI" dirty="0" smtClean="0"/>
              <a:t> </a:t>
            </a:r>
            <a:endParaRPr lang="en-GB" dirty="0"/>
          </a:p>
        </p:txBody>
      </p:sp>
      <p:sp>
        <p:nvSpPr>
          <p:cNvPr id="3" name="Sisällön paikkamerkki 2"/>
          <p:cNvSpPr>
            <a:spLocks noGrp="1"/>
          </p:cNvSpPr>
          <p:nvPr>
            <p:ph idx="1"/>
          </p:nvPr>
        </p:nvSpPr>
        <p:spPr/>
        <p:txBody>
          <a:bodyPr>
            <a:normAutofit/>
          </a:bodyPr>
          <a:lstStyle/>
          <a:p>
            <a:r>
              <a:rPr lang="en-GB" b="1" dirty="0" smtClean="0"/>
              <a:t>Gender, Age, Level of degree, Expressed need for support, The clearness of career plans’ goals, and Limitations cased by health </a:t>
            </a:r>
            <a:r>
              <a:rPr lang="en-GB" dirty="0" smtClean="0"/>
              <a:t>had relation to the OTA results.</a:t>
            </a:r>
          </a:p>
          <a:p>
            <a:r>
              <a:rPr lang="en-GB" b="1" dirty="0" smtClean="0"/>
              <a:t>Place of residence, Length of being unemployed </a:t>
            </a:r>
            <a:r>
              <a:rPr lang="en-GB" dirty="0" smtClean="0"/>
              <a:t>and</a:t>
            </a:r>
            <a:r>
              <a:rPr lang="en-GB" b="1" dirty="0" smtClean="0"/>
              <a:t> </a:t>
            </a:r>
            <a:r>
              <a:rPr lang="en-GB" b="1" dirty="0" err="1" smtClean="0"/>
              <a:t>Customership</a:t>
            </a:r>
            <a:r>
              <a:rPr lang="en-GB" b="1" dirty="0" smtClean="0"/>
              <a:t> to employment office </a:t>
            </a:r>
            <a:r>
              <a:rPr lang="en-GB" dirty="0" smtClean="0"/>
              <a:t>had no relation to the OTA results.</a:t>
            </a:r>
          </a:p>
          <a:p>
            <a:endParaRPr lang="en-GB" dirty="0"/>
          </a:p>
        </p:txBody>
      </p:sp>
    </p:spTree>
    <p:extLst>
      <p:ext uri="{BB962C8B-B14F-4D97-AF65-F5344CB8AC3E}">
        <p14:creationId xmlns:p14="http://schemas.microsoft.com/office/powerpoint/2010/main" val="615143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err="1" smtClean="0"/>
              <a:t>Participating</a:t>
            </a:r>
            <a:r>
              <a:rPr lang="fi-FI" dirty="0" smtClean="0"/>
              <a:t> in </a:t>
            </a:r>
            <a:r>
              <a:rPr lang="fi-FI" dirty="0" err="1" smtClean="0"/>
              <a:t>training</a:t>
            </a:r>
            <a:endParaRPr lang="fi-FI" dirty="0"/>
          </a:p>
        </p:txBody>
      </p:sp>
      <p:sp>
        <p:nvSpPr>
          <p:cNvPr id="3" name="Sisällön paikkamerkki 2"/>
          <p:cNvSpPr>
            <a:spLocks noGrp="1"/>
          </p:cNvSpPr>
          <p:nvPr>
            <p:ph idx="1"/>
          </p:nvPr>
        </p:nvSpPr>
        <p:spPr/>
        <p:txBody>
          <a:bodyPr>
            <a:normAutofit fontScale="77500" lnSpcReduction="20000"/>
          </a:bodyPr>
          <a:lstStyle/>
          <a:p>
            <a:r>
              <a:rPr lang="en-GB" dirty="0" smtClean="0"/>
              <a:t>Regardless the participation in training they had a high need for guidance and counselling.</a:t>
            </a:r>
          </a:p>
          <a:p>
            <a:pPr lvl="1"/>
            <a:r>
              <a:rPr lang="en-GB" dirty="0" smtClean="0"/>
              <a:t> 79 % were uncertain of their career plans or confirmed that their career plans were completely unclear.</a:t>
            </a:r>
          </a:p>
          <a:p>
            <a:pPr lvl="1"/>
            <a:r>
              <a:rPr lang="en-GB" dirty="0" smtClean="0"/>
              <a:t>60 % expressed they need for support with career decisions.  </a:t>
            </a:r>
          </a:p>
          <a:p>
            <a:r>
              <a:rPr lang="en-GB" dirty="0" smtClean="0"/>
              <a:t>In the </a:t>
            </a:r>
            <a:r>
              <a:rPr lang="en-GB" b="1" dirty="0" smtClean="0"/>
              <a:t>Commitment Anxiety (CA) –factor </a:t>
            </a:r>
            <a:r>
              <a:rPr lang="en-GB" dirty="0" smtClean="0"/>
              <a:t>the needs for guidance are linked to problems in implementing choices. They have numerous attractive options to choose from, which makes commitment to any single choice difficult. </a:t>
            </a:r>
          </a:p>
          <a:p>
            <a:r>
              <a:rPr lang="fi-FI" i="1" dirty="0"/>
              <a:t>31. </a:t>
            </a:r>
            <a:r>
              <a:rPr lang="fi-FI" i="1" dirty="0" smtClean="0"/>
              <a:t>I </a:t>
            </a:r>
            <a:r>
              <a:rPr lang="fi-FI" i="1" dirty="0" err="1" smtClean="0"/>
              <a:t>have</a:t>
            </a:r>
            <a:r>
              <a:rPr lang="fi-FI" i="1" dirty="0" smtClean="0"/>
              <a:t> </a:t>
            </a:r>
            <a:r>
              <a:rPr lang="fi-FI" i="1" dirty="0" err="1" smtClean="0"/>
              <a:t>options</a:t>
            </a:r>
            <a:r>
              <a:rPr lang="fi-FI" i="1" dirty="0" smtClean="0"/>
              <a:t> </a:t>
            </a:r>
            <a:r>
              <a:rPr lang="fi-FI" i="1" dirty="0" err="1" smtClean="0"/>
              <a:t>but</a:t>
            </a:r>
            <a:r>
              <a:rPr lang="fi-FI" i="1" dirty="0" smtClean="0"/>
              <a:t> I </a:t>
            </a:r>
            <a:r>
              <a:rPr lang="fi-FI" i="1" dirty="0" err="1" smtClean="0"/>
              <a:t>don’t</a:t>
            </a:r>
            <a:r>
              <a:rPr lang="fi-FI" i="1" dirty="0" smtClean="0"/>
              <a:t> </a:t>
            </a:r>
            <a:r>
              <a:rPr lang="fi-FI" i="1" dirty="0" err="1" smtClean="0"/>
              <a:t>know</a:t>
            </a:r>
            <a:r>
              <a:rPr lang="fi-FI" i="1" dirty="0" smtClean="0"/>
              <a:t> </a:t>
            </a:r>
            <a:r>
              <a:rPr lang="fi-FI" i="1" dirty="0" err="1" smtClean="0"/>
              <a:t>which</a:t>
            </a:r>
            <a:r>
              <a:rPr lang="fi-FI" i="1" dirty="0" smtClean="0"/>
              <a:t> </a:t>
            </a:r>
            <a:r>
              <a:rPr lang="fi-FI" i="1" dirty="0" err="1" smtClean="0"/>
              <a:t>one</a:t>
            </a:r>
            <a:r>
              <a:rPr lang="fi-FI" i="1" dirty="0" smtClean="0"/>
              <a:t> I am </a:t>
            </a:r>
            <a:r>
              <a:rPr lang="fi-FI" i="1" dirty="0" err="1" smtClean="0"/>
              <a:t>going</a:t>
            </a:r>
            <a:r>
              <a:rPr lang="fi-FI" i="1" dirty="0" smtClean="0"/>
              <a:t> to release </a:t>
            </a:r>
            <a:r>
              <a:rPr lang="fi-FI" dirty="0"/>
              <a:t>(toteuttaminen, .824),</a:t>
            </a:r>
          </a:p>
          <a:p>
            <a:endParaRPr lang="en-GB" dirty="0" smtClean="0"/>
          </a:p>
          <a:p>
            <a:endParaRPr lang="en-GB" dirty="0"/>
          </a:p>
        </p:txBody>
      </p:sp>
    </p:spTree>
    <p:extLst>
      <p:ext uri="{BB962C8B-B14F-4D97-AF65-F5344CB8AC3E}">
        <p14:creationId xmlns:p14="http://schemas.microsoft.com/office/powerpoint/2010/main" val="2127078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err="1" smtClean="0"/>
              <a:t>Participating</a:t>
            </a:r>
            <a:r>
              <a:rPr lang="fi-FI" dirty="0" smtClean="0"/>
              <a:t> in </a:t>
            </a:r>
            <a:r>
              <a:rPr lang="fi-FI" dirty="0" err="1" smtClean="0"/>
              <a:t>training</a:t>
            </a:r>
            <a:endParaRPr lang="fi-FI" dirty="0"/>
          </a:p>
        </p:txBody>
      </p:sp>
      <p:sp>
        <p:nvSpPr>
          <p:cNvPr id="3" name="Sisällön paikkamerkki 2"/>
          <p:cNvSpPr>
            <a:spLocks noGrp="1"/>
          </p:cNvSpPr>
          <p:nvPr>
            <p:ph idx="1"/>
          </p:nvPr>
        </p:nvSpPr>
        <p:spPr/>
        <p:txBody>
          <a:bodyPr>
            <a:normAutofit fontScale="85000" lnSpcReduction="20000"/>
          </a:bodyPr>
          <a:lstStyle/>
          <a:p>
            <a:r>
              <a:rPr lang="en-GB" dirty="0" smtClean="0"/>
              <a:t>In the </a:t>
            </a:r>
            <a:r>
              <a:rPr lang="en-GB" b="1" dirty="0" smtClean="0"/>
              <a:t>External Conflict-factor (EC) </a:t>
            </a:r>
            <a:r>
              <a:rPr lang="en-GB" dirty="0" smtClean="0"/>
              <a:t>the need for guidance revealed</a:t>
            </a:r>
          </a:p>
          <a:p>
            <a:pPr lvl="1"/>
            <a:r>
              <a:rPr lang="en-GB" dirty="0" smtClean="0"/>
              <a:t>low motivation for studying</a:t>
            </a:r>
          </a:p>
          <a:p>
            <a:pPr lvl="1"/>
            <a:r>
              <a:rPr lang="en-GB" dirty="0" smtClean="0"/>
              <a:t>having been forced attend training. </a:t>
            </a:r>
          </a:p>
          <a:p>
            <a:r>
              <a:rPr lang="fi-FI" sz="2800" i="1" dirty="0"/>
              <a:t>3. </a:t>
            </a:r>
            <a:r>
              <a:rPr lang="fi-FI" sz="2800" i="1" dirty="0" smtClean="0"/>
              <a:t>I am </a:t>
            </a:r>
            <a:r>
              <a:rPr lang="fi-FI" sz="2800" i="1" dirty="0" err="1" smtClean="0"/>
              <a:t>applying</a:t>
            </a:r>
            <a:r>
              <a:rPr lang="fi-FI" sz="2800" i="1" dirty="0" smtClean="0"/>
              <a:t> </a:t>
            </a:r>
            <a:r>
              <a:rPr lang="fi-FI" sz="2800" i="1" dirty="0" err="1" smtClean="0"/>
              <a:t>work</a:t>
            </a:r>
            <a:r>
              <a:rPr lang="fi-FI" sz="2800" i="1" dirty="0" smtClean="0"/>
              <a:t> </a:t>
            </a:r>
            <a:r>
              <a:rPr lang="fi-FI" sz="2800" i="1" dirty="0" err="1" smtClean="0"/>
              <a:t>or</a:t>
            </a:r>
            <a:r>
              <a:rPr lang="fi-FI" sz="2800" i="1" dirty="0" smtClean="0"/>
              <a:t> </a:t>
            </a:r>
            <a:r>
              <a:rPr lang="fi-FI" sz="2800" i="1" dirty="0" err="1" smtClean="0"/>
              <a:t>education</a:t>
            </a:r>
            <a:r>
              <a:rPr lang="fi-FI" sz="2800" i="1" dirty="0" smtClean="0"/>
              <a:t>, </a:t>
            </a:r>
            <a:r>
              <a:rPr lang="fi-FI" sz="2800" i="1" dirty="0" err="1" smtClean="0"/>
              <a:t>bevause</a:t>
            </a:r>
            <a:r>
              <a:rPr lang="fi-FI" sz="2800" i="1" dirty="0" smtClean="0"/>
              <a:t> I just </a:t>
            </a:r>
            <a:r>
              <a:rPr lang="fi-FI" sz="2800" i="1" dirty="0" err="1" smtClean="0"/>
              <a:t>have</a:t>
            </a:r>
            <a:r>
              <a:rPr lang="fi-FI" sz="2800" i="1" dirty="0" smtClean="0"/>
              <a:t> to </a:t>
            </a:r>
            <a:r>
              <a:rPr lang="fi-FI" sz="2800" i="1" dirty="0" err="1" smtClean="0"/>
              <a:t>do</a:t>
            </a:r>
            <a:r>
              <a:rPr lang="fi-FI" sz="2800" i="1" dirty="0" smtClean="0"/>
              <a:t> </a:t>
            </a:r>
            <a:r>
              <a:rPr lang="fi-FI" sz="2800" i="1" dirty="0" err="1" smtClean="0"/>
              <a:t>it</a:t>
            </a:r>
            <a:r>
              <a:rPr lang="fi-FI" sz="2800" i="1" dirty="0" smtClean="0"/>
              <a:t> </a:t>
            </a:r>
            <a:r>
              <a:rPr lang="fi-FI" sz="2800" dirty="0" smtClean="0"/>
              <a:t>(</a:t>
            </a:r>
            <a:r>
              <a:rPr lang="fi-FI" sz="2800" dirty="0" err="1" smtClean="0"/>
              <a:t>Communication</a:t>
            </a:r>
            <a:r>
              <a:rPr lang="fi-FI" sz="2800" dirty="0" smtClean="0"/>
              <a:t>, </a:t>
            </a:r>
            <a:r>
              <a:rPr lang="fi-FI" sz="2800" dirty="0"/>
              <a:t>.703)</a:t>
            </a:r>
          </a:p>
          <a:p>
            <a:pPr lvl="1"/>
            <a:endParaRPr lang="en-GB" dirty="0" smtClean="0"/>
          </a:p>
          <a:p>
            <a:r>
              <a:rPr lang="en-GB" b="1" dirty="0" smtClean="0"/>
              <a:t>Decision-Making Confusion-factor (DMC)</a:t>
            </a:r>
            <a:r>
              <a:rPr lang="en-GB" dirty="0" smtClean="0"/>
              <a:t> shed light on guidance needs emphasizing the clients’ worries over their future and competences.</a:t>
            </a:r>
          </a:p>
          <a:p>
            <a:r>
              <a:rPr lang="fi-FI" sz="2800" i="1" dirty="0"/>
              <a:t>26. </a:t>
            </a:r>
            <a:r>
              <a:rPr lang="fi-FI" sz="2800" i="1" dirty="0" smtClean="0"/>
              <a:t>I </a:t>
            </a:r>
            <a:r>
              <a:rPr lang="fi-FI" sz="2800" i="1" dirty="0" err="1" smtClean="0"/>
              <a:t>don’t</a:t>
            </a:r>
            <a:r>
              <a:rPr lang="fi-FI" sz="2800" i="1" dirty="0" smtClean="0"/>
              <a:t> </a:t>
            </a:r>
            <a:r>
              <a:rPr lang="fi-FI" sz="2800" i="1" dirty="0" err="1" smtClean="0"/>
              <a:t>know</a:t>
            </a:r>
            <a:r>
              <a:rPr lang="fi-FI" sz="2800" i="1" dirty="0" smtClean="0"/>
              <a:t> </a:t>
            </a:r>
            <a:r>
              <a:rPr lang="fi-FI" sz="2800" i="1" dirty="0" err="1" smtClean="0"/>
              <a:t>what</a:t>
            </a:r>
            <a:r>
              <a:rPr lang="fi-FI" sz="2800" i="1" dirty="0" smtClean="0"/>
              <a:t> </a:t>
            </a:r>
            <a:r>
              <a:rPr lang="fi-FI" sz="2800" i="1" dirty="0" err="1" smtClean="0"/>
              <a:t>kind</a:t>
            </a:r>
            <a:r>
              <a:rPr lang="fi-FI" sz="2800" i="1" dirty="0" smtClean="0"/>
              <a:t> of </a:t>
            </a:r>
            <a:r>
              <a:rPr lang="fi-FI" sz="2800" i="1" dirty="0" err="1" smtClean="0"/>
              <a:t>jobs</a:t>
            </a:r>
            <a:r>
              <a:rPr lang="fi-FI" sz="2800" i="1" dirty="0" smtClean="0"/>
              <a:t> </a:t>
            </a:r>
            <a:r>
              <a:rPr lang="fi-FI" sz="2800" i="1" dirty="0" err="1" smtClean="0"/>
              <a:t>or</a:t>
            </a:r>
            <a:r>
              <a:rPr lang="fi-FI" sz="2800" i="1" dirty="0" smtClean="0"/>
              <a:t> </a:t>
            </a:r>
            <a:r>
              <a:rPr lang="fi-FI" sz="2800" i="1" dirty="0" err="1" smtClean="0"/>
              <a:t>school</a:t>
            </a:r>
            <a:r>
              <a:rPr lang="fi-FI" sz="2800" i="1" dirty="0" smtClean="0"/>
              <a:t> </a:t>
            </a:r>
            <a:r>
              <a:rPr lang="fi-FI" sz="2800" i="1" dirty="0" err="1" smtClean="0"/>
              <a:t>are</a:t>
            </a:r>
            <a:r>
              <a:rPr lang="fi-FI" sz="2800" i="1" dirty="0" smtClean="0"/>
              <a:t> open for me</a:t>
            </a:r>
            <a:r>
              <a:rPr lang="fi-FI" sz="2800" dirty="0" smtClean="0"/>
              <a:t> (Option </a:t>
            </a:r>
            <a:r>
              <a:rPr lang="fi-FI" sz="2800" dirty="0" err="1" smtClean="0"/>
              <a:t>knowledge</a:t>
            </a:r>
            <a:r>
              <a:rPr lang="fi-FI" sz="2800" dirty="0" smtClean="0"/>
              <a:t>, </a:t>
            </a:r>
            <a:r>
              <a:rPr lang="fi-FI" sz="2800" dirty="0"/>
              <a:t>.783</a:t>
            </a:r>
            <a:r>
              <a:rPr lang="fi-FI" sz="2800" dirty="0" smtClean="0"/>
              <a:t>)</a:t>
            </a:r>
            <a:endParaRPr lang="fi-FI" sz="2800" dirty="0"/>
          </a:p>
          <a:p>
            <a:endParaRPr lang="en-GB" dirty="0"/>
          </a:p>
        </p:txBody>
      </p:sp>
    </p:spTree>
    <p:extLst>
      <p:ext uri="{BB962C8B-B14F-4D97-AF65-F5344CB8AC3E}">
        <p14:creationId xmlns:p14="http://schemas.microsoft.com/office/powerpoint/2010/main" val="47559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err="1" smtClean="0"/>
              <a:t>Participating</a:t>
            </a:r>
            <a:r>
              <a:rPr lang="fi-FI" dirty="0" smtClean="0"/>
              <a:t> in </a:t>
            </a:r>
            <a:r>
              <a:rPr lang="fi-FI" dirty="0" err="1" smtClean="0"/>
              <a:t>training</a:t>
            </a:r>
            <a:endParaRPr lang="en-GB"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3502154121"/>
              </p:ext>
            </p:extLst>
          </p:nvPr>
        </p:nvGraphicFramePr>
        <p:xfrm>
          <a:off x="683568" y="1556793"/>
          <a:ext cx="7776860" cy="4824534"/>
        </p:xfrm>
        <a:graphic>
          <a:graphicData uri="http://schemas.openxmlformats.org/drawingml/2006/table">
            <a:tbl>
              <a:tblPr>
                <a:tableStyleId>{5C22544A-7EE6-4342-B048-85BDC9FD1C3A}</a:tableStyleId>
              </a:tblPr>
              <a:tblGrid>
                <a:gridCol w="1431740"/>
                <a:gridCol w="1289970"/>
                <a:gridCol w="825070"/>
                <a:gridCol w="1289970"/>
                <a:gridCol w="825070"/>
                <a:gridCol w="1289970"/>
                <a:gridCol w="825070"/>
              </a:tblGrid>
              <a:tr h="1940097">
                <a:tc>
                  <a:txBody>
                    <a:bodyPr/>
                    <a:lstStyle/>
                    <a:p>
                      <a:pPr algn="ctr">
                        <a:lnSpc>
                          <a:spcPct val="115000"/>
                        </a:lnSpc>
                        <a:spcAft>
                          <a:spcPts val="1000"/>
                        </a:spcAft>
                      </a:pPr>
                      <a:r>
                        <a:rPr lang="en-GB" sz="1600" dirty="0">
                          <a:effectLst/>
                        </a:rPr>
                        <a:t> </a:t>
                      </a:r>
                      <a:endParaRPr lang="en-GB" sz="1600" dirty="0">
                        <a:effectLst/>
                        <a:latin typeface="Calibri"/>
                        <a:ea typeface="Calibri"/>
                        <a:cs typeface="Times New Roman"/>
                      </a:endParaRPr>
                    </a:p>
                  </a:txBody>
                  <a:tcPr marL="19050" marR="19050" marT="0" marB="0"/>
                </a:tc>
                <a:tc gridSpan="2">
                  <a:txBody>
                    <a:bodyPr/>
                    <a:lstStyle/>
                    <a:p>
                      <a:pPr algn="ctr">
                        <a:lnSpc>
                          <a:spcPct val="115000"/>
                        </a:lnSpc>
                        <a:spcAft>
                          <a:spcPts val="1000"/>
                        </a:spcAft>
                      </a:pPr>
                      <a:r>
                        <a:rPr lang="en-GB" sz="1600" dirty="0" smtClean="0">
                          <a:effectLst/>
                        </a:rPr>
                        <a:t>Self-help </a:t>
                      </a:r>
                      <a:r>
                        <a:rPr lang="en-GB" sz="1600" dirty="0">
                          <a:effectLst/>
                        </a:rPr>
                        <a:t>information, guidance and counselling services</a:t>
                      </a:r>
                      <a:endParaRPr lang="en-GB" sz="1600" dirty="0">
                        <a:effectLst/>
                        <a:latin typeface="Calibri"/>
                        <a:ea typeface="Calibri"/>
                        <a:cs typeface="Times New Roman"/>
                      </a:endParaRPr>
                    </a:p>
                  </a:txBody>
                  <a:tcPr marL="19050" marR="19050" marT="0" marB="0"/>
                </a:tc>
                <a:tc hMerge="1">
                  <a:txBody>
                    <a:bodyPr/>
                    <a:lstStyle/>
                    <a:p>
                      <a:endParaRPr lang="en-GB"/>
                    </a:p>
                  </a:txBody>
                  <a:tcPr/>
                </a:tc>
                <a:tc gridSpan="2">
                  <a:txBody>
                    <a:bodyPr/>
                    <a:lstStyle/>
                    <a:p>
                      <a:pPr algn="ctr">
                        <a:lnSpc>
                          <a:spcPct val="115000"/>
                        </a:lnSpc>
                        <a:spcAft>
                          <a:spcPts val="1000"/>
                        </a:spcAft>
                      </a:pPr>
                      <a:r>
                        <a:rPr lang="en-GB" sz="1600" dirty="0" smtClean="0">
                          <a:solidFill>
                            <a:srgbClr val="000000"/>
                          </a:solidFill>
                          <a:effectLst/>
                          <a:latin typeface="+mn-lt"/>
                          <a:ea typeface="Calibri"/>
                          <a:cs typeface="Times New Roman"/>
                        </a:rPr>
                        <a:t>Brief-assisted </a:t>
                      </a:r>
                      <a:r>
                        <a:rPr lang="en-GB" sz="1600" dirty="0" smtClean="0">
                          <a:effectLst/>
                        </a:rPr>
                        <a:t>information</a:t>
                      </a:r>
                      <a:r>
                        <a:rPr lang="en-GB" sz="1600" dirty="0">
                          <a:effectLst/>
                        </a:rPr>
                        <a:t>, guidance and counselling services</a:t>
                      </a:r>
                      <a:endParaRPr lang="en-GB" sz="1600" dirty="0">
                        <a:effectLst/>
                        <a:latin typeface="Calibri"/>
                        <a:ea typeface="Calibri"/>
                        <a:cs typeface="Times New Roman"/>
                      </a:endParaRPr>
                    </a:p>
                  </a:txBody>
                  <a:tcPr marL="19050" marR="19050" marT="0" marB="0"/>
                </a:tc>
                <a:tc hMerge="1">
                  <a:txBody>
                    <a:bodyPr/>
                    <a:lstStyle/>
                    <a:p>
                      <a:endParaRPr lang="en-GB"/>
                    </a:p>
                  </a:txBody>
                  <a:tcPr/>
                </a:tc>
                <a:tc gridSpan="2">
                  <a:txBody>
                    <a:bodyPr/>
                    <a:lstStyle/>
                    <a:p>
                      <a:pPr algn="ctr">
                        <a:lnSpc>
                          <a:spcPct val="115000"/>
                        </a:lnSpc>
                        <a:spcAft>
                          <a:spcPts val="1000"/>
                        </a:spcAft>
                      </a:pPr>
                      <a:r>
                        <a:rPr lang="en-GB" sz="1600" dirty="0" smtClean="0">
                          <a:solidFill>
                            <a:srgbClr val="000000"/>
                          </a:solidFill>
                          <a:effectLst/>
                          <a:latin typeface="+mn-lt"/>
                          <a:ea typeface="Calibri"/>
                          <a:cs typeface="Times New Roman"/>
                        </a:rPr>
                        <a:t>Individual case-managed </a:t>
                      </a:r>
                      <a:r>
                        <a:rPr lang="en-GB" sz="1600" dirty="0" smtClean="0">
                          <a:effectLst/>
                        </a:rPr>
                        <a:t>information</a:t>
                      </a:r>
                      <a:r>
                        <a:rPr lang="en-GB" sz="1600" dirty="0">
                          <a:effectLst/>
                        </a:rPr>
                        <a:t>, guidance and counselling services</a:t>
                      </a:r>
                      <a:endParaRPr lang="en-GB" sz="1600" dirty="0">
                        <a:effectLst/>
                        <a:latin typeface="Calibri"/>
                        <a:ea typeface="Calibri"/>
                        <a:cs typeface="Times New Roman"/>
                      </a:endParaRPr>
                    </a:p>
                  </a:txBody>
                  <a:tcPr marL="19050" marR="19050" marT="0" marB="0"/>
                </a:tc>
                <a:tc hMerge="1">
                  <a:txBody>
                    <a:bodyPr/>
                    <a:lstStyle/>
                    <a:p>
                      <a:endParaRPr lang="en-GB"/>
                    </a:p>
                  </a:txBody>
                  <a:tcPr/>
                </a:tc>
              </a:tr>
              <a:tr h="328046">
                <a:tc>
                  <a:txBody>
                    <a:bodyPr/>
                    <a:lstStyle/>
                    <a:p>
                      <a:pPr algn="ctr">
                        <a:lnSpc>
                          <a:spcPct val="115000"/>
                        </a:lnSpc>
                        <a:spcAft>
                          <a:spcPts val="1000"/>
                        </a:spcAft>
                      </a:pPr>
                      <a:r>
                        <a:rPr lang="en-GB" sz="1600">
                          <a:effectLst/>
                        </a:rPr>
                        <a:t>Scale</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Limits</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Limits</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dirty="0">
                          <a:effectLst/>
                        </a:rPr>
                        <a:t>%</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Limits</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a:t>
                      </a:r>
                      <a:endParaRPr lang="en-GB" sz="1600">
                        <a:effectLst/>
                        <a:latin typeface="Calibri"/>
                        <a:ea typeface="Calibri"/>
                        <a:cs typeface="Times New Roman"/>
                      </a:endParaRPr>
                    </a:p>
                  </a:txBody>
                  <a:tcPr marL="19050" marR="19050" marT="0" marB="0"/>
                </a:tc>
              </a:tr>
              <a:tr h="960475">
                <a:tc>
                  <a:txBody>
                    <a:bodyPr/>
                    <a:lstStyle/>
                    <a:p>
                      <a:pPr algn="ctr">
                        <a:lnSpc>
                          <a:spcPct val="115000"/>
                        </a:lnSpc>
                        <a:spcAft>
                          <a:spcPts val="1000"/>
                        </a:spcAft>
                      </a:pPr>
                      <a:r>
                        <a:rPr lang="en-GB" sz="1600" dirty="0" smtClean="0">
                          <a:effectLst/>
                        </a:rPr>
                        <a:t>DMC</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0 - 11</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23.7</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12 - 25</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dirty="0">
                          <a:effectLst/>
                        </a:rPr>
                        <a:t>59.3</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dirty="0">
                          <a:effectLst/>
                        </a:rPr>
                        <a:t>26 - 45</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17.0</a:t>
                      </a:r>
                      <a:endParaRPr lang="en-GB" sz="1600">
                        <a:effectLst/>
                        <a:latin typeface="Calibri"/>
                        <a:ea typeface="Calibri"/>
                        <a:cs typeface="Times New Roman"/>
                      </a:endParaRPr>
                    </a:p>
                  </a:txBody>
                  <a:tcPr marL="19050" marR="19050" marT="0" marB="0"/>
                </a:tc>
              </a:tr>
              <a:tr h="633935">
                <a:tc>
                  <a:txBody>
                    <a:bodyPr/>
                    <a:lstStyle/>
                    <a:p>
                      <a:pPr algn="ctr">
                        <a:lnSpc>
                          <a:spcPct val="115000"/>
                        </a:lnSpc>
                        <a:spcAft>
                          <a:spcPts val="1000"/>
                        </a:spcAft>
                      </a:pPr>
                      <a:r>
                        <a:rPr lang="en-GB" sz="1600" dirty="0" smtClean="0">
                          <a:effectLst/>
                        </a:rPr>
                        <a:t>CA</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dirty="0">
                          <a:effectLst/>
                        </a:rPr>
                        <a:t>0 - 5</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20.1</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6 - 12</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54.6</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dirty="0">
                          <a:effectLst/>
                        </a:rPr>
                        <a:t>13 - 21</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25.3</a:t>
                      </a:r>
                      <a:endParaRPr lang="en-GB" sz="1600">
                        <a:effectLst/>
                        <a:latin typeface="Calibri"/>
                        <a:ea typeface="Calibri"/>
                        <a:cs typeface="Times New Roman"/>
                      </a:endParaRPr>
                    </a:p>
                  </a:txBody>
                  <a:tcPr marL="19050" marR="19050" marT="0" marB="0"/>
                </a:tc>
              </a:tr>
              <a:tr h="633935">
                <a:tc>
                  <a:txBody>
                    <a:bodyPr/>
                    <a:lstStyle/>
                    <a:p>
                      <a:pPr algn="ctr">
                        <a:lnSpc>
                          <a:spcPct val="115000"/>
                        </a:lnSpc>
                        <a:spcAft>
                          <a:spcPts val="1000"/>
                        </a:spcAft>
                      </a:pPr>
                      <a:r>
                        <a:rPr lang="en-GB" sz="1600" dirty="0" smtClean="0">
                          <a:effectLst/>
                        </a:rPr>
                        <a:t>EC</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0 - 3</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28.9</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4 - 10</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59.8</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dirty="0">
                          <a:effectLst/>
                        </a:rPr>
                        <a:t>11 - 21</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dirty="0">
                          <a:effectLst/>
                        </a:rPr>
                        <a:t>11.3</a:t>
                      </a:r>
                      <a:endParaRPr lang="en-GB" sz="1600" dirty="0">
                        <a:effectLst/>
                        <a:latin typeface="Calibri"/>
                        <a:ea typeface="Calibri"/>
                        <a:cs typeface="Times New Roman"/>
                      </a:endParaRPr>
                    </a:p>
                  </a:txBody>
                  <a:tcPr marL="19050" marR="19050" marT="0" marB="0"/>
                </a:tc>
              </a:tr>
              <a:tr h="328046">
                <a:tc>
                  <a:txBody>
                    <a:bodyPr/>
                    <a:lstStyle/>
                    <a:p>
                      <a:pPr algn="ctr">
                        <a:lnSpc>
                          <a:spcPct val="115000"/>
                        </a:lnSpc>
                        <a:spcAft>
                          <a:spcPts val="1000"/>
                        </a:spcAft>
                      </a:pPr>
                      <a:r>
                        <a:rPr lang="en-GB" sz="1600">
                          <a:effectLst/>
                        </a:rPr>
                        <a:t>Total score</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0 - 24</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21.1</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dirty="0">
                          <a:effectLst/>
                        </a:rPr>
                        <a:t>25 - 55</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55.0</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56 - 96</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dirty="0">
                          <a:effectLst/>
                        </a:rPr>
                        <a:t>23.9</a:t>
                      </a:r>
                      <a:endParaRPr lang="en-GB" sz="1600" dirty="0">
                        <a:effectLst/>
                        <a:latin typeface="Calibri"/>
                        <a:ea typeface="Calibri"/>
                        <a:cs typeface="Times New Roman"/>
                      </a:endParaRPr>
                    </a:p>
                  </a:txBody>
                  <a:tcPr marL="19050" marR="19050" marT="0" marB="0"/>
                </a:tc>
              </a:tr>
            </a:tbl>
          </a:graphicData>
        </a:graphic>
      </p:graphicFrame>
    </p:spTree>
    <p:extLst>
      <p:ext uri="{BB962C8B-B14F-4D97-AF65-F5344CB8AC3E}">
        <p14:creationId xmlns:p14="http://schemas.microsoft.com/office/powerpoint/2010/main" val="2267435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Participating</a:t>
            </a:r>
            <a:r>
              <a:rPr lang="fi-FI" dirty="0" smtClean="0"/>
              <a:t> in </a:t>
            </a:r>
            <a:r>
              <a:rPr lang="fi-FI" dirty="0" err="1" smtClean="0"/>
              <a:t>training</a:t>
            </a:r>
            <a:endParaRPr lang="en-GB" dirty="0"/>
          </a:p>
        </p:txBody>
      </p:sp>
      <p:sp>
        <p:nvSpPr>
          <p:cNvPr id="3" name="Sisällön paikkamerkki 2"/>
          <p:cNvSpPr>
            <a:spLocks noGrp="1"/>
          </p:cNvSpPr>
          <p:nvPr>
            <p:ph idx="1"/>
          </p:nvPr>
        </p:nvSpPr>
        <p:spPr/>
        <p:txBody>
          <a:bodyPr>
            <a:normAutofit/>
          </a:bodyPr>
          <a:lstStyle/>
          <a:p>
            <a:r>
              <a:rPr lang="en-GB" b="1" dirty="0" smtClean="0"/>
              <a:t>Gender, Age, Level of degree, Expressed need for support, The clearness of career plans’ goals, </a:t>
            </a:r>
            <a:r>
              <a:rPr lang="en-GB" b="1" dirty="0" err="1" smtClean="0"/>
              <a:t>Customership</a:t>
            </a:r>
            <a:r>
              <a:rPr lang="en-GB" b="1" dirty="0" smtClean="0"/>
              <a:t> to employment office and Limitations cased by health </a:t>
            </a:r>
            <a:r>
              <a:rPr lang="en-GB" dirty="0" smtClean="0"/>
              <a:t>had relation to the OTA results.</a:t>
            </a:r>
          </a:p>
          <a:p>
            <a:r>
              <a:rPr lang="en-GB" b="1" dirty="0" smtClean="0"/>
              <a:t>Place of residence </a:t>
            </a:r>
            <a:r>
              <a:rPr lang="en-GB" dirty="0" smtClean="0"/>
              <a:t>and</a:t>
            </a:r>
            <a:r>
              <a:rPr lang="en-GB" b="1" dirty="0" smtClean="0"/>
              <a:t> Length of training </a:t>
            </a:r>
            <a:r>
              <a:rPr lang="en-GB" dirty="0" smtClean="0"/>
              <a:t>had no relation to the OTA results.</a:t>
            </a:r>
          </a:p>
          <a:p>
            <a:endParaRPr lang="en-GB" dirty="0"/>
          </a:p>
        </p:txBody>
      </p:sp>
    </p:spTree>
    <p:extLst>
      <p:ext uri="{BB962C8B-B14F-4D97-AF65-F5344CB8AC3E}">
        <p14:creationId xmlns:p14="http://schemas.microsoft.com/office/powerpoint/2010/main" val="13604701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err="1" smtClean="0"/>
              <a:t>Results</a:t>
            </a:r>
            <a:r>
              <a:rPr lang="fi-FI" dirty="0" smtClean="0"/>
              <a:t> </a:t>
            </a:r>
            <a:r>
              <a:rPr lang="fi-FI" dirty="0" err="1" smtClean="0"/>
              <a:t>will</a:t>
            </a:r>
            <a:r>
              <a:rPr lang="fi-FI" dirty="0" smtClean="0"/>
              <a:t> </a:t>
            </a:r>
            <a:r>
              <a:rPr lang="fi-FI" dirty="0" err="1" smtClean="0"/>
              <a:t>be</a:t>
            </a:r>
            <a:r>
              <a:rPr lang="fi-FI" dirty="0" smtClean="0"/>
              <a:t> </a:t>
            </a:r>
            <a:r>
              <a:rPr lang="fi-FI" dirty="0" err="1" smtClean="0"/>
              <a:t>continue</a:t>
            </a:r>
            <a:r>
              <a:rPr lang="fi-FI" dirty="0" smtClean="0"/>
              <a:t> –</a:t>
            </a:r>
            <a:br>
              <a:rPr lang="fi-FI" dirty="0" smtClean="0"/>
            </a:br>
            <a:r>
              <a:rPr lang="fi-FI" dirty="0" smtClean="0"/>
              <a:t> just a </a:t>
            </a:r>
            <a:r>
              <a:rPr lang="fi-FI" dirty="0" err="1" smtClean="0"/>
              <a:t>short</a:t>
            </a:r>
            <a:r>
              <a:rPr lang="fi-FI" dirty="0" smtClean="0"/>
              <a:t> </a:t>
            </a:r>
            <a:r>
              <a:rPr lang="fi-FI" dirty="0" err="1" smtClean="0"/>
              <a:t>break</a:t>
            </a:r>
            <a:endParaRPr lang="en-GB" dirty="0"/>
          </a:p>
        </p:txBody>
      </p:sp>
      <p:pic>
        <p:nvPicPr>
          <p:cNvPr id="4" name="Sisällön paikkamerkki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43608" y="1600200"/>
            <a:ext cx="7200800" cy="4525963"/>
          </a:xfrm>
        </p:spPr>
      </p:pic>
    </p:spTree>
    <p:extLst>
      <p:ext uri="{BB962C8B-B14F-4D97-AF65-F5344CB8AC3E}">
        <p14:creationId xmlns:p14="http://schemas.microsoft.com/office/powerpoint/2010/main" val="342077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en-GB" dirty="0">
                <a:solidFill>
                  <a:schemeClr val="dk1"/>
                </a:solidFill>
              </a:rPr>
              <a:t>Planning a new career move</a:t>
            </a:r>
            <a:r>
              <a:rPr lang="en-GB" b="1" dirty="0" smtClean="0"/>
              <a:t/>
            </a:r>
            <a:br>
              <a:rPr lang="en-GB" b="1" dirty="0" smtClean="0"/>
            </a:br>
            <a:endParaRPr lang="en-GB" dirty="0"/>
          </a:p>
        </p:txBody>
      </p:sp>
      <p:sp>
        <p:nvSpPr>
          <p:cNvPr id="3" name="Sisällön paikkamerkki 2"/>
          <p:cNvSpPr>
            <a:spLocks noGrp="1"/>
          </p:cNvSpPr>
          <p:nvPr>
            <p:ph idx="1"/>
          </p:nvPr>
        </p:nvSpPr>
        <p:spPr/>
        <p:txBody>
          <a:bodyPr>
            <a:normAutofit fontScale="92500" lnSpcReduction="20000"/>
          </a:bodyPr>
          <a:lstStyle/>
          <a:p>
            <a:r>
              <a:rPr lang="en-GB" dirty="0" smtClean="0"/>
              <a:t>The need for guidance and counselling was apparent, because 75 % of respondents were uncertain about their career plans. In addition, 46 % expressed they needed support in their career decisions. </a:t>
            </a:r>
          </a:p>
          <a:p>
            <a:r>
              <a:rPr lang="en-GB" dirty="0" smtClean="0"/>
              <a:t>The scores in </a:t>
            </a:r>
            <a:r>
              <a:rPr lang="en-GB" b="1" dirty="0" smtClean="0"/>
              <a:t>Commitment Anxiety (CA) </a:t>
            </a:r>
            <a:r>
              <a:rPr lang="en-GB" dirty="0" smtClean="0"/>
              <a:t>highlighted experiencing difficulties at work. They were not satisfied with their current jobs and the professional challenges on offer.</a:t>
            </a:r>
          </a:p>
          <a:p>
            <a:r>
              <a:rPr lang="fi-FI" sz="2800" i="1" dirty="0"/>
              <a:t>7. </a:t>
            </a:r>
            <a:r>
              <a:rPr lang="fi-FI" sz="2800" i="1" dirty="0" smtClean="0"/>
              <a:t>I </a:t>
            </a:r>
            <a:r>
              <a:rPr lang="fi-FI" sz="2800" i="1" dirty="0" err="1" smtClean="0"/>
              <a:t>have</a:t>
            </a:r>
            <a:r>
              <a:rPr lang="fi-FI" sz="2800" i="1" dirty="0" smtClean="0"/>
              <a:t> the </a:t>
            </a:r>
            <a:r>
              <a:rPr lang="fi-FI" sz="2800" i="1" dirty="0" err="1" smtClean="0"/>
              <a:t>feeling</a:t>
            </a:r>
            <a:r>
              <a:rPr lang="fi-FI" sz="2800" i="1" dirty="0" smtClean="0"/>
              <a:t> </a:t>
            </a:r>
            <a:r>
              <a:rPr lang="fi-FI" sz="2800" i="1" dirty="0" err="1" smtClean="0"/>
              <a:t>that</a:t>
            </a:r>
            <a:r>
              <a:rPr lang="fi-FI" sz="2800" i="1" dirty="0" smtClean="0"/>
              <a:t> my </a:t>
            </a:r>
            <a:r>
              <a:rPr lang="fi-FI" sz="2800" i="1" dirty="0" err="1" smtClean="0"/>
              <a:t>job</a:t>
            </a:r>
            <a:r>
              <a:rPr lang="fi-FI" sz="2800" i="1" dirty="0" smtClean="0"/>
              <a:t> is </a:t>
            </a:r>
            <a:r>
              <a:rPr lang="fi-FI" sz="2800" i="1" dirty="0" err="1" smtClean="0"/>
              <a:t>not</a:t>
            </a:r>
            <a:r>
              <a:rPr lang="fi-FI" sz="2800" i="1" dirty="0" smtClean="0"/>
              <a:t> </a:t>
            </a:r>
            <a:r>
              <a:rPr lang="fi-FI" sz="2800" i="1" dirty="0" err="1" smtClean="0"/>
              <a:t>anymore</a:t>
            </a:r>
            <a:r>
              <a:rPr lang="fi-FI" sz="2800" i="1" dirty="0" smtClean="0"/>
              <a:t> </a:t>
            </a:r>
            <a:r>
              <a:rPr lang="fi-FI" sz="2800" i="1" dirty="0" err="1" smtClean="0"/>
              <a:t>what</a:t>
            </a:r>
            <a:r>
              <a:rPr lang="fi-FI" sz="2800" i="1" dirty="0" smtClean="0"/>
              <a:t> I </a:t>
            </a:r>
            <a:r>
              <a:rPr lang="fi-FI" sz="2800" i="1" dirty="0" err="1" smtClean="0"/>
              <a:t>want</a:t>
            </a:r>
            <a:r>
              <a:rPr lang="fi-FI" sz="2800" i="1" dirty="0" smtClean="0"/>
              <a:t> to </a:t>
            </a:r>
            <a:r>
              <a:rPr lang="fi-FI" sz="2800" i="1" dirty="0" err="1" smtClean="0"/>
              <a:t>do</a:t>
            </a:r>
            <a:r>
              <a:rPr lang="fi-FI" sz="2800" i="1" dirty="0" smtClean="0"/>
              <a:t> </a:t>
            </a:r>
            <a:r>
              <a:rPr lang="fi-FI" sz="2800" dirty="0" smtClean="0"/>
              <a:t>(Execution,.</a:t>
            </a:r>
            <a:r>
              <a:rPr lang="fi-FI" sz="2800" dirty="0"/>
              <a:t>828</a:t>
            </a:r>
            <a:r>
              <a:rPr lang="fi-FI" sz="2800" dirty="0" smtClean="0"/>
              <a:t>)</a:t>
            </a:r>
            <a:endParaRPr lang="fi-FI" sz="2800" dirty="0"/>
          </a:p>
          <a:p>
            <a:pPr marL="0" indent="0">
              <a:buNone/>
            </a:pPr>
            <a:endParaRPr lang="en-GB" dirty="0" smtClean="0"/>
          </a:p>
          <a:p>
            <a:endParaRPr lang="en-GB" dirty="0"/>
          </a:p>
        </p:txBody>
      </p:sp>
    </p:spTree>
    <p:extLst>
      <p:ext uri="{BB962C8B-B14F-4D97-AF65-F5344CB8AC3E}">
        <p14:creationId xmlns:p14="http://schemas.microsoft.com/office/powerpoint/2010/main" val="2467085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en-GB" b="1" dirty="0"/>
              <a:t>Support for career-related decisions – what kind of guidance do I need? </a:t>
            </a:r>
            <a:endParaRPr lang="en-GB" dirty="0"/>
          </a:p>
        </p:txBody>
      </p:sp>
      <p:sp>
        <p:nvSpPr>
          <p:cNvPr id="3" name="Alaotsikko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793483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en-GB" dirty="0">
                <a:solidFill>
                  <a:schemeClr val="dk1"/>
                </a:solidFill>
              </a:rPr>
              <a:t>Planning a new career move</a:t>
            </a:r>
            <a:r>
              <a:rPr lang="en-GB" b="1" dirty="0" smtClean="0"/>
              <a:t/>
            </a:r>
            <a:br>
              <a:rPr lang="en-GB" b="1" dirty="0" smtClean="0"/>
            </a:br>
            <a:endParaRPr lang="en-GB" dirty="0"/>
          </a:p>
        </p:txBody>
      </p:sp>
      <p:sp>
        <p:nvSpPr>
          <p:cNvPr id="3" name="Sisällön paikkamerkki 2"/>
          <p:cNvSpPr>
            <a:spLocks noGrp="1"/>
          </p:cNvSpPr>
          <p:nvPr>
            <p:ph idx="1"/>
          </p:nvPr>
        </p:nvSpPr>
        <p:spPr/>
        <p:txBody>
          <a:bodyPr>
            <a:normAutofit fontScale="70000" lnSpcReduction="20000"/>
          </a:bodyPr>
          <a:lstStyle/>
          <a:p>
            <a:r>
              <a:rPr lang="en-GB" b="1" dirty="0" smtClean="0"/>
              <a:t>Decision-Making Confusion-factor (DMC) </a:t>
            </a:r>
            <a:r>
              <a:rPr lang="en-GB" dirty="0" smtClean="0"/>
              <a:t>indicated the career problems of young clients with little work experience. In this case their needs for guidance and counselling services were particular focused on offering services targeted at the initial phases of the decision-making process (Self-knowledge, Options knowledge, Communication, and Analysis). </a:t>
            </a:r>
          </a:p>
          <a:p>
            <a:r>
              <a:rPr lang="fi-FI" i="1" dirty="0"/>
              <a:t>25. </a:t>
            </a:r>
            <a:r>
              <a:rPr lang="fi-FI" i="1" dirty="0" smtClean="0"/>
              <a:t>I </a:t>
            </a:r>
            <a:r>
              <a:rPr lang="fi-FI" i="1" dirty="0" err="1" smtClean="0"/>
              <a:t>don’t</a:t>
            </a:r>
            <a:r>
              <a:rPr lang="fi-FI" i="1" dirty="0" smtClean="0"/>
              <a:t> </a:t>
            </a:r>
            <a:r>
              <a:rPr lang="fi-FI" i="1" dirty="0" err="1" smtClean="0"/>
              <a:t>know</a:t>
            </a:r>
            <a:r>
              <a:rPr lang="fi-FI" i="1" dirty="0" smtClean="0"/>
              <a:t> </a:t>
            </a:r>
            <a:r>
              <a:rPr lang="fi-FI" i="1" dirty="0" err="1" smtClean="0"/>
              <a:t>what</a:t>
            </a:r>
            <a:r>
              <a:rPr lang="fi-FI" i="1" dirty="0" smtClean="0"/>
              <a:t> </a:t>
            </a:r>
            <a:r>
              <a:rPr lang="fi-FI" i="1" dirty="0" err="1" smtClean="0"/>
              <a:t>jobs</a:t>
            </a:r>
            <a:r>
              <a:rPr lang="fi-FI" i="1" dirty="0" smtClean="0"/>
              <a:t> </a:t>
            </a:r>
            <a:r>
              <a:rPr lang="fi-FI" i="1" dirty="0" err="1" smtClean="0"/>
              <a:t>are</a:t>
            </a:r>
            <a:r>
              <a:rPr lang="fi-FI" i="1" dirty="0" smtClean="0"/>
              <a:t> </a:t>
            </a:r>
            <a:r>
              <a:rPr lang="fi-FI" i="1" dirty="0" err="1" smtClean="0"/>
              <a:t>suitable</a:t>
            </a:r>
            <a:r>
              <a:rPr lang="fi-FI" i="1" dirty="0" smtClean="0"/>
              <a:t> for me </a:t>
            </a:r>
            <a:r>
              <a:rPr lang="fi-FI" dirty="0" smtClean="0"/>
              <a:t>(Self-knowledge,.</a:t>
            </a:r>
            <a:r>
              <a:rPr lang="fi-FI" dirty="0"/>
              <a:t>787</a:t>
            </a:r>
            <a:r>
              <a:rPr lang="fi-FI" dirty="0" smtClean="0"/>
              <a:t>)</a:t>
            </a:r>
            <a:endParaRPr lang="fi-FI" dirty="0"/>
          </a:p>
          <a:p>
            <a:endParaRPr lang="en-GB" dirty="0" smtClean="0"/>
          </a:p>
          <a:p>
            <a:r>
              <a:rPr lang="en-GB" dirty="0" smtClean="0"/>
              <a:t>Results of the </a:t>
            </a:r>
            <a:r>
              <a:rPr lang="en-GB" b="1" dirty="0" smtClean="0"/>
              <a:t>External Conflict-factor (EC) </a:t>
            </a:r>
            <a:r>
              <a:rPr lang="en-GB" dirty="0" smtClean="0"/>
              <a:t>revealed that clients’ needs are connected to the opinions of their nearest ones and the issues concerning to find a job</a:t>
            </a:r>
            <a:r>
              <a:rPr lang="en-US" dirty="0" smtClean="0"/>
              <a:t>.</a:t>
            </a:r>
          </a:p>
          <a:p>
            <a:r>
              <a:rPr lang="fi-FI" i="1" dirty="0"/>
              <a:t>22. </a:t>
            </a:r>
            <a:r>
              <a:rPr lang="fi-FI" i="1" dirty="0" smtClean="0"/>
              <a:t>I </a:t>
            </a:r>
            <a:r>
              <a:rPr lang="fi-FI" i="1" dirty="0" err="1" smtClean="0"/>
              <a:t>can’t</a:t>
            </a:r>
            <a:r>
              <a:rPr lang="fi-FI" i="1" dirty="0" smtClean="0"/>
              <a:t> </a:t>
            </a:r>
            <a:r>
              <a:rPr lang="fi-FI" i="1" dirty="0" err="1" smtClean="0"/>
              <a:t>decide</a:t>
            </a:r>
            <a:r>
              <a:rPr lang="fi-FI" i="1" dirty="0" smtClean="0"/>
              <a:t> </a:t>
            </a:r>
            <a:r>
              <a:rPr lang="fi-FI" i="1" dirty="0" err="1" smtClean="0"/>
              <a:t>by</a:t>
            </a:r>
            <a:r>
              <a:rPr lang="fi-FI" i="1" dirty="0" smtClean="0"/>
              <a:t> </a:t>
            </a:r>
            <a:r>
              <a:rPr lang="fi-FI" i="1" dirty="0" err="1" smtClean="0"/>
              <a:t>myself</a:t>
            </a:r>
            <a:r>
              <a:rPr lang="fi-FI" i="1" dirty="0" smtClean="0"/>
              <a:t> my </a:t>
            </a:r>
            <a:r>
              <a:rPr lang="fi-FI" i="1" dirty="0" err="1" smtClean="0"/>
              <a:t>occupational</a:t>
            </a:r>
            <a:r>
              <a:rPr lang="fi-FI" i="1" dirty="0" smtClean="0"/>
              <a:t> </a:t>
            </a:r>
            <a:r>
              <a:rPr lang="fi-FI" i="1" dirty="0" err="1" smtClean="0"/>
              <a:t>plans</a:t>
            </a:r>
            <a:r>
              <a:rPr lang="fi-FI" i="1" dirty="0" smtClean="0"/>
              <a:t> and </a:t>
            </a:r>
            <a:r>
              <a:rPr lang="fi-FI" i="1" dirty="0" err="1" smtClean="0"/>
              <a:t>choices</a:t>
            </a:r>
            <a:r>
              <a:rPr lang="fi-FI" i="1" dirty="0" smtClean="0"/>
              <a:t> </a:t>
            </a:r>
            <a:r>
              <a:rPr lang="fi-FI" dirty="0" smtClean="0"/>
              <a:t>(Valuing,.</a:t>
            </a:r>
            <a:r>
              <a:rPr lang="fi-FI" dirty="0"/>
              <a:t>650)</a:t>
            </a:r>
          </a:p>
          <a:p>
            <a:endParaRPr lang="en-US" dirty="0" smtClean="0"/>
          </a:p>
          <a:p>
            <a:endParaRPr lang="en-GB" dirty="0"/>
          </a:p>
        </p:txBody>
      </p:sp>
    </p:spTree>
    <p:extLst>
      <p:ext uri="{BB962C8B-B14F-4D97-AF65-F5344CB8AC3E}">
        <p14:creationId xmlns:p14="http://schemas.microsoft.com/office/powerpoint/2010/main" val="482553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en-GB" dirty="0">
                <a:solidFill>
                  <a:schemeClr val="dk1"/>
                </a:solidFill>
              </a:rPr>
              <a:t>Planning a new career move</a:t>
            </a:r>
            <a:r>
              <a:rPr lang="en-GB" b="1" dirty="0" smtClean="0"/>
              <a:t/>
            </a:r>
            <a:br>
              <a:rPr lang="en-GB" b="1" dirty="0" smtClean="0"/>
            </a:br>
            <a:endParaRPr lang="en-GB" dirty="0"/>
          </a:p>
        </p:txBody>
      </p:sp>
      <p:graphicFrame>
        <p:nvGraphicFramePr>
          <p:cNvPr id="5" name="Sisällön paikkamerkki 4"/>
          <p:cNvGraphicFramePr>
            <a:graphicFrameLocks noGrp="1"/>
          </p:cNvGraphicFramePr>
          <p:nvPr>
            <p:ph idx="1"/>
            <p:extLst>
              <p:ext uri="{D42A27DB-BD31-4B8C-83A1-F6EECF244321}">
                <p14:modId xmlns:p14="http://schemas.microsoft.com/office/powerpoint/2010/main" val="3898824950"/>
              </p:ext>
            </p:extLst>
          </p:nvPr>
        </p:nvGraphicFramePr>
        <p:xfrm>
          <a:off x="827584" y="1412776"/>
          <a:ext cx="7560840" cy="4680520"/>
        </p:xfrm>
        <a:graphic>
          <a:graphicData uri="http://schemas.openxmlformats.org/drawingml/2006/table">
            <a:tbl>
              <a:tblPr>
                <a:tableStyleId>{5C22544A-7EE6-4342-B048-85BDC9FD1C3A}</a:tableStyleId>
              </a:tblPr>
              <a:tblGrid>
                <a:gridCol w="1541710"/>
                <a:gridCol w="1194417"/>
                <a:gridCol w="763954"/>
                <a:gridCol w="1194417"/>
                <a:gridCol w="763954"/>
                <a:gridCol w="1194417"/>
                <a:gridCol w="907971"/>
              </a:tblGrid>
              <a:tr h="1882183">
                <a:tc>
                  <a:txBody>
                    <a:bodyPr/>
                    <a:lstStyle/>
                    <a:p>
                      <a:pPr algn="ctr">
                        <a:lnSpc>
                          <a:spcPct val="115000"/>
                        </a:lnSpc>
                        <a:spcAft>
                          <a:spcPts val="1000"/>
                        </a:spcAft>
                      </a:pPr>
                      <a:r>
                        <a:rPr lang="en-GB" sz="1600" dirty="0">
                          <a:effectLst/>
                        </a:rPr>
                        <a:t> </a:t>
                      </a:r>
                      <a:endParaRPr lang="en-GB" sz="1600" dirty="0">
                        <a:effectLst/>
                        <a:latin typeface="Calibri"/>
                        <a:ea typeface="Calibri"/>
                        <a:cs typeface="Times New Roman"/>
                      </a:endParaRPr>
                    </a:p>
                  </a:txBody>
                  <a:tcPr marL="19050" marR="19050" marT="0" marB="0"/>
                </a:tc>
                <a:tc gridSpan="2">
                  <a:txBody>
                    <a:bodyPr/>
                    <a:lstStyle/>
                    <a:p>
                      <a:pPr algn="ctr">
                        <a:lnSpc>
                          <a:spcPct val="115000"/>
                        </a:lnSpc>
                        <a:spcAft>
                          <a:spcPts val="1000"/>
                        </a:spcAft>
                      </a:pPr>
                      <a:r>
                        <a:rPr lang="en-GB" sz="1600" dirty="0" smtClean="0">
                          <a:effectLst/>
                        </a:rPr>
                        <a:t>Self-help </a:t>
                      </a:r>
                      <a:r>
                        <a:rPr lang="en-GB" sz="1600" dirty="0">
                          <a:effectLst/>
                        </a:rPr>
                        <a:t>information, guidance and counselling services</a:t>
                      </a:r>
                      <a:endParaRPr lang="en-GB" sz="1600" dirty="0">
                        <a:effectLst/>
                        <a:latin typeface="Calibri"/>
                        <a:ea typeface="Calibri"/>
                        <a:cs typeface="Times New Roman"/>
                      </a:endParaRPr>
                    </a:p>
                  </a:txBody>
                  <a:tcPr marL="19050" marR="19050" marT="0" marB="0"/>
                </a:tc>
                <a:tc hMerge="1">
                  <a:txBody>
                    <a:bodyPr/>
                    <a:lstStyle/>
                    <a:p>
                      <a:endParaRPr lang="en-GB"/>
                    </a:p>
                  </a:txBody>
                  <a:tcPr/>
                </a:tc>
                <a:tc gridSpan="2">
                  <a:txBody>
                    <a:bodyPr/>
                    <a:lstStyle/>
                    <a:p>
                      <a:pPr algn="ctr">
                        <a:lnSpc>
                          <a:spcPct val="115000"/>
                        </a:lnSpc>
                        <a:spcAft>
                          <a:spcPts val="1000"/>
                        </a:spcAft>
                      </a:pPr>
                      <a:r>
                        <a:rPr lang="en-GB" sz="1600" dirty="0" smtClean="0">
                          <a:solidFill>
                            <a:srgbClr val="000000"/>
                          </a:solidFill>
                          <a:effectLst/>
                          <a:latin typeface="+mn-lt"/>
                          <a:ea typeface="Calibri"/>
                          <a:cs typeface="Times New Roman"/>
                        </a:rPr>
                        <a:t>Brief-assisted </a:t>
                      </a:r>
                      <a:r>
                        <a:rPr lang="en-GB" sz="1600" dirty="0" smtClean="0">
                          <a:effectLst/>
                        </a:rPr>
                        <a:t>information</a:t>
                      </a:r>
                      <a:r>
                        <a:rPr lang="en-GB" sz="1600" dirty="0">
                          <a:effectLst/>
                        </a:rPr>
                        <a:t>, guidance and counselling services</a:t>
                      </a:r>
                      <a:endParaRPr lang="en-GB" sz="1600" dirty="0">
                        <a:effectLst/>
                        <a:latin typeface="Calibri"/>
                        <a:ea typeface="Calibri"/>
                        <a:cs typeface="Times New Roman"/>
                      </a:endParaRPr>
                    </a:p>
                  </a:txBody>
                  <a:tcPr marL="19050" marR="19050" marT="0" marB="0"/>
                </a:tc>
                <a:tc hMerge="1">
                  <a:txBody>
                    <a:bodyPr/>
                    <a:lstStyle/>
                    <a:p>
                      <a:endParaRPr lang="en-GB"/>
                    </a:p>
                  </a:txBody>
                  <a:tcPr/>
                </a:tc>
                <a:tc gridSpan="2">
                  <a:txBody>
                    <a:bodyPr/>
                    <a:lstStyle/>
                    <a:p>
                      <a:pPr algn="ctr">
                        <a:lnSpc>
                          <a:spcPct val="115000"/>
                        </a:lnSpc>
                        <a:spcAft>
                          <a:spcPts val="1000"/>
                        </a:spcAft>
                      </a:pPr>
                      <a:r>
                        <a:rPr lang="en-GB" sz="1600" dirty="0" smtClean="0">
                          <a:solidFill>
                            <a:srgbClr val="000000"/>
                          </a:solidFill>
                          <a:effectLst/>
                          <a:latin typeface="+mn-lt"/>
                          <a:ea typeface="Calibri"/>
                          <a:cs typeface="Times New Roman"/>
                        </a:rPr>
                        <a:t>Individual case-managed </a:t>
                      </a:r>
                      <a:r>
                        <a:rPr lang="en-GB" sz="1600" dirty="0" smtClean="0">
                          <a:effectLst/>
                        </a:rPr>
                        <a:t>information</a:t>
                      </a:r>
                      <a:r>
                        <a:rPr lang="en-GB" sz="1600" dirty="0">
                          <a:effectLst/>
                        </a:rPr>
                        <a:t>, guidance and counselling services</a:t>
                      </a:r>
                      <a:endParaRPr lang="en-GB" sz="1600" dirty="0">
                        <a:effectLst/>
                        <a:latin typeface="Calibri"/>
                        <a:ea typeface="Calibri"/>
                        <a:cs typeface="Times New Roman"/>
                      </a:endParaRPr>
                    </a:p>
                  </a:txBody>
                  <a:tcPr marL="19050" marR="19050" marT="0" marB="0"/>
                </a:tc>
                <a:tc hMerge="1">
                  <a:txBody>
                    <a:bodyPr/>
                    <a:lstStyle/>
                    <a:p>
                      <a:endParaRPr lang="en-GB"/>
                    </a:p>
                  </a:txBody>
                  <a:tcPr/>
                </a:tc>
              </a:tr>
              <a:tr h="318254">
                <a:tc>
                  <a:txBody>
                    <a:bodyPr/>
                    <a:lstStyle/>
                    <a:p>
                      <a:pPr algn="ctr">
                        <a:lnSpc>
                          <a:spcPct val="115000"/>
                        </a:lnSpc>
                        <a:spcAft>
                          <a:spcPts val="1000"/>
                        </a:spcAft>
                      </a:pPr>
                      <a:r>
                        <a:rPr lang="en-GB" sz="1600">
                          <a:effectLst/>
                        </a:rPr>
                        <a:t>Scale</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Limits</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Limits</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dirty="0">
                          <a:effectLst/>
                        </a:rPr>
                        <a:t>Limits</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a:t>
                      </a:r>
                      <a:endParaRPr lang="en-GB" sz="1600">
                        <a:effectLst/>
                        <a:latin typeface="Calibri"/>
                        <a:ea typeface="Calibri"/>
                        <a:cs typeface="Times New Roman"/>
                      </a:endParaRPr>
                    </a:p>
                  </a:txBody>
                  <a:tcPr marL="19050" marR="19050" marT="0" marB="0"/>
                </a:tc>
              </a:tr>
              <a:tr h="931805">
                <a:tc>
                  <a:txBody>
                    <a:bodyPr/>
                    <a:lstStyle/>
                    <a:p>
                      <a:pPr algn="ctr">
                        <a:lnSpc>
                          <a:spcPct val="115000"/>
                        </a:lnSpc>
                        <a:spcAft>
                          <a:spcPts val="1000"/>
                        </a:spcAft>
                      </a:pPr>
                      <a:r>
                        <a:rPr lang="en-GB" sz="1600" dirty="0" smtClean="0">
                          <a:effectLst/>
                        </a:rPr>
                        <a:t>DMC</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0 - 10</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28.9</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11 - 22</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59.0</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dirty="0">
                          <a:effectLst/>
                        </a:rPr>
                        <a:t>23 - 39</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12.1</a:t>
                      </a:r>
                      <a:endParaRPr lang="en-GB" sz="1600">
                        <a:effectLst/>
                        <a:latin typeface="Calibri"/>
                        <a:ea typeface="Calibri"/>
                        <a:cs typeface="Times New Roman"/>
                      </a:endParaRPr>
                    </a:p>
                  </a:txBody>
                  <a:tcPr marL="19050" marR="19050" marT="0" marB="0"/>
                </a:tc>
              </a:tr>
              <a:tr h="615012">
                <a:tc>
                  <a:txBody>
                    <a:bodyPr/>
                    <a:lstStyle/>
                    <a:p>
                      <a:pPr algn="ctr">
                        <a:lnSpc>
                          <a:spcPct val="115000"/>
                        </a:lnSpc>
                        <a:spcAft>
                          <a:spcPts val="1000"/>
                        </a:spcAft>
                      </a:pPr>
                      <a:r>
                        <a:rPr lang="en-GB" sz="1600" dirty="0" smtClean="0">
                          <a:effectLst/>
                        </a:rPr>
                        <a:t>CA</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0 - 5</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21.5</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6 - 12</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58.4</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13 - 21</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20.1</a:t>
                      </a:r>
                      <a:endParaRPr lang="en-GB" sz="1600">
                        <a:effectLst/>
                        <a:latin typeface="Calibri"/>
                        <a:ea typeface="Calibri"/>
                        <a:cs typeface="Times New Roman"/>
                      </a:endParaRPr>
                    </a:p>
                  </a:txBody>
                  <a:tcPr marL="19050" marR="19050" marT="0" marB="0"/>
                </a:tc>
              </a:tr>
              <a:tr h="615012">
                <a:tc>
                  <a:txBody>
                    <a:bodyPr/>
                    <a:lstStyle/>
                    <a:p>
                      <a:pPr algn="ctr">
                        <a:lnSpc>
                          <a:spcPct val="115000"/>
                        </a:lnSpc>
                        <a:spcAft>
                          <a:spcPts val="1000"/>
                        </a:spcAft>
                      </a:pPr>
                      <a:r>
                        <a:rPr lang="en-GB" sz="1600" dirty="0" smtClean="0">
                          <a:effectLst/>
                        </a:rPr>
                        <a:t>EC</a:t>
                      </a:r>
                      <a:endParaRPr lang="en-GB" sz="1600" dirty="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0 - 5</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31.7</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6 - 10</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49.7</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11 - 18</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18.6</a:t>
                      </a:r>
                      <a:endParaRPr lang="en-GB" sz="1600">
                        <a:effectLst/>
                        <a:latin typeface="Calibri"/>
                        <a:ea typeface="Calibri"/>
                        <a:cs typeface="Times New Roman"/>
                      </a:endParaRPr>
                    </a:p>
                  </a:txBody>
                  <a:tcPr marL="19050" marR="19050" marT="0" marB="0"/>
                </a:tc>
              </a:tr>
              <a:tr h="318254">
                <a:tc>
                  <a:txBody>
                    <a:bodyPr/>
                    <a:lstStyle/>
                    <a:p>
                      <a:pPr algn="ctr">
                        <a:lnSpc>
                          <a:spcPct val="115000"/>
                        </a:lnSpc>
                        <a:spcAft>
                          <a:spcPts val="1000"/>
                        </a:spcAft>
                      </a:pPr>
                      <a:r>
                        <a:rPr lang="en-GB" sz="1600">
                          <a:effectLst/>
                        </a:rPr>
                        <a:t>Total score</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0 - 24</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19.7</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25 - 55</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64.8</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a:effectLst/>
                        </a:rPr>
                        <a:t>56 - 96</a:t>
                      </a:r>
                      <a:endParaRPr lang="en-GB" sz="1600">
                        <a:effectLst/>
                        <a:latin typeface="Calibri"/>
                        <a:ea typeface="Calibri"/>
                        <a:cs typeface="Times New Roman"/>
                      </a:endParaRPr>
                    </a:p>
                  </a:txBody>
                  <a:tcPr marL="19050" marR="19050" marT="0" marB="0"/>
                </a:tc>
                <a:tc>
                  <a:txBody>
                    <a:bodyPr/>
                    <a:lstStyle/>
                    <a:p>
                      <a:pPr algn="ctr">
                        <a:lnSpc>
                          <a:spcPct val="115000"/>
                        </a:lnSpc>
                        <a:spcAft>
                          <a:spcPts val="1000"/>
                        </a:spcAft>
                      </a:pPr>
                      <a:r>
                        <a:rPr lang="en-GB" sz="1600" dirty="0">
                          <a:effectLst/>
                        </a:rPr>
                        <a:t>15.5</a:t>
                      </a:r>
                      <a:endParaRPr lang="en-GB" sz="1600" dirty="0">
                        <a:effectLst/>
                        <a:latin typeface="Calibri"/>
                        <a:ea typeface="Calibri"/>
                        <a:cs typeface="Times New Roman"/>
                      </a:endParaRPr>
                    </a:p>
                  </a:txBody>
                  <a:tcPr marL="19050" marR="19050" marT="0" marB="0"/>
                </a:tc>
              </a:tr>
            </a:tbl>
          </a:graphicData>
        </a:graphic>
      </p:graphicFrame>
    </p:spTree>
    <p:extLst>
      <p:ext uri="{BB962C8B-B14F-4D97-AF65-F5344CB8AC3E}">
        <p14:creationId xmlns:p14="http://schemas.microsoft.com/office/powerpoint/2010/main" val="3405651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GB" dirty="0" smtClean="0">
                <a:solidFill>
                  <a:schemeClr val="dk1"/>
                </a:solidFill>
              </a:rPr>
              <a:t>Planning a new career move</a:t>
            </a:r>
            <a:endParaRPr lang="en-GB" dirty="0"/>
          </a:p>
        </p:txBody>
      </p:sp>
      <p:sp>
        <p:nvSpPr>
          <p:cNvPr id="3" name="Sisällön paikkamerkki 2"/>
          <p:cNvSpPr>
            <a:spLocks noGrp="1"/>
          </p:cNvSpPr>
          <p:nvPr>
            <p:ph idx="1"/>
          </p:nvPr>
        </p:nvSpPr>
        <p:spPr/>
        <p:txBody>
          <a:bodyPr>
            <a:normAutofit/>
          </a:bodyPr>
          <a:lstStyle/>
          <a:p>
            <a:r>
              <a:rPr lang="en-US" b="1" dirty="0"/>
              <a:t>Gender, Age, Level of degree, Expressed need for support, Work experience, The clearness of career plans’ goals, Place of residence and Limitations cased by health </a:t>
            </a:r>
            <a:r>
              <a:rPr lang="en-US" dirty="0"/>
              <a:t>had relation to the OTA results.</a:t>
            </a:r>
            <a:endParaRPr lang="fi-FI" dirty="0"/>
          </a:p>
          <a:p>
            <a:r>
              <a:rPr lang="en-US" b="1" dirty="0" err="1" smtClean="0"/>
              <a:t>Customership</a:t>
            </a:r>
            <a:r>
              <a:rPr lang="en-US" b="1" dirty="0" smtClean="0"/>
              <a:t> </a:t>
            </a:r>
            <a:r>
              <a:rPr lang="en-US" b="1" dirty="0"/>
              <a:t>to employment office </a:t>
            </a:r>
            <a:r>
              <a:rPr lang="en-US" dirty="0"/>
              <a:t>had </a:t>
            </a:r>
            <a:r>
              <a:rPr lang="en-US" dirty="0" smtClean="0"/>
              <a:t>no </a:t>
            </a:r>
            <a:r>
              <a:rPr lang="en-US" dirty="0"/>
              <a:t>relation to the OTA results.</a:t>
            </a:r>
          </a:p>
          <a:p>
            <a:pPr marL="0" indent="0">
              <a:buNone/>
            </a:pPr>
            <a:endParaRPr lang="en-GB" dirty="0" smtClean="0"/>
          </a:p>
          <a:p>
            <a:endParaRPr lang="en-GB" dirty="0"/>
          </a:p>
        </p:txBody>
      </p:sp>
    </p:spTree>
    <p:extLst>
      <p:ext uri="{BB962C8B-B14F-4D97-AF65-F5344CB8AC3E}">
        <p14:creationId xmlns:p14="http://schemas.microsoft.com/office/powerpoint/2010/main" val="676946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Reliability</a:t>
            </a:r>
            <a:endParaRPr lang="en-GB"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1648394790"/>
              </p:ext>
            </p:extLst>
          </p:nvPr>
        </p:nvGraphicFramePr>
        <p:xfrm>
          <a:off x="457200" y="1600200"/>
          <a:ext cx="8229600" cy="3742928"/>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GB" dirty="0"/>
                    </a:p>
                  </a:txBody>
                  <a:tcPr/>
                </a:tc>
                <a:tc>
                  <a:txBody>
                    <a:bodyPr/>
                    <a:lstStyle/>
                    <a:p>
                      <a:r>
                        <a:rPr lang="fi-FI" dirty="0" err="1" smtClean="0"/>
                        <a:t>Unemployed</a:t>
                      </a:r>
                      <a:endParaRPr lang="en-GB" dirty="0"/>
                    </a:p>
                  </a:txBody>
                  <a:tcPr/>
                </a:tc>
                <a:tc>
                  <a:txBody>
                    <a:bodyPr/>
                    <a:lstStyle/>
                    <a:p>
                      <a:r>
                        <a:rPr lang="fi-FI" dirty="0" err="1" smtClean="0"/>
                        <a:t>Participating</a:t>
                      </a:r>
                      <a:r>
                        <a:rPr lang="fi-FI" baseline="0" dirty="0" smtClean="0"/>
                        <a:t> in </a:t>
                      </a:r>
                      <a:r>
                        <a:rPr lang="fi-FI" baseline="0" dirty="0" err="1" smtClean="0"/>
                        <a:t>training</a:t>
                      </a:r>
                      <a:endParaRPr lang="en-GB" dirty="0"/>
                    </a:p>
                  </a:txBody>
                  <a:tcPr/>
                </a:tc>
                <a:tc>
                  <a:txBody>
                    <a:bodyPr/>
                    <a:lstStyle/>
                    <a:p>
                      <a:r>
                        <a:rPr lang="en-GB" sz="1800" kern="1200" dirty="0" smtClean="0">
                          <a:solidFill>
                            <a:schemeClr val="bg1"/>
                          </a:solidFill>
                          <a:effectLst/>
                          <a:latin typeface="+mn-lt"/>
                          <a:ea typeface="+mn-ea"/>
                          <a:cs typeface="+mn-cs"/>
                        </a:rPr>
                        <a:t>Planning a new career move</a:t>
                      </a:r>
                      <a:endParaRPr lang="en-GB" b="1" dirty="0">
                        <a:solidFill>
                          <a:schemeClr val="bg1"/>
                        </a:solidFill>
                      </a:endParaRPr>
                    </a:p>
                  </a:txBody>
                  <a:tcPr/>
                </a:tc>
              </a:tr>
              <a:tr h="370840">
                <a:tc>
                  <a:txBody>
                    <a:bodyPr/>
                    <a:lstStyle/>
                    <a:p>
                      <a:r>
                        <a:rPr lang="fi-FI" dirty="0" smtClean="0"/>
                        <a:t>DMC</a:t>
                      </a:r>
                      <a:endParaRPr lang="en-GB" dirty="0"/>
                    </a:p>
                  </a:txBody>
                  <a:tcPr/>
                </a:tc>
                <a:tc>
                  <a:txBody>
                    <a:bodyPr/>
                    <a:lstStyle/>
                    <a:p>
                      <a:r>
                        <a:rPr lang="fi-FI" sz="1200" dirty="0" err="1" smtClean="0"/>
                        <a:t>Cronbach’s</a:t>
                      </a:r>
                      <a:r>
                        <a:rPr lang="fi-FI" sz="1200" baseline="0" dirty="0" smtClean="0"/>
                        <a:t> alpha: </a:t>
                      </a:r>
                      <a:r>
                        <a:rPr lang="fi-FI" sz="1600" baseline="0" dirty="0" smtClean="0"/>
                        <a:t>.835</a:t>
                      </a:r>
                    </a:p>
                    <a:p>
                      <a:r>
                        <a:rPr lang="fi-FI" sz="1200" baseline="0" dirty="0" err="1" smtClean="0"/>
                        <a:t>Number</a:t>
                      </a:r>
                      <a:r>
                        <a:rPr lang="fi-FI" sz="1200" baseline="0" dirty="0" smtClean="0"/>
                        <a:t> of </a:t>
                      </a:r>
                      <a:r>
                        <a:rPr lang="fi-FI" sz="1200" baseline="0" dirty="0" err="1" smtClean="0"/>
                        <a:t>items</a:t>
                      </a:r>
                      <a:r>
                        <a:rPr lang="fi-FI" sz="1200" baseline="0" dirty="0" smtClean="0"/>
                        <a:t>: </a:t>
                      </a:r>
                      <a:r>
                        <a:rPr lang="fi-FI" sz="1600" baseline="0" dirty="0" smtClean="0"/>
                        <a:t>9</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dirty="0" err="1" smtClean="0"/>
                        <a:t>Cronbach’s</a:t>
                      </a:r>
                      <a:r>
                        <a:rPr lang="fi-FI" sz="1200" baseline="0" dirty="0" smtClean="0"/>
                        <a:t> alpha: </a:t>
                      </a:r>
                      <a:r>
                        <a:rPr lang="fi-FI" sz="1600" baseline="0" dirty="0" smtClean="0"/>
                        <a:t>.902</a:t>
                      </a:r>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sz="1200" baseline="0" dirty="0" err="1" smtClean="0"/>
                        <a:t>Number</a:t>
                      </a:r>
                      <a:r>
                        <a:rPr lang="fi-FI" sz="1200" baseline="0" dirty="0" smtClean="0"/>
                        <a:t> of </a:t>
                      </a:r>
                      <a:r>
                        <a:rPr lang="fi-FI" sz="1200" baseline="0" dirty="0" err="1" smtClean="0"/>
                        <a:t>items</a:t>
                      </a:r>
                      <a:r>
                        <a:rPr lang="fi-FI" sz="1200" baseline="0" dirty="0" smtClean="0"/>
                        <a:t>: </a:t>
                      </a:r>
                      <a:r>
                        <a:rPr lang="fi-FI" sz="1600" baseline="0" dirty="0" smtClean="0"/>
                        <a:t>15</a:t>
                      </a:r>
                      <a:endParaRPr lang="en-GB" sz="1600" dirty="0" smtClean="0"/>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dirty="0" err="1" smtClean="0"/>
                        <a:t>Cronbach’s</a:t>
                      </a:r>
                      <a:r>
                        <a:rPr lang="fi-FI" sz="1200" baseline="0" dirty="0" smtClean="0"/>
                        <a:t> alpha: </a:t>
                      </a:r>
                      <a:r>
                        <a:rPr lang="fi-FI" sz="1600" baseline="0" dirty="0" smtClean="0"/>
                        <a:t>.907</a:t>
                      </a:r>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sz="1200" baseline="0" dirty="0" err="1" smtClean="0"/>
                        <a:t>Number</a:t>
                      </a:r>
                      <a:r>
                        <a:rPr lang="fi-FI" sz="1200" baseline="0" dirty="0" smtClean="0"/>
                        <a:t> of </a:t>
                      </a:r>
                      <a:r>
                        <a:rPr lang="fi-FI" sz="1200" baseline="0" dirty="0" err="1" smtClean="0"/>
                        <a:t>items</a:t>
                      </a:r>
                      <a:r>
                        <a:rPr lang="fi-FI" sz="1200" baseline="0" dirty="0" smtClean="0"/>
                        <a:t>: </a:t>
                      </a:r>
                      <a:r>
                        <a:rPr lang="fi-FI" sz="1600" baseline="0" dirty="0" smtClean="0"/>
                        <a:t>13</a:t>
                      </a:r>
                      <a:endParaRPr lang="en-GB" sz="1600" dirty="0" smtClean="0"/>
                    </a:p>
                    <a:p>
                      <a:endParaRPr lang="en-GB" sz="1200" dirty="0"/>
                    </a:p>
                  </a:txBody>
                  <a:tcPr/>
                </a:tc>
              </a:tr>
              <a:tr h="370840">
                <a:tc>
                  <a:txBody>
                    <a:bodyPr/>
                    <a:lstStyle/>
                    <a:p>
                      <a:r>
                        <a:rPr lang="fi-FI" dirty="0" smtClean="0"/>
                        <a:t>CA</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dirty="0" err="1" smtClean="0"/>
                        <a:t>Cronbach’s</a:t>
                      </a:r>
                      <a:r>
                        <a:rPr lang="fi-FI" sz="1200" baseline="0" dirty="0" smtClean="0"/>
                        <a:t> alpha:  .</a:t>
                      </a:r>
                      <a:r>
                        <a:rPr lang="fi-FI" sz="1600" baseline="0" dirty="0" smtClean="0"/>
                        <a:t>87</a:t>
                      </a:r>
                      <a:r>
                        <a:rPr lang="fi-FI" sz="1600" b="0" baseline="0" dirty="0" smtClean="0"/>
                        <a:t>2</a:t>
                      </a:r>
                      <a:endParaRPr lang="en-GB" sz="16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sz="1200" baseline="0" dirty="0" err="1" smtClean="0"/>
                        <a:t>Number</a:t>
                      </a:r>
                      <a:r>
                        <a:rPr lang="fi-FI" sz="1200" baseline="0" dirty="0" smtClean="0"/>
                        <a:t> of </a:t>
                      </a:r>
                      <a:r>
                        <a:rPr lang="fi-FI" sz="1200" baseline="0" dirty="0" err="1" smtClean="0"/>
                        <a:t>items</a:t>
                      </a:r>
                      <a:r>
                        <a:rPr lang="fi-FI" sz="1200" baseline="0" dirty="0" smtClean="0"/>
                        <a:t>: </a:t>
                      </a:r>
                      <a:r>
                        <a:rPr lang="fi-FI" sz="1600" baseline="0" dirty="0" smtClean="0"/>
                        <a:t>9</a:t>
                      </a:r>
                      <a:endParaRPr lang="en-GB" sz="1600" dirty="0" smtClean="0"/>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dirty="0" err="1" smtClean="0"/>
                        <a:t>Cronbach’s</a:t>
                      </a:r>
                      <a:r>
                        <a:rPr lang="fi-FI" sz="1200" baseline="0" dirty="0" smtClean="0"/>
                        <a:t> alpha: </a:t>
                      </a:r>
                      <a:r>
                        <a:rPr lang="fi-FI" sz="1600" baseline="0" dirty="0" smtClean="0"/>
                        <a:t>.856</a:t>
                      </a:r>
                      <a:endParaRPr lang="en-GB" sz="1600" dirty="0" smtClean="0"/>
                    </a:p>
                    <a:p>
                      <a:r>
                        <a:rPr lang="fi-FI" sz="1200" baseline="0" dirty="0" err="1" smtClean="0"/>
                        <a:t>Number</a:t>
                      </a:r>
                      <a:r>
                        <a:rPr lang="fi-FI" sz="1200" baseline="0" dirty="0" smtClean="0"/>
                        <a:t> of </a:t>
                      </a:r>
                      <a:r>
                        <a:rPr lang="fi-FI" sz="1200" baseline="0" dirty="0" err="1" smtClean="0"/>
                        <a:t>items</a:t>
                      </a:r>
                      <a:r>
                        <a:rPr lang="fi-FI" sz="1200" baseline="0" dirty="0" smtClean="0"/>
                        <a:t>: </a:t>
                      </a:r>
                      <a:r>
                        <a:rPr lang="fi-FI" sz="1600" baseline="0" dirty="0" smtClean="0"/>
                        <a:t>7</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dirty="0" err="1" smtClean="0"/>
                        <a:t>Cronbach’s</a:t>
                      </a:r>
                      <a:r>
                        <a:rPr lang="fi-FI" sz="1200" baseline="0" dirty="0" smtClean="0"/>
                        <a:t> alpha: </a:t>
                      </a:r>
                      <a:r>
                        <a:rPr lang="fi-FI" sz="1600" baseline="0" dirty="0" smtClean="0"/>
                        <a:t>.842</a:t>
                      </a:r>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sz="1200" baseline="0" dirty="0" err="1" smtClean="0"/>
                        <a:t>Number</a:t>
                      </a:r>
                      <a:r>
                        <a:rPr lang="fi-FI" sz="1200" baseline="0" dirty="0" smtClean="0"/>
                        <a:t> of </a:t>
                      </a:r>
                      <a:r>
                        <a:rPr lang="fi-FI" sz="1200" baseline="0" dirty="0" err="1" smtClean="0"/>
                        <a:t>items</a:t>
                      </a:r>
                      <a:r>
                        <a:rPr lang="fi-FI" sz="1200" baseline="0" dirty="0" smtClean="0"/>
                        <a:t>: </a:t>
                      </a:r>
                      <a:r>
                        <a:rPr lang="fi-FI" sz="1600" baseline="0" dirty="0" smtClean="0"/>
                        <a:t>7</a:t>
                      </a:r>
                      <a:endParaRPr lang="en-GB" sz="1600" dirty="0" smtClean="0"/>
                    </a:p>
                    <a:p>
                      <a:endParaRPr lang="en-GB" sz="1200" dirty="0"/>
                    </a:p>
                  </a:txBody>
                  <a:tcPr/>
                </a:tc>
              </a:tr>
              <a:tr h="816848">
                <a:tc>
                  <a:txBody>
                    <a:bodyPr/>
                    <a:lstStyle/>
                    <a:p>
                      <a:r>
                        <a:rPr lang="fi-FI" dirty="0" smtClean="0"/>
                        <a:t>EC</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dirty="0" err="1" smtClean="0"/>
                        <a:t>Cronbach’s</a:t>
                      </a:r>
                      <a:r>
                        <a:rPr lang="fi-FI" sz="1200" baseline="0" dirty="0" smtClean="0"/>
                        <a:t> alpha: </a:t>
                      </a:r>
                      <a:r>
                        <a:rPr lang="fi-FI" sz="1600" baseline="0" dirty="0" smtClean="0"/>
                        <a:t>.805</a:t>
                      </a:r>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sz="1200" baseline="0" dirty="0" err="1" smtClean="0"/>
                        <a:t>Number</a:t>
                      </a:r>
                      <a:r>
                        <a:rPr lang="fi-FI" sz="1200" baseline="0" dirty="0" smtClean="0"/>
                        <a:t> of </a:t>
                      </a:r>
                      <a:r>
                        <a:rPr lang="fi-FI" sz="1200" baseline="0" dirty="0" err="1" smtClean="0"/>
                        <a:t>items</a:t>
                      </a:r>
                      <a:r>
                        <a:rPr lang="fi-FI" sz="1200" baseline="0" dirty="0" smtClean="0"/>
                        <a:t>: </a:t>
                      </a:r>
                      <a:r>
                        <a:rPr lang="fi-FI" sz="1600" baseline="0" dirty="0" smtClean="0"/>
                        <a:t>9</a:t>
                      </a:r>
                      <a:endParaRPr lang="en-GB" sz="1600" dirty="0" smtClean="0"/>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dirty="0" err="1" smtClean="0"/>
                        <a:t>Cronbach’s</a:t>
                      </a:r>
                      <a:r>
                        <a:rPr lang="fi-FI" sz="1200" baseline="0" dirty="0" smtClean="0"/>
                        <a:t> alpha: </a:t>
                      </a:r>
                      <a:r>
                        <a:rPr lang="fi-FI" sz="1600" baseline="0" dirty="0" smtClean="0"/>
                        <a:t>.703</a:t>
                      </a:r>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sz="1200" baseline="0" dirty="0" err="1" smtClean="0"/>
                        <a:t>Number</a:t>
                      </a:r>
                      <a:r>
                        <a:rPr lang="fi-FI" sz="1200" baseline="0" dirty="0" smtClean="0"/>
                        <a:t> of </a:t>
                      </a:r>
                      <a:r>
                        <a:rPr lang="fi-FI" sz="1200" baseline="0" dirty="0" err="1" smtClean="0"/>
                        <a:t>items</a:t>
                      </a:r>
                      <a:r>
                        <a:rPr lang="fi-FI" sz="1200" baseline="0" dirty="0" smtClean="0"/>
                        <a:t>: </a:t>
                      </a:r>
                      <a:r>
                        <a:rPr lang="fi-FI" sz="1600" baseline="0" dirty="0" smtClean="0"/>
                        <a:t>7</a:t>
                      </a:r>
                      <a:endParaRPr lang="en-GB" sz="1600" dirty="0" smtClean="0"/>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dirty="0" err="1" smtClean="0"/>
                        <a:t>Cronbach’s</a:t>
                      </a:r>
                      <a:r>
                        <a:rPr lang="fi-FI" sz="1200" baseline="0" dirty="0" smtClean="0"/>
                        <a:t> alpha: </a:t>
                      </a:r>
                      <a:r>
                        <a:rPr lang="fi-FI" sz="1600" baseline="0" dirty="0" smtClean="0"/>
                        <a:t>.747</a:t>
                      </a:r>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sz="1200" baseline="0" dirty="0" err="1" smtClean="0"/>
                        <a:t>Number</a:t>
                      </a:r>
                      <a:r>
                        <a:rPr lang="fi-FI" sz="1200" baseline="0" dirty="0" smtClean="0"/>
                        <a:t> of </a:t>
                      </a:r>
                      <a:r>
                        <a:rPr lang="fi-FI" sz="1200" baseline="0" dirty="0" err="1" smtClean="0"/>
                        <a:t>items</a:t>
                      </a:r>
                      <a:r>
                        <a:rPr lang="fi-FI" sz="1200" baseline="0" dirty="0" smtClean="0"/>
                        <a:t>:</a:t>
                      </a:r>
                      <a:r>
                        <a:rPr lang="fi-FI" sz="1600" baseline="0" dirty="0" smtClean="0"/>
                        <a:t> 6</a:t>
                      </a:r>
                      <a:endParaRPr lang="en-GB" sz="1600" dirty="0" smtClean="0"/>
                    </a:p>
                    <a:p>
                      <a:endParaRPr lang="en-GB" sz="1200" dirty="0"/>
                    </a:p>
                  </a:txBody>
                  <a:tcPr/>
                </a:tc>
              </a:tr>
              <a:tr h="370840">
                <a:tc>
                  <a:txBody>
                    <a:bodyPr/>
                    <a:lstStyle/>
                    <a:p>
                      <a:r>
                        <a:rPr lang="fi-FI" dirty="0" smtClean="0"/>
                        <a:t>Total </a:t>
                      </a:r>
                      <a:r>
                        <a:rPr lang="fi-FI" dirty="0" err="1" smtClean="0"/>
                        <a:t>score</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dirty="0" err="1" smtClean="0"/>
                        <a:t>Cronbach’s</a:t>
                      </a:r>
                      <a:r>
                        <a:rPr lang="fi-FI" sz="1200" baseline="0" dirty="0" smtClean="0"/>
                        <a:t> alpha: </a:t>
                      </a:r>
                      <a:r>
                        <a:rPr lang="fi-FI" sz="1600" baseline="0" dirty="0" smtClean="0"/>
                        <a:t>.928</a:t>
                      </a:r>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sz="1200" baseline="0" dirty="0" err="1" smtClean="0"/>
                        <a:t>Number</a:t>
                      </a:r>
                      <a:r>
                        <a:rPr lang="fi-FI" sz="1200" baseline="0" dirty="0" smtClean="0"/>
                        <a:t> of </a:t>
                      </a:r>
                      <a:r>
                        <a:rPr lang="fi-FI" sz="1200" baseline="0" dirty="0" err="1" smtClean="0"/>
                        <a:t>items</a:t>
                      </a:r>
                      <a:r>
                        <a:rPr lang="fi-FI" sz="1200" baseline="0" dirty="0" smtClean="0"/>
                        <a:t>: </a:t>
                      </a:r>
                      <a:r>
                        <a:rPr lang="fi-FI" sz="1600" baseline="0" dirty="0" smtClean="0"/>
                        <a:t>32</a:t>
                      </a:r>
                      <a:endParaRPr lang="en-GB" sz="1600" dirty="0" smtClean="0"/>
                    </a:p>
                    <a:p>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200" dirty="0" err="1" smtClean="0"/>
                        <a:t>Cronbach’s</a:t>
                      </a:r>
                      <a:r>
                        <a:rPr lang="fi-FI" sz="1200" baseline="0" dirty="0" smtClean="0"/>
                        <a:t> alpha: </a:t>
                      </a:r>
                      <a:r>
                        <a:rPr lang="fi-FI" sz="1600" baseline="0" dirty="0" smtClean="0"/>
                        <a:t>.931</a:t>
                      </a:r>
                      <a:endParaRPr lang="en-GB"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sz="1200" baseline="0" dirty="0" err="1" smtClean="0"/>
                        <a:t>Number</a:t>
                      </a:r>
                      <a:r>
                        <a:rPr lang="fi-FI" sz="1200" baseline="0" dirty="0" smtClean="0"/>
                        <a:t> of </a:t>
                      </a:r>
                      <a:r>
                        <a:rPr lang="fi-FI" sz="1200" baseline="0" dirty="0" err="1" smtClean="0"/>
                        <a:t>items</a:t>
                      </a:r>
                      <a:r>
                        <a:rPr lang="fi-FI" sz="1200" baseline="0" dirty="0" smtClean="0"/>
                        <a:t>: </a:t>
                      </a:r>
                      <a:r>
                        <a:rPr lang="fi-FI" sz="1600" baseline="0" dirty="0" smtClean="0"/>
                        <a:t>32</a:t>
                      </a:r>
                      <a:endParaRPr lang="en-GB" sz="1600" dirty="0" smtClean="0"/>
                    </a:p>
                    <a:p>
                      <a:endParaRPr lang="en-GB" sz="1200" dirty="0"/>
                    </a:p>
                  </a:txBody>
                  <a:tcPr/>
                </a:tc>
                <a:tc>
                  <a:txBody>
                    <a:bodyPr/>
                    <a:lstStyle/>
                    <a:p>
                      <a:r>
                        <a:rPr lang="fi-FI" sz="1200" dirty="0" err="1" smtClean="0"/>
                        <a:t>Cronbach’s</a:t>
                      </a:r>
                      <a:r>
                        <a:rPr lang="fi-FI" sz="1200" baseline="0" dirty="0" smtClean="0"/>
                        <a:t> alpha: </a:t>
                      </a:r>
                      <a:r>
                        <a:rPr lang="fi-FI" sz="1600" baseline="0" dirty="0" smtClean="0"/>
                        <a:t>.929</a:t>
                      </a:r>
                    </a:p>
                    <a:p>
                      <a:pPr marL="0" marR="0" indent="0" algn="l" defTabSz="914400" rtl="0" eaLnBrk="1" fontAlgn="auto" latinLnBrk="0" hangingPunct="1">
                        <a:lnSpc>
                          <a:spcPct val="100000"/>
                        </a:lnSpc>
                        <a:spcBef>
                          <a:spcPts val="0"/>
                        </a:spcBef>
                        <a:spcAft>
                          <a:spcPts val="0"/>
                        </a:spcAft>
                        <a:buClrTx/>
                        <a:buSzTx/>
                        <a:buFontTx/>
                        <a:buNone/>
                        <a:tabLst/>
                        <a:defRPr/>
                      </a:pPr>
                      <a:r>
                        <a:rPr lang="fi-FI" sz="1200" baseline="0" dirty="0" err="1" smtClean="0"/>
                        <a:t>Number</a:t>
                      </a:r>
                      <a:r>
                        <a:rPr lang="fi-FI" sz="1200" baseline="0" dirty="0" smtClean="0"/>
                        <a:t> of </a:t>
                      </a:r>
                      <a:r>
                        <a:rPr lang="fi-FI" sz="1200" baseline="0" dirty="0" err="1" smtClean="0"/>
                        <a:t>items</a:t>
                      </a:r>
                      <a:r>
                        <a:rPr lang="fi-FI" sz="1200" baseline="0" dirty="0" smtClean="0"/>
                        <a:t>: </a:t>
                      </a:r>
                      <a:r>
                        <a:rPr lang="fi-FI" sz="1600" baseline="0" dirty="0" smtClean="0"/>
                        <a:t>32</a:t>
                      </a:r>
                      <a:endParaRPr lang="en-GB" sz="1600" dirty="0" smtClean="0"/>
                    </a:p>
                    <a:p>
                      <a:endParaRPr lang="en-GB" sz="1200" dirty="0"/>
                    </a:p>
                  </a:txBody>
                  <a:tcPr/>
                </a:tc>
              </a:tr>
            </a:tbl>
          </a:graphicData>
        </a:graphic>
      </p:graphicFrame>
    </p:spTree>
    <p:extLst>
      <p:ext uri="{BB962C8B-B14F-4D97-AF65-F5344CB8AC3E}">
        <p14:creationId xmlns:p14="http://schemas.microsoft.com/office/powerpoint/2010/main" val="33206702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7"/>
          <p:cNvGrpSpPr>
            <a:grpSpLocks/>
          </p:cNvGrpSpPr>
          <p:nvPr/>
        </p:nvGrpSpPr>
        <p:grpSpPr bwMode="auto">
          <a:xfrm>
            <a:off x="5929313" y="4787900"/>
            <a:ext cx="1060450" cy="1944688"/>
            <a:chOff x="3742" y="2792"/>
            <a:chExt cx="544" cy="1320"/>
          </a:xfrm>
        </p:grpSpPr>
        <p:sp>
          <p:nvSpPr>
            <p:cNvPr id="24611" name="AutoShape 78"/>
            <p:cNvSpPr>
              <a:spLocks noChangeArrowheads="1"/>
            </p:cNvSpPr>
            <p:nvPr/>
          </p:nvSpPr>
          <p:spPr bwMode="auto">
            <a:xfrm>
              <a:off x="3742" y="3066"/>
              <a:ext cx="544" cy="1046"/>
            </a:xfrm>
            <a:prstGeom prst="hexagon">
              <a:avLst>
                <a:gd name="adj" fmla="val 25000"/>
                <a:gd name="vf" fmla="val 115470"/>
              </a:avLst>
            </a:prstGeom>
            <a:solidFill>
              <a:srgbClr val="CAB990"/>
            </a:solidFill>
            <a:ln w="9525">
              <a:solidFill>
                <a:schemeClr val="tx1"/>
              </a:solidFill>
              <a:miter lim="800000"/>
              <a:headEnd/>
              <a:tailEnd/>
            </a:ln>
          </p:spPr>
          <p:txBody>
            <a:bodyPr wrap="none" anchor="ctr"/>
            <a:lstStyle/>
            <a:p>
              <a:pPr algn="ctr"/>
              <a:endParaRPr lang="en-US">
                <a:latin typeface="Calibri" pitchFamily="34" charset="0"/>
              </a:endParaRPr>
            </a:p>
          </p:txBody>
        </p:sp>
        <p:sp>
          <p:nvSpPr>
            <p:cNvPr id="24612" name="Text Box 79"/>
            <p:cNvSpPr txBox="1">
              <a:spLocks noChangeArrowheads="1"/>
            </p:cNvSpPr>
            <p:nvPr/>
          </p:nvSpPr>
          <p:spPr bwMode="auto">
            <a:xfrm rot="-5400000">
              <a:off x="3462" y="3240"/>
              <a:ext cx="1133" cy="237"/>
            </a:xfrm>
            <a:prstGeom prst="rect">
              <a:avLst/>
            </a:prstGeom>
            <a:noFill/>
            <a:ln w="9525">
              <a:noFill/>
              <a:miter lim="800000"/>
              <a:headEnd/>
              <a:tailEnd/>
            </a:ln>
          </p:spPr>
          <p:txBody>
            <a:bodyPr>
              <a:spAutoFit/>
            </a:bodyPr>
            <a:lstStyle/>
            <a:p>
              <a:r>
                <a:rPr lang="fi-FI" sz="1200">
                  <a:latin typeface="Calibri" pitchFamily="34" charset="0"/>
                </a:rPr>
                <a:t>Individual case-managed services</a:t>
              </a:r>
            </a:p>
          </p:txBody>
        </p:sp>
      </p:grpSp>
      <p:sp>
        <p:nvSpPr>
          <p:cNvPr id="2069" name="AutoShape 21"/>
          <p:cNvSpPr>
            <a:spLocks noChangeArrowheads="1"/>
          </p:cNvSpPr>
          <p:nvPr/>
        </p:nvSpPr>
        <p:spPr bwMode="auto">
          <a:xfrm>
            <a:off x="7072313" y="3000375"/>
            <a:ext cx="1714500" cy="1143000"/>
          </a:xfrm>
          <a:prstGeom prst="flowChartAlternateProcess">
            <a:avLst/>
          </a:prstGeom>
          <a:solidFill>
            <a:srgbClr val="CCECFF"/>
          </a:solidFill>
          <a:ln w="9525" cap="rnd">
            <a:solidFill>
              <a:schemeClr val="tx1"/>
            </a:solidFill>
            <a:prstDash val="sysDot"/>
            <a:miter lim="800000"/>
            <a:headEnd/>
            <a:tailEnd/>
          </a:ln>
        </p:spPr>
        <p:txBody>
          <a:bodyPr wrap="none" anchor="ctr"/>
          <a:lstStyle/>
          <a:p>
            <a:pPr algn="ctr"/>
            <a:r>
              <a:rPr lang="fi-FI" sz="1600">
                <a:latin typeface="Calibri" pitchFamily="34" charset="0"/>
              </a:rPr>
              <a:t>Execution</a:t>
            </a:r>
          </a:p>
        </p:txBody>
      </p:sp>
      <p:sp>
        <p:nvSpPr>
          <p:cNvPr id="2068" name="AutoShape 20"/>
          <p:cNvSpPr>
            <a:spLocks noChangeArrowheads="1"/>
          </p:cNvSpPr>
          <p:nvPr/>
        </p:nvSpPr>
        <p:spPr bwMode="auto">
          <a:xfrm>
            <a:off x="5500688" y="2214563"/>
            <a:ext cx="1785937" cy="935037"/>
          </a:xfrm>
          <a:prstGeom prst="flowChartAlternateProcess">
            <a:avLst/>
          </a:prstGeom>
          <a:solidFill>
            <a:srgbClr val="CCECFF"/>
          </a:solidFill>
          <a:ln w="9525" cap="rnd">
            <a:solidFill>
              <a:schemeClr val="tx1"/>
            </a:solidFill>
            <a:prstDash val="sysDot"/>
            <a:miter lim="800000"/>
            <a:headEnd/>
            <a:tailEnd/>
          </a:ln>
        </p:spPr>
        <p:txBody>
          <a:bodyPr wrap="none" anchor="ctr"/>
          <a:lstStyle/>
          <a:p>
            <a:pPr algn="ctr"/>
            <a:r>
              <a:rPr lang="fi-FI" sz="1600">
                <a:latin typeface="Calibri" pitchFamily="34" charset="0"/>
              </a:rPr>
              <a:t>Valuing</a:t>
            </a:r>
          </a:p>
        </p:txBody>
      </p:sp>
      <p:sp>
        <p:nvSpPr>
          <p:cNvPr id="2067" name="AutoShape 19"/>
          <p:cNvSpPr>
            <a:spLocks noChangeArrowheads="1"/>
          </p:cNvSpPr>
          <p:nvPr/>
        </p:nvSpPr>
        <p:spPr bwMode="auto">
          <a:xfrm>
            <a:off x="3571875" y="1857375"/>
            <a:ext cx="2016125" cy="1006475"/>
          </a:xfrm>
          <a:prstGeom prst="flowChartAlternateProcess">
            <a:avLst/>
          </a:prstGeom>
          <a:solidFill>
            <a:srgbClr val="CCECFF"/>
          </a:solidFill>
          <a:ln w="9525" cap="rnd">
            <a:solidFill>
              <a:schemeClr val="tx1"/>
            </a:solidFill>
            <a:prstDash val="sysDot"/>
            <a:miter lim="800000"/>
            <a:headEnd/>
            <a:tailEnd/>
          </a:ln>
        </p:spPr>
        <p:txBody>
          <a:bodyPr wrap="none" anchor="ctr"/>
          <a:lstStyle/>
          <a:p>
            <a:pPr algn="ctr"/>
            <a:r>
              <a:rPr lang="fi-FI" sz="1600">
                <a:latin typeface="Calibri" pitchFamily="34" charset="0"/>
              </a:rPr>
              <a:t>Synthesis</a:t>
            </a:r>
          </a:p>
        </p:txBody>
      </p:sp>
      <p:sp>
        <p:nvSpPr>
          <p:cNvPr id="2066" name="AutoShape 18"/>
          <p:cNvSpPr>
            <a:spLocks noChangeArrowheads="1"/>
          </p:cNvSpPr>
          <p:nvPr/>
        </p:nvSpPr>
        <p:spPr bwMode="auto">
          <a:xfrm>
            <a:off x="1714500" y="2214563"/>
            <a:ext cx="1857375" cy="935037"/>
          </a:xfrm>
          <a:prstGeom prst="flowChartAlternateProcess">
            <a:avLst/>
          </a:prstGeom>
          <a:solidFill>
            <a:srgbClr val="CCECFF"/>
          </a:solidFill>
          <a:ln w="9525" cap="rnd">
            <a:solidFill>
              <a:schemeClr val="tx1"/>
            </a:solidFill>
            <a:prstDash val="sysDot"/>
            <a:miter lim="800000"/>
            <a:headEnd/>
            <a:tailEnd/>
          </a:ln>
        </p:spPr>
        <p:txBody>
          <a:bodyPr wrap="none" anchor="ctr"/>
          <a:lstStyle/>
          <a:p>
            <a:pPr algn="ctr"/>
            <a:r>
              <a:rPr lang="fi-FI" sz="1600">
                <a:latin typeface="Calibri" pitchFamily="34" charset="0"/>
              </a:rPr>
              <a:t>Analysis</a:t>
            </a:r>
          </a:p>
        </p:txBody>
      </p:sp>
      <p:sp>
        <p:nvSpPr>
          <p:cNvPr id="2065" name="AutoShape 17"/>
          <p:cNvSpPr>
            <a:spLocks noChangeArrowheads="1"/>
          </p:cNvSpPr>
          <p:nvPr/>
        </p:nvSpPr>
        <p:spPr bwMode="auto">
          <a:xfrm>
            <a:off x="285750" y="3071813"/>
            <a:ext cx="1785938" cy="1143000"/>
          </a:xfrm>
          <a:prstGeom prst="flowChartAlternateProcess">
            <a:avLst/>
          </a:prstGeom>
          <a:solidFill>
            <a:srgbClr val="CCECFF"/>
          </a:solidFill>
          <a:ln w="9525" cap="rnd">
            <a:solidFill>
              <a:schemeClr val="tx1"/>
            </a:solidFill>
            <a:prstDash val="sysDot"/>
            <a:miter lim="800000"/>
            <a:headEnd/>
            <a:tailEnd/>
          </a:ln>
        </p:spPr>
        <p:txBody>
          <a:bodyPr wrap="none" anchor="ctr"/>
          <a:lstStyle/>
          <a:p>
            <a:pPr algn="ctr"/>
            <a:r>
              <a:rPr lang="fi-FI" sz="1600">
                <a:latin typeface="Calibri" pitchFamily="34" charset="0"/>
              </a:rPr>
              <a:t>Communication</a:t>
            </a:r>
          </a:p>
        </p:txBody>
      </p:sp>
      <p:sp>
        <p:nvSpPr>
          <p:cNvPr id="24583" name="Text Box 25"/>
          <p:cNvSpPr txBox="1">
            <a:spLocks noChangeArrowheads="1"/>
          </p:cNvSpPr>
          <p:nvPr/>
        </p:nvSpPr>
        <p:spPr bwMode="auto">
          <a:xfrm>
            <a:off x="142875" y="5286375"/>
            <a:ext cx="1857375" cy="646113"/>
          </a:xfrm>
          <a:prstGeom prst="rect">
            <a:avLst/>
          </a:prstGeom>
          <a:noFill/>
          <a:ln w="9525">
            <a:noFill/>
            <a:miter lim="800000"/>
            <a:headEnd/>
            <a:tailEnd/>
          </a:ln>
        </p:spPr>
        <p:txBody>
          <a:bodyPr>
            <a:spAutoFit/>
          </a:bodyPr>
          <a:lstStyle/>
          <a:p>
            <a:pPr>
              <a:spcBef>
                <a:spcPct val="50000"/>
              </a:spcBef>
            </a:pPr>
            <a:r>
              <a:rPr lang="fi-FI" b="1">
                <a:latin typeface="Calibri" pitchFamily="34" charset="0"/>
              </a:rPr>
              <a:t>I’m choosing my next education</a:t>
            </a:r>
          </a:p>
        </p:txBody>
      </p:sp>
      <p:sp>
        <p:nvSpPr>
          <p:cNvPr id="24584" name="Text Box 26"/>
          <p:cNvSpPr txBox="1">
            <a:spLocks noChangeArrowheads="1"/>
          </p:cNvSpPr>
          <p:nvPr/>
        </p:nvSpPr>
        <p:spPr bwMode="auto">
          <a:xfrm>
            <a:off x="7286625" y="5429250"/>
            <a:ext cx="1857375" cy="646113"/>
          </a:xfrm>
          <a:prstGeom prst="rect">
            <a:avLst/>
          </a:prstGeom>
          <a:noFill/>
          <a:ln w="9525">
            <a:noFill/>
            <a:miter lim="800000"/>
            <a:headEnd/>
            <a:tailEnd/>
          </a:ln>
        </p:spPr>
        <p:txBody>
          <a:bodyPr>
            <a:spAutoFit/>
          </a:bodyPr>
          <a:lstStyle/>
          <a:p>
            <a:pPr>
              <a:spcBef>
                <a:spcPct val="50000"/>
              </a:spcBef>
            </a:pPr>
            <a:r>
              <a:rPr lang="fi-FI" b="1">
                <a:latin typeface="Calibri" pitchFamily="34" charset="0"/>
              </a:rPr>
              <a:t>I have reached my goals</a:t>
            </a:r>
          </a:p>
        </p:txBody>
      </p:sp>
      <p:sp>
        <p:nvSpPr>
          <p:cNvPr id="2078" name="Cloud"/>
          <p:cNvSpPr>
            <a:spLocks noChangeAspect="1" noEditPoints="1" noChangeArrowheads="1"/>
          </p:cNvSpPr>
          <p:nvPr/>
        </p:nvSpPr>
        <p:spPr bwMode="auto">
          <a:xfrm>
            <a:off x="571500" y="428625"/>
            <a:ext cx="2674938" cy="14541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fontAlgn="auto">
              <a:spcBef>
                <a:spcPts val="0"/>
              </a:spcBef>
              <a:spcAft>
                <a:spcPts val="0"/>
              </a:spcAft>
              <a:defRPr/>
            </a:pPr>
            <a:r>
              <a:rPr lang="en-GB" dirty="0" smtClean="0">
                <a:latin typeface="+mn-lt"/>
              </a:rPr>
              <a:t>Decision Making Confusion</a:t>
            </a:r>
            <a:endParaRPr lang="en-GB" dirty="0">
              <a:latin typeface="+mn-lt"/>
            </a:endParaRPr>
          </a:p>
        </p:txBody>
      </p:sp>
      <p:sp>
        <p:nvSpPr>
          <p:cNvPr id="2079" name="Cloud"/>
          <p:cNvSpPr>
            <a:spLocks noChangeAspect="1" noEditPoints="1" noChangeArrowheads="1"/>
          </p:cNvSpPr>
          <p:nvPr/>
        </p:nvSpPr>
        <p:spPr bwMode="auto">
          <a:xfrm>
            <a:off x="6286500" y="500063"/>
            <a:ext cx="2252663" cy="14049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fontAlgn="auto">
              <a:spcBef>
                <a:spcPts val="0"/>
              </a:spcBef>
              <a:spcAft>
                <a:spcPts val="0"/>
              </a:spcAft>
              <a:defRPr/>
            </a:pPr>
            <a:r>
              <a:rPr lang="en-GB" sz="1600" dirty="0" smtClean="0"/>
              <a:t>Commitment Anxiety</a:t>
            </a:r>
          </a:p>
          <a:p>
            <a:pPr algn="ctr" fontAlgn="auto">
              <a:spcBef>
                <a:spcPts val="0"/>
              </a:spcBef>
              <a:spcAft>
                <a:spcPts val="0"/>
              </a:spcAft>
              <a:defRPr/>
            </a:pPr>
            <a:endParaRPr lang="fi-FI" dirty="0">
              <a:latin typeface="+mn-lt"/>
            </a:endParaRPr>
          </a:p>
        </p:txBody>
      </p:sp>
      <p:sp>
        <p:nvSpPr>
          <p:cNvPr id="2080" name="Cloud"/>
          <p:cNvSpPr>
            <a:spLocks noChangeAspect="1" noEditPoints="1" noChangeArrowheads="1"/>
          </p:cNvSpPr>
          <p:nvPr/>
        </p:nvSpPr>
        <p:spPr bwMode="auto">
          <a:xfrm>
            <a:off x="3429000" y="214313"/>
            <a:ext cx="2500313" cy="140493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fontAlgn="auto">
              <a:spcBef>
                <a:spcPts val="0"/>
              </a:spcBef>
              <a:spcAft>
                <a:spcPts val="0"/>
              </a:spcAft>
              <a:defRPr/>
            </a:pPr>
            <a:r>
              <a:rPr lang="en-GB" dirty="0" smtClean="0"/>
              <a:t>External Conflict</a:t>
            </a:r>
            <a:endParaRPr lang="en-GB" dirty="0"/>
          </a:p>
        </p:txBody>
      </p:sp>
      <p:sp>
        <p:nvSpPr>
          <p:cNvPr id="24588" name="Text Box 42"/>
          <p:cNvSpPr txBox="1">
            <a:spLocks noChangeArrowheads="1"/>
          </p:cNvSpPr>
          <p:nvPr/>
        </p:nvSpPr>
        <p:spPr bwMode="auto">
          <a:xfrm rot="-5400000">
            <a:off x="4811713" y="5638800"/>
            <a:ext cx="458787" cy="366713"/>
          </a:xfrm>
          <a:prstGeom prst="rect">
            <a:avLst/>
          </a:prstGeom>
          <a:noFill/>
          <a:ln w="9525">
            <a:noFill/>
            <a:miter lim="800000"/>
            <a:headEnd/>
            <a:tailEnd/>
          </a:ln>
        </p:spPr>
        <p:txBody>
          <a:bodyPr vert="eaVert">
            <a:spAutoFit/>
          </a:bodyPr>
          <a:lstStyle/>
          <a:p>
            <a:pPr>
              <a:spcBef>
                <a:spcPct val="50000"/>
              </a:spcBef>
            </a:pPr>
            <a:endParaRPr lang="en-US">
              <a:latin typeface="Calibri" pitchFamily="34" charset="0"/>
            </a:endParaRPr>
          </a:p>
        </p:txBody>
      </p:sp>
      <p:grpSp>
        <p:nvGrpSpPr>
          <p:cNvPr id="3" name="Group 53"/>
          <p:cNvGrpSpPr>
            <a:grpSpLocks/>
          </p:cNvGrpSpPr>
          <p:nvPr/>
        </p:nvGrpSpPr>
        <p:grpSpPr bwMode="auto">
          <a:xfrm>
            <a:off x="2214563" y="5143500"/>
            <a:ext cx="1133475" cy="1577975"/>
            <a:chOff x="1701" y="3244"/>
            <a:chExt cx="453" cy="952"/>
          </a:xfrm>
        </p:grpSpPr>
        <p:sp>
          <p:nvSpPr>
            <p:cNvPr id="24609" name="AutoShape 54"/>
            <p:cNvSpPr>
              <a:spLocks noChangeArrowheads="1"/>
            </p:cNvSpPr>
            <p:nvPr/>
          </p:nvSpPr>
          <p:spPr bwMode="auto">
            <a:xfrm>
              <a:off x="1701" y="3287"/>
              <a:ext cx="453" cy="909"/>
            </a:xfrm>
            <a:prstGeom prst="hexagon">
              <a:avLst>
                <a:gd name="adj" fmla="val 25000"/>
                <a:gd name="vf" fmla="val 115470"/>
              </a:avLst>
            </a:prstGeom>
            <a:solidFill>
              <a:srgbClr val="CAB990"/>
            </a:solidFill>
            <a:ln w="9525">
              <a:solidFill>
                <a:schemeClr val="tx1"/>
              </a:solidFill>
              <a:miter lim="800000"/>
              <a:headEnd/>
              <a:tailEnd/>
            </a:ln>
          </p:spPr>
          <p:txBody>
            <a:bodyPr wrap="none" anchor="ctr"/>
            <a:lstStyle/>
            <a:p>
              <a:pPr algn="ctr"/>
              <a:endParaRPr lang="en-US">
                <a:latin typeface="Calibri" pitchFamily="34" charset="0"/>
              </a:endParaRPr>
            </a:p>
          </p:txBody>
        </p:sp>
        <p:sp>
          <p:nvSpPr>
            <p:cNvPr id="24610" name="Text Box 55"/>
            <p:cNvSpPr txBox="1">
              <a:spLocks noChangeArrowheads="1"/>
            </p:cNvSpPr>
            <p:nvPr/>
          </p:nvSpPr>
          <p:spPr bwMode="auto">
            <a:xfrm rot="-5400000">
              <a:off x="1584" y="3519"/>
              <a:ext cx="783" cy="234"/>
            </a:xfrm>
            <a:prstGeom prst="rect">
              <a:avLst/>
            </a:prstGeom>
            <a:noFill/>
            <a:ln w="9525">
              <a:noFill/>
              <a:miter lim="800000"/>
              <a:headEnd/>
              <a:tailEnd/>
            </a:ln>
          </p:spPr>
          <p:txBody>
            <a:bodyPr>
              <a:spAutoFit/>
            </a:bodyPr>
            <a:lstStyle/>
            <a:p>
              <a:r>
                <a:rPr lang="fi-FI" sz="1600">
                  <a:latin typeface="Calibri" pitchFamily="34" charset="0"/>
                </a:rPr>
                <a:t>Self-help  services</a:t>
              </a:r>
            </a:p>
          </p:txBody>
        </p:sp>
      </p:grpSp>
      <p:grpSp>
        <p:nvGrpSpPr>
          <p:cNvPr id="4" name="Group 59"/>
          <p:cNvGrpSpPr>
            <a:grpSpLocks/>
          </p:cNvGrpSpPr>
          <p:nvPr/>
        </p:nvGrpSpPr>
        <p:grpSpPr bwMode="auto">
          <a:xfrm>
            <a:off x="3429000" y="5072063"/>
            <a:ext cx="1071563" cy="1647825"/>
            <a:chOff x="687" y="2244"/>
            <a:chExt cx="453" cy="1036"/>
          </a:xfrm>
        </p:grpSpPr>
        <p:sp>
          <p:nvSpPr>
            <p:cNvPr id="24607" name="AutoShape 60"/>
            <p:cNvSpPr>
              <a:spLocks noChangeArrowheads="1"/>
            </p:cNvSpPr>
            <p:nvPr/>
          </p:nvSpPr>
          <p:spPr bwMode="auto">
            <a:xfrm>
              <a:off x="687" y="2328"/>
              <a:ext cx="453" cy="952"/>
            </a:xfrm>
            <a:prstGeom prst="hexagon">
              <a:avLst>
                <a:gd name="adj" fmla="val 25000"/>
                <a:gd name="vf" fmla="val 115470"/>
              </a:avLst>
            </a:prstGeom>
            <a:solidFill>
              <a:srgbClr val="CAB990"/>
            </a:solidFill>
            <a:ln w="9525">
              <a:solidFill>
                <a:schemeClr val="tx1"/>
              </a:solidFill>
              <a:miter lim="800000"/>
              <a:headEnd/>
              <a:tailEnd/>
            </a:ln>
          </p:spPr>
          <p:txBody>
            <a:bodyPr wrap="none" anchor="ctr"/>
            <a:lstStyle/>
            <a:p>
              <a:pPr algn="ctr"/>
              <a:endParaRPr lang="en-US">
                <a:latin typeface="Calibri" pitchFamily="34" charset="0"/>
              </a:endParaRPr>
            </a:p>
          </p:txBody>
        </p:sp>
        <p:sp>
          <p:nvSpPr>
            <p:cNvPr id="24608" name="Text Box 61"/>
            <p:cNvSpPr txBox="1">
              <a:spLocks noChangeArrowheads="1"/>
            </p:cNvSpPr>
            <p:nvPr/>
          </p:nvSpPr>
          <p:spPr bwMode="auto">
            <a:xfrm rot="-5400000">
              <a:off x="469" y="2530"/>
              <a:ext cx="923" cy="351"/>
            </a:xfrm>
            <a:prstGeom prst="rect">
              <a:avLst/>
            </a:prstGeom>
            <a:noFill/>
            <a:ln w="9525">
              <a:noFill/>
              <a:miter lim="800000"/>
              <a:headEnd/>
              <a:tailEnd/>
            </a:ln>
          </p:spPr>
          <p:txBody>
            <a:bodyPr>
              <a:spAutoFit/>
            </a:bodyPr>
            <a:lstStyle/>
            <a:p>
              <a:r>
                <a:rPr lang="fi-FI" sz="1600">
                  <a:latin typeface="Calibri" pitchFamily="34" charset="0"/>
                </a:rPr>
                <a:t>Brief-assisted academic services </a:t>
              </a:r>
            </a:p>
          </p:txBody>
        </p:sp>
      </p:grpSp>
      <p:grpSp>
        <p:nvGrpSpPr>
          <p:cNvPr id="5" name="Group 72"/>
          <p:cNvGrpSpPr>
            <a:grpSpLocks/>
          </p:cNvGrpSpPr>
          <p:nvPr/>
        </p:nvGrpSpPr>
        <p:grpSpPr bwMode="auto">
          <a:xfrm>
            <a:off x="4714875" y="5002213"/>
            <a:ext cx="1009650" cy="1711325"/>
            <a:chOff x="1647" y="1118"/>
            <a:chExt cx="545" cy="1120"/>
          </a:xfrm>
        </p:grpSpPr>
        <p:sp>
          <p:nvSpPr>
            <p:cNvPr id="24605" name="AutoShape 73"/>
            <p:cNvSpPr>
              <a:spLocks noChangeArrowheads="1"/>
            </p:cNvSpPr>
            <p:nvPr/>
          </p:nvSpPr>
          <p:spPr bwMode="auto">
            <a:xfrm>
              <a:off x="1647" y="1246"/>
              <a:ext cx="545" cy="992"/>
            </a:xfrm>
            <a:prstGeom prst="hexagon">
              <a:avLst>
                <a:gd name="adj" fmla="val 25000"/>
                <a:gd name="vf" fmla="val 115470"/>
              </a:avLst>
            </a:prstGeom>
            <a:solidFill>
              <a:srgbClr val="CAB990"/>
            </a:solidFill>
            <a:ln w="9525">
              <a:solidFill>
                <a:schemeClr val="tx1"/>
              </a:solidFill>
              <a:miter lim="800000"/>
              <a:headEnd/>
              <a:tailEnd/>
            </a:ln>
          </p:spPr>
          <p:txBody>
            <a:bodyPr wrap="none" anchor="ctr"/>
            <a:lstStyle/>
            <a:p>
              <a:pPr algn="ctr"/>
              <a:endParaRPr lang="en-US">
                <a:latin typeface="Calibri" pitchFamily="34" charset="0"/>
              </a:endParaRPr>
            </a:p>
          </p:txBody>
        </p:sp>
        <p:sp>
          <p:nvSpPr>
            <p:cNvPr id="24606" name="Text Box 74"/>
            <p:cNvSpPr txBox="1">
              <a:spLocks noChangeArrowheads="1"/>
            </p:cNvSpPr>
            <p:nvPr/>
          </p:nvSpPr>
          <p:spPr bwMode="auto">
            <a:xfrm rot="-5400000">
              <a:off x="1399" y="1376"/>
              <a:ext cx="966" cy="449"/>
            </a:xfrm>
            <a:prstGeom prst="rect">
              <a:avLst/>
            </a:prstGeom>
            <a:noFill/>
            <a:ln w="9525">
              <a:noFill/>
              <a:miter lim="800000"/>
              <a:headEnd/>
              <a:tailEnd/>
            </a:ln>
          </p:spPr>
          <p:txBody>
            <a:bodyPr>
              <a:spAutoFit/>
            </a:bodyPr>
            <a:lstStyle/>
            <a:p>
              <a:r>
                <a:rPr lang="fi-FI" sz="1600">
                  <a:latin typeface="Calibri" pitchFamily="34" charset="0"/>
                </a:rPr>
                <a:t>Brief-assisted peer-group services</a:t>
              </a:r>
            </a:p>
          </p:txBody>
        </p:sp>
      </p:grpSp>
      <p:sp>
        <p:nvSpPr>
          <p:cNvPr id="24592" name="Freeform 49"/>
          <p:cNvSpPr>
            <a:spLocks/>
          </p:cNvSpPr>
          <p:nvPr/>
        </p:nvSpPr>
        <p:spPr bwMode="auto">
          <a:xfrm rot="10800000">
            <a:off x="2195513" y="6453188"/>
            <a:ext cx="4824412" cy="300037"/>
          </a:xfrm>
          <a:custGeom>
            <a:avLst/>
            <a:gdLst>
              <a:gd name="T0" fmla="*/ 0 w 2016"/>
              <a:gd name="T1" fmla="*/ 2147483647 h 208"/>
              <a:gd name="T2" fmla="*/ 2147483647 w 2016"/>
              <a:gd name="T3" fmla="*/ 2147483647 h 208"/>
              <a:gd name="T4" fmla="*/ 2147483647 w 2016"/>
              <a:gd name="T5" fmla="*/ 2147483647 h 208"/>
              <a:gd name="T6" fmla="*/ 2147483647 w 2016"/>
              <a:gd name="T7" fmla="*/ 2147483647 h 208"/>
              <a:gd name="T8" fmla="*/ 2147483647 w 2016"/>
              <a:gd name="T9" fmla="*/ 2147483647 h 208"/>
              <a:gd name="T10" fmla="*/ 2147483647 w 2016"/>
              <a:gd name="T11" fmla="*/ 2147483647 h 208"/>
              <a:gd name="T12" fmla="*/ 2147483647 w 2016"/>
              <a:gd name="T13" fmla="*/ 2147483647 h 208"/>
              <a:gd name="T14" fmla="*/ 2147483647 w 2016"/>
              <a:gd name="T15" fmla="*/ 2147483647 h 208"/>
              <a:gd name="T16" fmla="*/ 2147483647 w 2016"/>
              <a:gd name="T17" fmla="*/ 2147483647 h 208"/>
              <a:gd name="T18" fmla="*/ 2147483647 w 2016"/>
              <a:gd name="T19" fmla="*/ 2147483647 h 208"/>
              <a:gd name="T20" fmla="*/ 2147483647 w 2016"/>
              <a:gd name="T21" fmla="*/ 2147483647 h 2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16"/>
              <a:gd name="T34" fmla="*/ 0 h 208"/>
              <a:gd name="T35" fmla="*/ 2016 w 2016"/>
              <a:gd name="T36" fmla="*/ 208 h 2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16" h="208">
                <a:moveTo>
                  <a:pt x="0" y="56"/>
                </a:moveTo>
                <a:cubicBezTo>
                  <a:pt x="84" y="108"/>
                  <a:pt x="168" y="160"/>
                  <a:pt x="240" y="152"/>
                </a:cubicBezTo>
                <a:cubicBezTo>
                  <a:pt x="312" y="144"/>
                  <a:pt x="368" y="8"/>
                  <a:pt x="432" y="8"/>
                </a:cubicBezTo>
                <a:cubicBezTo>
                  <a:pt x="496" y="8"/>
                  <a:pt x="560" y="144"/>
                  <a:pt x="624" y="152"/>
                </a:cubicBezTo>
                <a:cubicBezTo>
                  <a:pt x="688" y="160"/>
                  <a:pt x="744" y="56"/>
                  <a:pt x="816" y="56"/>
                </a:cubicBezTo>
                <a:cubicBezTo>
                  <a:pt x="888" y="56"/>
                  <a:pt x="984" y="152"/>
                  <a:pt x="1056" y="152"/>
                </a:cubicBezTo>
                <a:cubicBezTo>
                  <a:pt x="1128" y="152"/>
                  <a:pt x="1176" y="48"/>
                  <a:pt x="1248" y="56"/>
                </a:cubicBezTo>
                <a:cubicBezTo>
                  <a:pt x="1320" y="64"/>
                  <a:pt x="1416" y="208"/>
                  <a:pt x="1488" y="200"/>
                </a:cubicBezTo>
                <a:cubicBezTo>
                  <a:pt x="1560" y="192"/>
                  <a:pt x="1624" y="16"/>
                  <a:pt x="1680" y="8"/>
                </a:cubicBezTo>
                <a:cubicBezTo>
                  <a:pt x="1736" y="0"/>
                  <a:pt x="1768" y="152"/>
                  <a:pt x="1824" y="152"/>
                </a:cubicBezTo>
                <a:cubicBezTo>
                  <a:pt x="1880" y="152"/>
                  <a:pt x="1984" y="32"/>
                  <a:pt x="2016" y="8"/>
                </a:cubicBezTo>
              </a:path>
            </a:pathLst>
          </a:custGeom>
          <a:noFill/>
          <a:ln w="63500">
            <a:solidFill>
              <a:srgbClr val="333399"/>
            </a:solidFill>
            <a:round/>
            <a:headEnd/>
            <a:tailEnd/>
          </a:ln>
        </p:spPr>
        <p:txBody>
          <a:bodyPr anchor="ctr"/>
          <a:lstStyle/>
          <a:p>
            <a:endParaRPr lang="en-US"/>
          </a:p>
        </p:txBody>
      </p:sp>
      <p:sp>
        <p:nvSpPr>
          <p:cNvPr id="24593" name="Text Box 75"/>
          <p:cNvSpPr txBox="1">
            <a:spLocks noChangeArrowheads="1"/>
          </p:cNvSpPr>
          <p:nvPr/>
        </p:nvSpPr>
        <p:spPr bwMode="auto">
          <a:xfrm>
            <a:off x="7164388" y="6669088"/>
            <a:ext cx="1800225" cy="366712"/>
          </a:xfrm>
          <a:prstGeom prst="rect">
            <a:avLst/>
          </a:prstGeom>
          <a:noFill/>
          <a:ln w="9525">
            <a:noFill/>
            <a:miter lim="800000"/>
            <a:headEnd/>
            <a:tailEnd/>
          </a:ln>
        </p:spPr>
        <p:txBody>
          <a:bodyPr>
            <a:spAutoFit/>
          </a:bodyPr>
          <a:lstStyle/>
          <a:p>
            <a:pPr>
              <a:spcBef>
                <a:spcPct val="50000"/>
              </a:spcBef>
            </a:pPr>
            <a:endParaRPr lang="en-US">
              <a:latin typeface="Calibri" pitchFamily="34" charset="0"/>
            </a:endParaRPr>
          </a:p>
        </p:txBody>
      </p:sp>
      <p:sp>
        <p:nvSpPr>
          <p:cNvPr id="24594" name="Text Box 76"/>
          <p:cNvSpPr txBox="1">
            <a:spLocks noChangeArrowheads="1"/>
          </p:cNvSpPr>
          <p:nvPr/>
        </p:nvSpPr>
        <p:spPr bwMode="auto">
          <a:xfrm>
            <a:off x="7308850" y="6643688"/>
            <a:ext cx="1619250" cy="214312"/>
          </a:xfrm>
          <a:prstGeom prst="rect">
            <a:avLst/>
          </a:prstGeom>
          <a:noFill/>
          <a:ln w="9525">
            <a:noFill/>
            <a:miter lim="800000"/>
            <a:headEnd/>
            <a:tailEnd/>
          </a:ln>
        </p:spPr>
        <p:txBody>
          <a:bodyPr>
            <a:spAutoFit/>
          </a:bodyPr>
          <a:lstStyle/>
          <a:p>
            <a:pPr>
              <a:spcBef>
                <a:spcPct val="50000"/>
              </a:spcBef>
            </a:pPr>
            <a:r>
              <a:rPr lang="fi-FI" sz="800">
                <a:latin typeface="Calibri" pitchFamily="34" charset="0"/>
              </a:rPr>
              <a:t>Jukka Lerkkanen 04/2009</a:t>
            </a:r>
          </a:p>
        </p:txBody>
      </p:sp>
      <p:sp>
        <p:nvSpPr>
          <p:cNvPr id="24595" name="Freeform 23"/>
          <p:cNvSpPr>
            <a:spLocks/>
          </p:cNvSpPr>
          <p:nvPr/>
        </p:nvSpPr>
        <p:spPr bwMode="auto">
          <a:xfrm>
            <a:off x="107950" y="5072063"/>
            <a:ext cx="2087563" cy="1670050"/>
          </a:xfrm>
          <a:custGeom>
            <a:avLst/>
            <a:gdLst>
              <a:gd name="T0" fmla="*/ 0 w 1304"/>
              <a:gd name="T1" fmla="*/ 2147483647 h 520"/>
              <a:gd name="T2" fmla="*/ 2147483647 w 1304"/>
              <a:gd name="T3" fmla="*/ 2147483647 h 520"/>
              <a:gd name="T4" fmla="*/ 2147483647 w 1304"/>
              <a:gd name="T5" fmla="*/ 2147483647 h 520"/>
              <a:gd name="T6" fmla="*/ 2147483647 w 1304"/>
              <a:gd name="T7" fmla="*/ 2147483647 h 520"/>
              <a:gd name="T8" fmla="*/ 0 60000 65536"/>
              <a:gd name="T9" fmla="*/ 0 60000 65536"/>
              <a:gd name="T10" fmla="*/ 0 60000 65536"/>
              <a:gd name="T11" fmla="*/ 0 60000 65536"/>
              <a:gd name="T12" fmla="*/ 0 w 1304"/>
              <a:gd name="T13" fmla="*/ 0 h 520"/>
              <a:gd name="T14" fmla="*/ 1304 w 1304"/>
              <a:gd name="T15" fmla="*/ 520 h 520"/>
            </a:gdLst>
            <a:ahLst/>
            <a:cxnLst>
              <a:cxn ang="T8">
                <a:pos x="T0" y="T1"/>
              </a:cxn>
              <a:cxn ang="T9">
                <a:pos x="T2" y="T3"/>
              </a:cxn>
              <a:cxn ang="T10">
                <a:pos x="T4" y="T5"/>
              </a:cxn>
              <a:cxn ang="T11">
                <a:pos x="T6" y="T7"/>
              </a:cxn>
            </a:cxnLst>
            <a:rect l="T12" t="T13" r="T14" b="T15"/>
            <a:pathLst>
              <a:path w="1304" h="520">
                <a:moveTo>
                  <a:pt x="0" y="64"/>
                </a:moveTo>
                <a:cubicBezTo>
                  <a:pt x="376" y="32"/>
                  <a:pt x="752" y="0"/>
                  <a:pt x="960" y="64"/>
                </a:cubicBezTo>
                <a:cubicBezTo>
                  <a:pt x="1168" y="128"/>
                  <a:pt x="1192" y="376"/>
                  <a:pt x="1248" y="448"/>
                </a:cubicBezTo>
                <a:cubicBezTo>
                  <a:pt x="1304" y="520"/>
                  <a:pt x="1300" y="508"/>
                  <a:pt x="1296" y="496"/>
                </a:cubicBezTo>
              </a:path>
            </a:pathLst>
          </a:custGeom>
          <a:noFill/>
          <a:ln w="63500">
            <a:solidFill>
              <a:srgbClr val="993300"/>
            </a:solidFill>
            <a:round/>
            <a:headEnd/>
            <a:tailEnd/>
          </a:ln>
        </p:spPr>
        <p:txBody>
          <a:bodyPr anchor="ctr"/>
          <a:lstStyle/>
          <a:p>
            <a:endParaRPr lang="en-US"/>
          </a:p>
        </p:txBody>
      </p:sp>
      <p:sp>
        <p:nvSpPr>
          <p:cNvPr id="24596" name="Freeform 24"/>
          <p:cNvSpPr>
            <a:spLocks/>
          </p:cNvSpPr>
          <p:nvPr/>
        </p:nvSpPr>
        <p:spPr bwMode="auto">
          <a:xfrm>
            <a:off x="7019925" y="5072063"/>
            <a:ext cx="1997075" cy="1670050"/>
          </a:xfrm>
          <a:custGeom>
            <a:avLst/>
            <a:gdLst>
              <a:gd name="T0" fmla="*/ 0 w 1680"/>
              <a:gd name="T1" fmla="*/ 2147483647 h 600"/>
              <a:gd name="T2" fmla="*/ 2147483647 w 1680"/>
              <a:gd name="T3" fmla="*/ 2147483647 h 600"/>
              <a:gd name="T4" fmla="*/ 2147483647 w 1680"/>
              <a:gd name="T5" fmla="*/ 2147483647 h 600"/>
              <a:gd name="T6" fmla="*/ 0 60000 65536"/>
              <a:gd name="T7" fmla="*/ 0 60000 65536"/>
              <a:gd name="T8" fmla="*/ 0 60000 65536"/>
              <a:gd name="T9" fmla="*/ 0 w 1680"/>
              <a:gd name="T10" fmla="*/ 0 h 600"/>
              <a:gd name="T11" fmla="*/ 1680 w 1680"/>
              <a:gd name="T12" fmla="*/ 600 h 600"/>
            </a:gdLst>
            <a:ahLst/>
            <a:cxnLst>
              <a:cxn ang="T6">
                <a:pos x="T0" y="T1"/>
              </a:cxn>
              <a:cxn ang="T7">
                <a:pos x="T2" y="T3"/>
              </a:cxn>
              <a:cxn ang="T8">
                <a:pos x="T4" y="T5"/>
              </a:cxn>
            </a:cxnLst>
            <a:rect l="T9" t="T10" r="T11" b="T12"/>
            <a:pathLst>
              <a:path w="1680" h="600">
                <a:moveTo>
                  <a:pt x="0" y="600"/>
                </a:moveTo>
                <a:cubicBezTo>
                  <a:pt x="52" y="372"/>
                  <a:pt x="104" y="144"/>
                  <a:pt x="384" y="72"/>
                </a:cubicBezTo>
                <a:cubicBezTo>
                  <a:pt x="664" y="0"/>
                  <a:pt x="1464" y="152"/>
                  <a:pt x="1680" y="168"/>
                </a:cubicBezTo>
              </a:path>
            </a:pathLst>
          </a:custGeom>
          <a:noFill/>
          <a:ln w="63500">
            <a:solidFill>
              <a:srgbClr val="993300"/>
            </a:solidFill>
            <a:round/>
            <a:headEnd/>
            <a:tailEnd/>
          </a:ln>
        </p:spPr>
        <p:txBody>
          <a:bodyPr anchor="ctr"/>
          <a:lstStyle/>
          <a:p>
            <a:endParaRPr lang="en-US"/>
          </a:p>
        </p:txBody>
      </p:sp>
      <p:sp>
        <p:nvSpPr>
          <p:cNvPr id="40" name="Suorakulmio 39"/>
          <p:cNvSpPr/>
          <p:nvPr/>
        </p:nvSpPr>
        <p:spPr>
          <a:xfrm>
            <a:off x="1500188" y="4857750"/>
            <a:ext cx="6215062" cy="357188"/>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fi-FI" b="1" dirty="0" err="1">
                <a:solidFill>
                  <a:schemeClr val="tx1"/>
                </a:solidFill>
              </a:rPr>
              <a:t>Self-knowledge</a:t>
            </a:r>
            <a:endParaRPr lang="fi-FI" b="1" dirty="0">
              <a:solidFill>
                <a:schemeClr val="tx1"/>
              </a:solidFill>
            </a:endParaRPr>
          </a:p>
        </p:txBody>
      </p:sp>
      <p:sp>
        <p:nvSpPr>
          <p:cNvPr id="41" name="Suorakulmio 40"/>
          <p:cNvSpPr/>
          <p:nvPr/>
        </p:nvSpPr>
        <p:spPr>
          <a:xfrm>
            <a:off x="1500188" y="4500563"/>
            <a:ext cx="6215062" cy="357187"/>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fi-FI" b="1" dirty="0" err="1">
                <a:solidFill>
                  <a:schemeClr val="tx1"/>
                </a:solidFill>
              </a:rPr>
              <a:t>Options</a:t>
            </a:r>
            <a:r>
              <a:rPr lang="fi-FI" b="1" dirty="0">
                <a:solidFill>
                  <a:schemeClr val="tx1"/>
                </a:solidFill>
              </a:rPr>
              <a:t> </a:t>
            </a:r>
            <a:r>
              <a:rPr lang="fi-FI" b="1" dirty="0" err="1">
                <a:solidFill>
                  <a:schemeClr val="tx1"/>
                </a:solidFill>
              </a:rPr>
              <a:t>knowledge</a:t>
            </a:r>
            <a:endParaRPr lang="fi-FI" b="1" dirty="0">
              <a:solidFill>
                <a:schemeClr val="tx1"/>
              </a:solidFill>
            </a:endParaRPr>
          </a:p>
        </p:txBody>
      </p:sp>
      <p:grpSp>
        <p:nvGrpSpPr>
          <p:cNvPr id="6" name="Ryhmä 44"/>
          <p:cNvGrpSpPr>
            <a:grpSpLocks/>
          </p:cNvGrpSpPr>
          <p:nvPr/>
        </p:nvGrpSpPr>
        <p:grpSpPr bwMode="auto">
          <a:xfrm>
            <a:off x="1857375" y="3286125"/>
            <a:ext cx="5429250" cy="2214563"/>
            <a:chOff x="1857356" y="3286124"/>
            <a:chExt cx="5429288" cy="2214578"/>
          </a:xfrm>
        </p:grpSpPr>
        <p:sp>
          <p:nvSpPr>
            <p:cNvPr id="44" name="Leveä kaari 43"/>
            <p:cNvSpPr/>
            <p:nvPr/>
          </p:nvSpPr>
          <p:spPr>
            <a:xfrm>
              <a:off x="1857356" y="3286124"/>
              <a:ext cx="5429288" cy="2214578"/>
            </a:xfrm>
            <a:prstGeom prst="blockArc">
              <a:avLst>
                <a:gd name="adj1" fmla="val 10762158"/>
                <a:gd name="adj2" fmla="val 52132"/>
                <a:gd name="adj3" fmla="val 12860"/>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fi-FI">
                <a:solidFill>
                  <a:schemeClr val="tx1"/>
                </a:solidFill>
              </a:endParaRPr>
            </a:p>
          </p:txBody>
        </p:sp>
        <p:sp>
          <p:nvSpPr>
            <p:cNvPr id="24604" name="WordArt 82"/>
            <p:cNvSpPr>
              <a:spLocks noChangeArrowheads="1" noChangeShapeType="1" noTextEdit="1"/>
            </p:cNvSpPr>
            <p:nvPr/>
          </p:nvSpPr>
          <p:spPr bwMode="auto">
            <a:xfrm>
              <a:off x="2786050" y="3500438"/>
              <a:ext cx="3571900" cy="649287"/>
            </a:xfrm>
            <a:prstGeom prst="rect">
              <a:avLst/>
            </a:prstGeom>
          </p:spPr>
          <p:txBody>
            <a:bodyPr spcFirstLastPara="1" wrap="none" fromWordArt="1">
              <a:prstTxWarp prst="textArchUp">
                <a:avLst>
                  <a:gd name="adj" fmla="val 10931476"/>
                </a:avLst>
              </a:prstTxWarp>
            </a:bodyPr>
            <a:lstStyle/>
            <a:p>
              <a:pPr algn="ctr"/>
              <a:r>
                <a:rPr lang="en-US" kern="10">
                  <a:ln w="9525">
                    <a:solidFill>
                      <a:srgbClr val="000000"/>
                    </a:solidFill>
                    <a:round/>
                    <a:headEnd/>
                    <a:tailEnd/>
                  </a:ln>
                  <a:solidFill>
                    <a:srgbClr val="000000"/>
                  </a:solidFill>
                  <a:latin typeface="Arial"/>
                  <a:cs typeface="Arial"/>
                </a:rPr>
                <a:t>Metacognitions, Evaluation</a:t>
              </a:r>
            </a:p>
          </p:txBody>
        </p:sp>
      </p:grpSp>
      <p:sp>
        <p:nvSpPr>
          <p:cNvPr id="35" name="Päivämäärän paikkamerkki 34"/>
          <p:cNvSpPr>
            <a:spLocks noGrp="1"/>
          </p:cNvSpPr>
          <p:nvPr>
            <p:ph type="dt" sz="quarter" idx="11"/>
          </p:nvPr>
        </p:nvSpPr>
        <p:spPr/>
        <p:txBody>
          <a:bodyPr/>
          <a:lstStyle/>
          <a:p>
            <a:pPr>
              <a:defRPr/>
            </a:pPr>
            <a:r>
              <a:rPr lang="fi-FI" smtClean="0"/>
              <a:t>6.9.2011</a:t>
            </a:r>
            <a:endParaRPr lang="fi-FI"/>
          </a:p>
        </p:txBody>
      </p:sp>
      <p:sp>
        <p:nvSpPr>
          <p:cNvPr id="36" name="Dian numeron paikkamerkki 35"/>
          <p:cNvSpPr>
            <a:spLocks noGrp="1"/>
          </p:cNvSpPr>
          <p:nvPr>
            <p:ph type="sldNum" sz="quarter" idx="12"/>
          </p:nvPr>
        </p:nvSpPr>
        <p:spPr/>
        <p:txBody>
          <a:bodyPr/>
          <a:lstStyle/>
          <a:p>
            <a:pPr>
              <a:defRPr/>
            </a:pPr>
            <a:fld id="{5BC13756-B1AE-48EF-9A4B-80EA3346A4A0}" type="slidenum">
              <a:rPr lang="fi-FI" smtClean="0"/>
              <a:pPr>
                <a:defRPr/>
              </a:pPr>
              <a:t>24</a:t>
            </a:fld>
            <a:endParaRPr lang="fi-FI"/>
          </a:p>
        </p:txBody>
      </p:sp>
      <p:sp>
        <p:nvSpPr>
          <p:cNvPr id="37" name="Alatunnisteen paikkamerkki 36"/>
          <p:cNvSpPr>
            <a:spLocks noGrp="1"/>
          </p:cNvSpPr>
          <p:nvPr>
            <p:ph type="ftr" sz="quarter" idx="10"/>
          </p:nvPr>
        </p:nvSpPr>
        <p:spPr/>
        <p:txBody>
          <a:bodyPr/>
          <a:lstStyle/>
          <a:p>
            <a:pPr>
              <a:defRPr/>
            </a:pPr>
            <a:r>
              <a:rPr lang="fi-FI"/>
              <a:t>JAMK/TEC Jukka Lerkkanen</a:t>
            </a:r>
          </a:p>
        </p:txBody>
      </p:sp>
    </p:spTree>
    <p:extLst>
      <p:ext uri="{BB962C8B-B14F-4D97-AF65-F5344CB8AC3E}">
        <p14:creationId xmlns:p14="http://schemas.microsoft.com/office/powerpoint/2010/main" val="3692602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065"/>
                                        </p:tgtEl>
                                        <p:attrNameLst>
                                          <p:attrName>style.visibility</p:attrName>
                                        </p:attrNameLst>
                                      </p:cBhvr>
                                      <p:to>
                                        <p:strVal val="visible"/>
                                      </p:to>
                                    </p:set>
                                    <p:anim calcmode="lin" valueType="num">
                                      <p:cBhvr additive="base">
                                        <p:cTn id="7" dur="1000" fill="hold"/>
                                        <p:tgtEl>
                                          <p:spTgt spid="2065"/>
                                        </p:tgtEl>
                                        <p:attrNameLst>
                                          <p:attrName>ppt_x</p:attrName>
                                        </p:attrNameLst>
                                      </p:cBhvr>
                                      <p:tavLst>
                                        <p:tav tm="0">
                                          <p:val>
                                            <p:strVal val="#ppt_x"/>
                                          </p:val>
                                        </p:tav>
                                        <p:tav tm="100000">
                                          <p:val>
                                            <p:strVal val="#ppt_x"/>
                                          </p:val>
                                        </p:tav>
                                      </p:tavLst>
                                    </p:anim>
                                    <p:anim calcmode="lin" valueType="num">
                                      <p:cBhvr additive="base">
                                        <p:cTn id="8" dur="1000" fill="hold"/>
                                        <p:tgtEl>
                                          <p:spTgt spid="206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2066"/>
                                        </p:tgtEl>
                                        <p:attrNameLst>
                                          <p:attrName>style.visibility</p:attrName>
                                        </p:attrNameLst>
                                      </p:cBhvr>
                                      <p:to>
                                        <p:strVal val="visible"/>
                                      </p:to>
                                    </p:set>
                                    <p:anim calcmode="lin" valueType="num">
                                      <p:cBhvr additive="base">
                                        <p:cTn id="13" dur="1000" fill="hold"/>
                                        <p:tgtEl>
                                          <p:spTgt spid="2066"/>
                                        </p:tgtEl>
                                        <p:attrNameLst>
                                          <p:attrName>ppt_x</p:attrName>
                                        </p:attrNameLst>
                                      </p:cBhvr>
                                      <p:tavLst>
                                        <p:tav tm="0">
                                          <p:val>
                                            <p:strVal val="#ppt_x"/>
                                          </p:val>
                                        </p:tav>
                                        <p:tav tm="100000">
                                          <p:val>
                                            <p:strVal val="#ppt_x"/>
                                          </p:val>
                                        </p:tav>
                                      </p:tavLst>
                                    </p:anim>
                                    <p:anim calcmode="lin" valueType="num">
                                      <p:cBhvr additive="base">
                                        <p:cTn id="14" dur="1000" fill="hold"/>
                                        <p:tgtEl>
                                          <p:spTgt spid="206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2067"/>
                                        </p:tgtEl>
                                        <p:attrNameLst>
                                          <p:attrName>style.visibility</p:attrName>
                                        </p:attrNameLst>
                                      </p:cBhvr>
                                      <p:to>
                                        <p:strVal val="visible"/>
                                      </p:to>
                                    </p:set>
                                    <p:anim calcmode="lin" valueType="num">
                                      <p:cBhvr additive="base">
                                        <p:cTn id="19" dur="1000" fill="hold"/>
                                        <p:tgtEl>
                                          <p:spTgt spid="2067"/>
                                        </p:tgtEl>
                                        <p:attrNameLst>
                                          <p:attrName>ppt_x</p:attrName>
                                        </p:attrNameLst>
                                      </p:cBhvr>
                                      <p:tavLst>
                                        <p:tav tm="0">
                                          <p:val>
                                            <p:strVal val="#ppt_x"/>
                                          </p:val>
                                        </p:tav>
                                        <p:tav tm="100000">
                                          <p:val>
                                            <p:strVal val="#ppt_x"/>
                                          </p:val>
                                        </p:tav>
                                      </p:tavLst>
                                    </p:anim>
                                    <p:anim calcmode="lin" valueType="num">
                                      <p:cBhvr additive="base">
                                        <p:cTn id="20" dur="1000" fill="hold"/>
                                        <p:tgtEl>
                                          <p:spTgt spid="206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068"/>
                                        </p:tgtEl>
                                        <p:attrNameLst>
                                          <p:attrName>style.visibility</p:attrName>
                                        </p:attrNameLst>
                                      </p:cBhvr>
                                      <p:to>
                                        <p:strVal val="visible"/>
                                      </p:to>
                                    </p:set>
                                    <p:anim calcmode="lin" valueType="num">
                                      <p:cBhvr additive="base">
                                        <p:cTn id="25" dur="1000" fill="hold"/>
                                        <p:tgtEl>
                                          <p:spTgt spid="2068"/>
                                        </p:tgtEl>
                                        <p:attrNameLst>
                                          <p:attrName>ppt_x</p:attrName>
                                        </p:attrNameLst>
                                      </p:cBhvr>
                                      <p:tavLst>
                                        <p:tav tm="0">
                                          <p:val>
                                            <p:strVal val="#ppt_x"/>
                                          </p:val>
                                        </p:tav>
                                        <p:tav tm="100000">
                                          <p:val>
                                            <p:strVal val="#ppt_x"/>
                                          </p:val>
                                        </p:tav>
                                      </p:tavLst>
                                    </p:anim>
                                    <p:anim calcmode="lin" valueType="num">
                                      <p:cBhvr additive="base">
                                        <p:cTn id="26" dur="1000" fill="hold"/>
                                        <p:tgtEl>
                                          <p:spTgt spid="2068"/>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069"/>
                                        </p:tgtEl>
                                        <p:attrNameLst>
                                          <p:attrName>style.visibility</p:attrName>
                                        </p:attrNameLst>
                                      </p:cBhvr>
                                      <p:to>
                                        <p:strVal val="visible"/>
                                      </p:to>
                                    </p:set>
                                    <p:anim calcmode="lin" valueType="num">
                                      <p:cBhvr additive="base">
                                        <p:cTn id="31" dur="1000" fill="hold"/>
                                        <p:tgtEl>
                                          <p:spTgt spid="2069"/>
                                        </p:tgtEl>
                                        <p:attrNameLst>
                                          <p:attrName>ppt_x</p:attrName>
                                        </p:attrNameLst>
                                      </p:cBhvr>
                                      <p:tavLst>
                                        <p:tav tm="0">
                                          <p:val>
                                            <p:strVal val="#ppt_x"/>
                                          </p:val>
                                        </p:tav>
                                        <p:tav tm="100000">
                                          <p:val>
                                            <p:strVal val="#ppt_x"/>
                                          </p:val>
                                        </p:tav>
                                      </p:tavLst>
                                    </p:anim>
                                    <p:anim calcmode="lin" valueType="num">
                                      <p:cBhvr additive="base">
                                        <p:cTn id="32" dur="1000" fill="hold"/>
                                        <p:tgtEl>
                                          <p:spTgt spid="2069"/>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1000" fill="hold"/>
                                        <p:tgtEl>
                                          <p:spTgt spid="6"/>
                                        </p:tgtEl>
                                        <p:attrNameLst>
                                          <p:attrName>ppt_x</p:attrName>
                                        </p:attrNameLst>
                                      </p:cBhvr>
                                      <p:tavLst>
                                        <p:tav tm="0">
                                          <p:val>
                                            <p:strVal val="#ppt_x"/>
                                          </p:val>
                                        </p:tav>
                                        <p:tav tm="100000">
                                          <p:val>
                                            <p:strVal val="#ppt_x"/>
                                          </p:val>
                                        </p:tav>
                                      </p:tavLst>
                                    </p:anim>
                                    <p:anim calcmode="lin" valueType="num">
                                      <p:cBhvr additive="base">
                                        <p:cTn id="3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2078"/>
                                        </p:tgtEl>
                                        <p:attrNameLst>
                                          <p:attrName>style.visibility</p:attrName>
                                        </p:attrNameLst>
                                      </p:cBhvr>
                                      <p:to>
                                        <p:strVal val="visible"/>
                                      </p:to>
                                    </p:set>
                                    <p:anim calcmode="lin" valueType="num">
                                      <p:cBhvr additive="base">
                                        <p:cTn id="43" dur="1000" fill="hold"/>
                                        <p:tgtEl>
                                          <p:spTgt spid="2078"/>
                                        </p:tgtEl>
                                        <p:attrNameLst>
                                          <p:attrName>ppt_x</p:attrName>
                                        </p:attrNameLst>
                                      </p:cBhvr>
                                      <p:tavLst>
                                        <p:tav tm="0">
                                          <p:val>
                                            <p:strVal val="#ppt_x"/>
                                          </p:val>
                                        </p:tav>
                                        <p:tav tm="100000">
                                          <p:val>
                                            <p:strVal val="#ppt_x"/>
                                          </p:val>
                                        </p:tav>
                                      </p:tavLst>
                                    </p:anim>
                                    <p:anim calcmode="lin" valueType="num">
                                      <p:cBhvr additive="base">
                                        <p:cTn id="44" dur="1000" fill="hold"/>
                                        <p:tgtEl>
                                          <p:spTgt spid="2078"/>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nodeType="clickEffect">
                                  <p:stCondLst>
                                    <p:cond delay="0"/>
                                  </p:stCondLst>
                                  <p:childTnLst>
                                    <p:set>
                                      <p:cBhvr>
                                        <p:cTn id="48" dur="1" fill="hold">
                                          <p:stCondLst>
                                            <p:cond delay="0"/>
                                          </p:stCondLst>
                                        </p:cTn>
                                        <p:tgtEl>
                                          <p:spTgt spid="2080"/>
                                        </p:tgtEl>
                                        <p:attrNameLst>
                                          <p:attrName>style.visibility</p:attrName>
                                        </p:attrNameLst>
                                      </p:cBhvr>
                                      <p:to>
                                        <p:strVal val="visible"/>
                                      </p:to>
                                    </p:set>
                                    <p:anim calcmode="lin" valueType="num">
                                      <p:cBhvr additive="base">
                                        <p:cTn id="49" dur="1000" fill="hold"/>
                                        <p:tgtEl>
                                          <p:spTgt spid="2080"/>
                                        </p:tgtEl>
                                        <p:attrNameLst>
                                          <p:attrName>ppt_x</p:attrName>
                                        </p:attrNameLst>
                                      </p:cBhvr>
                                      <p:tavLst>
                                        <p:tav tm="0">
                                          <p:val>
                                            <p:strVal val="#ppt_x"/>
                                          </p:val>
                                        </p:tav>
                                        <p:tav tm="100000">
                                          <p:val>
                                            <p:strVal val="#ppt_x"/>
                                          </p:val>
                                        </p:tav>
                                      </p:tavLst>
                                    </p:anim>
                                    <p:anim calcmode="lin" valueType="num">
                                      <p:cBhvr additive="base">
                                        <p:cTn id="50" dur="1000" fill="hold"/>
                                        <p:tgtEl>
                                          <p:spTgt spid="2080"/>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2079"/>
                                        </p:tgtEl>
                                        <p:attrNameLst>
                                          <p:attrName>style.visibility</p:attrName>
                                        </p:attrNameLst>
                                      </p:cBhvr>
                                      <p:to>
                                        <p:strVal val="visible"/>
                                      </p:to>
                                    </p:set>
                                    <p:anim calcmode="lin" valueType="num">
                                      <p:cBhvr additive="base">
                                        <p:cTn id="55" dur="1000" fill="hold"/>
                                        <p:tgtEl>
                                          <p:spTgt spid="2079"/>
                                        </p:tgtEl>
                                        <p:attrNameLst>
                                          <p:attrName>ppt_x</p:attrName>
                                        </p:attrNameLst>
                                      </p:cBhvr>
                                      <p:tavLst>
                                        <p:tav tm="0">
                                          <p:val>
                                            <p:strVal val="#ppt_x"/>
                                          </p:val>
                                        </p:tav>
                                        <p:tav tm="100000">
                                          <p:val>
                                            <p:strVal val="#ppt_x"/>
                                          </p:val>
                                        </p:tav>
                                      </p:tavLst>
                                    </p:anim>
                                    <p:anim calcmode="lin" valueType="num">
                                      <p:cBhvr additive="base">
                                        <p:cTn id="56" dur="1000" fill="hold"/>
                                        <p:tgtEl>
                                          <p:spTgt spid="2079"/>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gtEl>
                                        <p:attrNameLst>
                                          <p:attrName>style.visibility</p:attrName>
                                        </p:attrNameLst>
                                      </p:cBhvr>
                                      <p:to>
                                        <p:strVal val="visible"/>
                                      </p:to>
                                    </p:set>
                                    <p:anim calcmode="lin" valueType="num">
                                      <p:cBhvr additive="base">
                                        <p:cTn id="61" dur="1000" fill="hold"/>
                                        <p:tgtEl>
                                          <p:spTgt spid="3"/>
                                        </p:tgtEl>
                                        <p:attrNameLst>
                                          <p:attrName>ppt_x</p:attrName>
                                        </p:attrNameLst>
                                      </p:cBhvr>
                                      <p:tavLst>
                                        <p:tav tm="0">
                                          <p:val>
                                            <p:strVal val="#ppt_x"/>
                                          </p:val>
                                        </p:tav>
                                        <p:tav tm="100000">
                                          <p:val>
                                            <p:strVal val="#ppt_x"/>
                                          </p:val>
                                        </p:tav>
                                      </p:tavLst>
                                    </p:anim>
                                    <p:anim calcmode="lin" valueType="num">
                                      <p:cBhvr additive="base">
                                        <p:cTn id="62"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1000" fill="hold"/>
                                        <p:tgtEl>
                                          <p:spTgt spid="4"/>
                                        </p:tgtEl>
                                        <p:attrNameLst>
                                          <p:attrName>ppt_x</p:attrName>
                                        </p:attrNameLst>
                                      </p:cBhvr>
                                      <p:tavLst>
                                        <p:tav tm="0">
                                          <p:val>
                                            <p:strVal val="#ppt_x"/>
                                          </p:val>
                                        </p:tav>
                                        <p:tav tm="100000">
                                          <p:val>
                                            <p:strVal val="#ppt_x"/>
                                          </p:val>
                                        </p:tav>
                                      </p:tavLst>
                                    </p:anim>
                                    <p:anim calcmode="lin" valueType="num">
                                      <p:cBhvr additive="base">
                                        <p:cTn id="6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gtEl>
                                        <p:attrNameLst>
                                          <p:attrName>style.visibility</p:attrName>
                                        </p:attrNameLst>
                                      </p:cBhvr>
                                      <p:to>
                                        <p:strVal val="visible"/>
                                      </p:to>
                                    </p:set>
                                    <p:anim calcmode="lin" valueType="num">
                                      <p:cBhvr additive="base">
                                        <p:cTn id="73" dur="1000" fill="hold"/>
                                        <p:tgtEl>
                                          <p:spTgt spid="5"/>
                                        </p:tgtEl>
                                        <p:attrNameLst>
                                          <p:attrName>ppt_x</p:attrName>
                                        </p:attrNameLst>
                                      </p:cBhvr>
                                      <p:tavLst>
                                        <p:tav tm="0">
                                          <p:val>
                                            <p:strVal val="#ppt_x"/>
                                          </p:val>
                                        </p:tav>
                                        <p:tav tm="100000">
                                          <p:val>
                                            <p:strVal val="#ppt_x"/>
                                          </p:val>
                                        </p:tav>
                                      </p:tavLst>
                                    </p:anim>
                                    <p:anim calcmode="lin" valueType="num">
                                      <p:cBhvr additive="base">
                                        <p:cTn id="7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
                                        </p:tgtEl>
                                        <p:attrNameLst>
                                          <p:attrName>style.visibility</p:attrName>
                                        </p:attrNameLst>
                                      </p:cBhvr>
                                      <p:to>
                                        <p:strVal val="visible"/>
                                      </p:to>
                                    </p:set>
                                    <p:anim calcmode="lin" valueType="num">
                                      <p:cBhvr additive="base">
                                        <p:cTn id="79" dur="1000" fill="hold"/>
                                        <p:tgtEl>
                                          <p:spTgt spid="2"/>
                                        </p:tgtEl>
                                        <p:attrNameLst>
                                          <p:attrName>ppt_x</p:attrName>
                                        </p:attrNameLst>
                                      </p:cBhvr>
                                      <p:tavLst>
                                        <p:tav tm="0">
                                          <p:val>
                                            <p:strVal val="#ppt_x"/>
                                          </p:val>
                                        </p:tav>
                                        <p:tav tm="100000">
                                          <p:val>
                                            <p:strVal val="#ppt_x"/>
                                          </p:val>
                                        </p:tav>
                                      </p:tavLst>
                                    </p:anim>
                                    <p:anim calcmode="lin" valueType="num">
                                      <p:cBhvr additive="base">
                                        <p:cTn id="80"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9" grpId="0" animBg="1"/>
      <p:bldP spid="2068" grpId="0" animBg="1"/>
      <p:bldP spid="2067" grpId="0" animBg="1"/>
      <p:bldP spid="2066" grpId="0" animBg="1"/>
      <p:bldP spid="2078" grpId="0" animBg="1"/>
      <p:bldP spid="207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Conclusions</a:t>
            </a:r>
            <a:endParaRPr lang="en-GB" dirty="0"/>
          </a:p>
        </p:txBody>
      </p:sp>
      <p:sp>
        <p:nvSpPr>
          <p:cNvPr id="3" name="Sisällön paikkamerkki 2"/>
          <p:cNvSpPr>
            <a:spLocks noGrp="1"/>
          </p:cNvSpPr>
          <p:nvPr>
            <p:ph idx="1"/>
          </p:nvPr>
        </p:nvSpPr>
        <p:spPr/>
        <p:txBody>
          <a:bodyPr>
            <a:normAutofit lnSpcReduction="10000"/>
          </a:bodyPr>
          <a:lstStyle/>
          <a:p>
            <a:r>
              <a:rPr lang="en-GB" dirty="0"/>
              <a:t>Demand for guidance is high among adults. </a:t>
            </a:r>
            <a:endParaRPr lang="en-GB" dirty="0" smtClean="0"/>
          </a:p>
          <a:p>
            <a:r>
              <a:rPr lang="en-GB" dirty="0" smtClean="0"/>
              <a:t>The contextualized measures for different adult customer segments were appropriate, because guidance </a:t>
            </a:r>
            <a:r>
              <a:rPr lang="en-GB" dirty="0"/>
              <a:t>needs are context-related, i.e. connected to one’s personal life situation. </a:t>
            </a:r>
            <a:endParaRPr lang="en-GB" dirty="0" smtClean="0"/>
          </a:p>
          <a:p>
            <a:r>
              <a:rPr lang="en-GB" dirty="0" smtClean="0"/>
              <a:t>The CIP </a:t>
            </a:r>
            <a:r>
              <a:rPr lang="en-GB" dirty="0"/>
              <a:t>describing decision-making in the choice of professional career, and the guidance need assessments prepared on their basis, proved to be valid tools</a:t>
            </a:r>
            <a:r>
              <a:rPr lang="en-GB" dirty="0" smtClean="0"/>
              <a:t>.</a:t>
            </a:r>
            <a:endParaRPr lang="en-GB" dirty="0"/>
          </a:p>
          <a:p>
            <a:endParaRPr lang="en-GB" dirty="0"/>
          </a:p>
        </p:txBody>
      </p:sp>
    </p:spTree>
    <p:extLst>
      <p:ext uri="{BB962C8B-B14F-4D97-AF65-F5344CB8AC3E}">
        <p14:creationId xmlns:p14="http://schemas.microsoft.com/office/powerpoint/2010/main" val="21168006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Further</a:t>
            </a:r>
            <a:r>
              <a:rPr lang="fi-FI" dirty="0" smtClean="0"/>
              <a:t> </a:t>
            </a:r>
            <a:r>
              <a:rPr lang="fi-FI" dirty="0" err="1" smtClean="0"/>
              <a:t>development</a:t>
            </a:r>
            <a:endParaRPr lang="en-GB" dirty="0"/>
          </a:p>
        </p:txBody>
      </p:sp>
      <p:sp>
        <p:nvSpPr>
          <p:cNvPr id="3" name="Sisällön paikkamerkki 2"/>
          <p:cNvSpPr>
            <a:spLocks noGrp="1"/>
          </p:cNvSpPr>
          <p:nvPr>
            <p:ph idx="1"/>
          </p:nvPr>
        </p:nvSpPr>
        <p:spPr/>
        <p:txBody>
          <a:bodyPr>
            <a:normAutofit fontScale="70000" lnSpcReduction="20000"/>
          </a:bodyPr>
          <a:lstStyle/>
          <a:p>
            <a:pPr lvl="0"/>
            <a:r>
              <a:rPr lang="en-GB" dirty="0" smtClean="0"/>
              <a:t>Web-based guidance need assessments be published so that, after the guidance need assessment has been carried out, the customer receives an immediate recommendation on which information, guidance and counselling services best meet their needs;</a:t>
            </a:r>
          </a:p>
          <a:p>
            <a:pPr lvl="0"/>
            <a:r>
              <a:rPr lang="en-GB" dirty="0" smtClean="0"/>
              <a:t>More exercises should be prepared for the MEE website. Customers can be advised to complete these on the basis of the guidance need assessment results. These exercises will help in supporting self-motivated planning of life choices and professional careers;</a:t>
            </a:r>
          </a:p>
          <a:p>
            <a:pPr lvl="0"/>
            <a:r>
              <a:rPr lang="en-GB" dirty="0" smtClean="0"/>
              <a:t>A further study into standardizing the limits of guidance service recommendations should be conducted;</a:t>
            </a:r>
          </a:p>
          <a:p>
            <a:pPr lvl="0"/>
            <a:r>
              <a:rPr lang="en-GB" dirty="0" smtClean="0"/>
              <a:t>Further analyses of the connections between background variables and results of guidance need assessments should be conducted, so as to form a more detailed image of customers' needs;</a:t>
            </a:r>
          </a:p>
          <a:p>
            <a:pPr lvl="0"/>
            <a:r>
              <a:rPr lang="en-GB" dirty="0" smtClean="0"/>
              <a:t>OTA should be tested using the 24 items version</a:t>
            </a:r>
            <a:r>
              <a:rPr lang="en-US" dirty="0" smtClean="0"/>
              <a:t>.</a:t>
            </a:r>
          </a:p>
          <a:p>
            <a:pPr marL="0" lvl="0" indent="0">
              <a:buNone/>
            </a:pPr>
            <a:endParaRPr lang="en-GB" dirty="0"/>
          </a:p>
          <a:p>
            <a:pPr marL="0" indent="0">
              <a:buNone/>
            </a:pPr>
            <a:endParaRPr lang="en-GB" dirty="0"/>
          </a:p>
        </p:txBody>
      </p:sp>
    </p:spTree>
    <p:extLst>
      <p:ext uri="{BB962C8B-B14F-4D97-AF65-F5344CB8AC3E}">
        <p14:creationId xmlns:p14="http://schemas.microsoft.com/office/powerpoint/2010/main" val="18584977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9" name="Kuvan paikkamerkki 4" descr="Jyväskylä bridge.jpg"/>
          <p:cNvPicPr>
            <a:picLocks noGrp="1" noChangeAspect="1"/>
          </p:cNvPicPr>
          <p:nvPr>
            <p:ph type="pic" idx="1"/>
          </p:nvPr>
        </p:nvPicPr>
        <p:blipFill>
          <a:blip r:embed="rId2" cstate="print"/>
          <a:srcRect l="20346" r="20346"/>
          <a:stretch>
            <a:fillRect/>
          </a:stretch>
        </p:blipFill>
        <p:spPr>
          <a:xfrm>
            <a:off x="4643438" y="1571625"/>
            <a:ext cx="4071937" cy="4572000"/>
          </a:xfrm>
        </p:spPr>
      </p:pic>
      <p:sp>
        <p:nvSpPr>
          <p:cNvPr id="3" name="Otsikko 2"/>
          <p:cNvSpPr>
            <a:spLocks noGrp="1"/>
          </p:cNvSpPr>
          <p:nvPr>
            <p:ph type="title"/>
          </p:nvPr>
        </p:nvSpPr>
        <p:spPr>
          <a:xfrm>
            <a:off x="457200" y="642938"/>
            <a:ext cx="8229600" cy="774700"/>
          </a:xfrm>
        </p:spPr>
        <p:txBody>
          <a:bodyPr/>
          <a:lstStyle/>
          <a:p>
            <a:pPr eaLnBrk="1" fontAlgn="auto" hangingPunct="1">
              <a:spcAft>
                <a:spcPts val="0"/>
              </a:spcAft>
              <a:defRPr/>
            </a:pPr>
            <a:r>
              <a:rPr lang="fi-FI" dirty="0" err="1" smtClean="0"/>
              <a:t>Thank</a:t>
            </a:r>
            <a:r>
              <a:rPr lang="fi-FI" dirty="0" smtClean="0"/>
              <a:t> </a:t>
            </a:r>
            <a:r>
              <a:rPr lang="fi-FI" dirty="0" err="1" smtClean="0"/>
              <a:t>you</a:t>
            </a:r>
            <a:r>
              <a:rPr lang="fi-FI" dirty="0" smtClean="0"/>
              <a:t> for </a:t>
            </a:r>
            <a:r>
              <a:rPr lang="fi-FI" dirty="0" err="1" smtClean="0"/>
              <a:t>your</a:t>
            </a:r>
            <a:r>
              <a:rPr lang="fi-FI" dirty="0" smtClean="0"/>
              <a:t> </a:t>
            </a:r>
            <a:r>
              <a:rPr lang="fi-FI" dirty="0" err="1" smtClean="0"/>
              <a:t>interest</a:t>
            </a:r>
            <a:endParaRPr lang="fi-FI" dirty="0"/>
          </a:p>
        </p:txBody>
      </p:sp>
      <p:sp>
        <p:nvSpPr>
          <p:cNvPr id="63491" name="Sisällön paikkamerkki 3"/>
          <p:cNvSpPr>
            <a:spLocks noGrp="1"/>
          </p:cNvSpPr>
          <p:nvPr>
            <p:ph sz="half" idx="10"/>
          </p:nvPr>
        </p:nvSpPr>
        <p:spPr/>
        <p:txBody>
          <a:bodyPr/>
          <a:lstStyle/>
          <a:p>
            <a:pPr eaLnBrk="1" hangingPunct="1"/>
            <a:r>
              <a:rPr lang="fi-FI" sz="1400" dirty="0" err="1" smtClean="0"/>
              <a:t>More</a:t>
            </a:r>
            <a:r>
              <a:rPr lang="fi-FI" sz="1400" dirty="0" smtClean="0"/>
              <a:t> </a:t>
            </a:r>
            <a:r>
              <a:rPr lang="fi-FI" sz="1400" dirty="0" err="1" smtClean="0"/>
              <a:t>information</a:t>
            </a:r>
            <a:r>
              <a:rPr lang="fi-FI" sz="1400" dirty="0" smtClean="0"/>
              <a:t>:</a:t>
            </a:r>
          </a:p>
          <a:p>
            <a:pPr eaLnBrk="1" hangingPunct="1"/>
            <a:r>
              <a:rPr lang="fi-FI" sz="1400" dirty="0" err="1" smtClean="0">
                <a:hlinkClick r:id="rId3"/>
              </a:rPr>
              <a:t>jukka.lerkkanen@jamk.fi</a:t>
            </a:r>
            <a:endParaRPr lang="fi-FI" sz="1400" dirty="0" smtClean="0"/>
          </a:p>
          <a:p>
            <a:pPr eaLnBrk="1" hangingPunct="1"/>
            <a:r>
              <a:rPr lang="en-US" sz="1400" dirty="0" smtClean="0">
                <a:hlinkClick r:id="rId4"/>
              </a:rPr>
              <a:t>www.career.fsu.edu/techcenter</a:t>
            </a:r>
            <a:endParaRPr lang="en-US" sz="1400" dirty="0" smtClean="0"/>
          </a:p>
          <a:p>
            <a:pPr eaLnBrk="1" hangingPunct="1">
              <a:buFont typeface="Arial" charset="0"/>
              <a:buNone/>
            </a:pPr>
            <a:r>
              <a:rPr lang="fi-FI" sz="1400" dirty="0" smtClean="0"/>
              <a:t> </a:t>
            </a:r>
          </a:p>
          <a:p>
            <a:pPr eaLnBrk="1" hangingPunct="1"/>
            <a:endParaRPr lang="fi-FI" sz="1200" dirty="0" smtClean="0"/>
          </a:p>
          <a:p>
            <a:pPr eaLnBrk="1" hangingPunct="1"/>
            <a:endParaRPr lang="fi-FI" sz="1200" dirty="0" smtClean="0"/>
          </a:p>
          <a:p>
            <a:pPr eaLnBrk="1" hangingPunct="1"/>
            <a:endParaRPr lang="fi-FI" sz="1400" dirty="0" smtClean="0"/>
          </a:p>
        </p:txBody>
      </p:sp>
      <p:sp>
        <p:nvSpPr>
          <p:cNvPr id="5" name="Päivämäärän paikkamerkki 4"/>
          <p:cNvSpPr>
            <a:spLocks noGrp="1"/>
          </p:cNvSpPr>
          <p:nvPr>
            <p:ph type="dt" sz="quarter" idx="12"/>
          </p:nvPr>
        </p:nvSpPr>
        <p:spPr/>
        <p:txBody>
          <a:bodyPr/>
          <a:lstStyle/>
          <a:p>
            <a:pPr>
              <a:defRPr/>
            </a:pPr>
            <a:r>
              <a:rPr lang="fi-FI" smtClean="0"/>
              <a:t>6.9.2011</a:t>
            </a:r>
            <a:endParaRPr lang="fi-FI"/>
          </a:p>
        </p:txBody>
      </p:sp>
      <p:sp>
        <p:nvSpPr>
          <p:cNvPr id="6" name="Dian numeron paikkamerkki 5"/>
          <p:cNvSpPr>
            <a:spLocks noGrp="1"/>
          </p:cNvSpPr>
          <p:nvPr>
            <p:ph type="sldNum" sz="quarter" idx="13"/>
          </p:nvPr>
        </p:nvSpPr>
        <p:spPr/>
        <p:txBody>
          <a:bodyPr/>
          <a:lstStyle/>
          <a:p>
            <a:pPr>
              <a:defRPr/>
            </a:pPr>
            <a:fld id="{02CA0F63-A9D6-4899-9F2E-842F6A66A8F1}" type="slidenum">
              <a:rPr lang="fi-FI" smtClean="0"/>
              <a:pPr>
                <a:defRPr/>
              </a:pPr>
              <a:t>27</a:t>
            </a:fld>
            <a:endParaRPr lang="fi-FI"/>
          </a:p>
        </p:txBody>
      </p:sp>
      <p:sp>
        <p:nvSpPr>
          <p:cNvPr id="7" name="Alatunnisteen paikkamerkki 6"/>
          <p:cNvSpPr>
            <a:spLocks noGrp="1"/>
          </p:cNvSpPr>
          <p:nvPr>
            <p:ph type="ftr" sz="quarter" idx="11"/>
          </p:nvPr>
        </p:nvSpPr>
        <p:spPr/>
        <p:txBody>
          <a:bodyPr/>
          <a:lstStyle/>
          <a:p>
            <a:pPr>
              <a:defRPr/>
            </a:pPr>
            <a:r>
              <a:rPr lang="fi-FI"/>
              <a:t>JAMK/TEC Jukka Lerkkanen</a:t>
            </a:r>
          </a:p>
        </p:txBody>
      </p:sp>
    </p:spTree>
    <p:extLst>
      <p:ext uri="{BB962C8B-B14F-4D97-AF65-F5344CB8AC3E}">
        <p14:creationId xmlns:p14="http://schemas.microsoft.com/office/powerpoint/2010/main" val="2759671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Background</a:t>
            </a:r>
            <a:endParaRPr lang="en-GB" dirty="0"/>
          </a:p>
        </p:txBody>
      </p:sp>
      <p:sp>
        <p:nvSpPr>
          <p:cNvPr id="3" name="Sisällön paikkamerkki 2"/>
          <p:cNvSpPr>
            <a:spLocks noGrp="1"/>
          </p:cNvSpPr>
          <p:nvPr>
            <p:ph idx="1"/>
          </p:nvPr>
        </p:nvSpPr>
        <p:spPr/>
        <p:txBody>
          <a:bodyPr>
            <a:normAutofit lnSpcReduction="10000"/>
          </a:bodyPr>
          <a:lstStyle/>
          <a:p>
            <a:r>
              <a:rPr lang="en-GB" dirty="0"/>
              <a:t>The development programme, ‘Targeting and demand-orientation for adult education through information, guidance and counselling services’ </a:t>
            </a:r>
            <a:r>
              <a:rPr lang="en-GB" dirty="0" smtClean="0"/>
              <a:t>(ESF 2008-2013)formed </a:t>
            </a:r>
            <a:r>
              <a:rPr lang="en-GB" dirty="0"/>
              <a:t>the background of </a:t>
            </a:r>
            <a:r>
              <a:rPr lang="en-GB" dirty="0" smtClean="0"/>
              <a:t>this research</a:t>
            </a:r>
          </a:p>
          <a:p>
            <a:r>
              <a:rPr lang="en-GB" dirty="0" smtClean="0"/>
              <a:t>One </a:t>
            </a:r>
            <a:r>
              <a:rPr lang="en-GB" dirty="0"/>
              <a:t>of the programme’s sub-programmes is developing electronic guidance and counselling services that support the transition to the labour market and training.</a:t>
            </a:r>
            <a:r>
              <a:rPr lang="en-GB" b="1" dirty="0"/>
              <a:t> </a:t>
            </a:r>
            <a:endParaRPr lang="en-GB" dirty="0"/>
          </a:p>
        </p:txBody>
      </p:sp>
    </p:spTree>
    <p:extLst>
      <p:ext uri="{BB962C8B-B14F-4D97-AF65-F5344CB8AC3E}">
        <p14:creationId xmlns:p14="http://schemas.microsoft.com/office/powerpoint/2010/main" val="324193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Background</a:t>
            </a:r>
            <a:endParaRPr lang="en-GB" b="1" dirty="0"/>
          </a:p>
        </p:txBody>
      </p:sp>
      <p:sp>
        <p:nvSpPr>
          <p:cNvPr id="3" name="Sisällön paikkamerkki 2"/>
          <p:cNvSpPr>
            <a:spLocks noGrp="1"/>
          </p:cNvSpPr>
          <p:nvPr>
            <p:ph idx="1"/>
          </p:nvPr>
        </p:nvSpPr>
        <p:spPr/>
        <p:txBody>
          <a:bodyPr>
            <a:normAutofit fontScale="77500" lnSpcReduction="20000"/>
          </a:bodyPr>
          <a:lstStyle/>
          <a:p>
            <a:r>
              <a:rPr lang="en-GB" dirty="0" smtClean="0"/>
              <a:t>In this sub-programme customer-segment-based </a:t>
            </a:r>
            <a:r>
              <a:rPr lang="en-GB" dirty="0"/>
              <a:t>guidance need assessment </a:t>
            </a:r>
            <a:r>
              <a:rPr lang="en-GB" dirty="0" smtClean="0"/>
              <a:t>measurement was produced, </a:t>
            </a:r>
            <a:r>
              <a:rPr lang="en-GB" dirty="0"/>
              <a:t>which can be implemented as web services.</a:t>
            </a:r>
            <a:r>
              <a:rPr lang="en-GB" b="1" dirty="0"/>
              <a:t> </a:t>
            </a:r>
            <a:r>
              <a:rPr lang="en-GB" dirty="0" smtClean="0"/>
              <a:t>The</a:t>
            </a:r>
            <a:r>
              <a:rPr lang="en-GB" b="1" dirty="0" smtClean="0"/>
              <a:t> </a:t>
            </a:r>
            <a:r>
              <a:rPr lang="en-GB" dirty="0" smtClean="0"/>
              <a:t>sub-programme was administered by the Ministry of Economics and Employment of Finland (MEE).</a:t>
            </a:r>
            <a:endParaRPr lang="en-GB" b="1" dirty="0" smtClean="0"/>
          </a:p>
          <a:p>
            <a:r>
              <a:rPr lang="en-GB" dirty="0" smtClean="0"/>
              <a:t>The measurement and web services help </a:t>
            </a:r>
            <a:r>
              <a:rPr lang="en-GB" dirty="0"/>
              <a:t>users to find out which guidance and counselling services best meet their needs.</a:t>
            </a:r>
            <a:r>
              <a:rPr lang="en-GB" b="1" dirty="0"/>
              <a:t> </a:t>
            </a:r>
            <a:endParaRPr lang="en-GB" b="1" dirty="0" smtClean="0"/>
          </a:p>
          <a:p>
            <a:r>
              <a:rPr lang="en-GB" dirty="0" smtClean="0"/>
              <a:t>In </a:t>
            </a:r>
            <a:r>
              <a:rPr lang="en-GB" dirty="0"/>
              <a:t>addition, the </a:t>
            </a:r>
            <a:r>
              <a:rPr lang="en-GB" dirty="0" smtClean="0"/>
              <a:t>service provides </a:t>
            </a:r>
            <a:r>
              <a:rPr lang="en-GB" dirty="0"/>
              <a:t>customers with information on their capacity to make decisions on training and professional careers, and </a:t>
            </a:r>
            <a:r>
              <a:rPr lang="en-GB" dirty="0" smtClean="0"/>
              <a:t>describes </a:t>
            </a:r>
            <a:r>
              <a:rPr lang="en-GB" dirty="0"/>
              <a:t>the decision-making stage at which special support is required</a:t>
            </a:r>
          </a:p>
        </p:txBody>
      </p:sp>
    </p:spTree>
    <p:extLst>
      <p:ext uri="{BB962C8B-B14F-4D97-AF65-F5344CB8AC3E}">
        <p14:creationId xmlns:p14="http://schemas.microsoft.com/office/powerpoint/2010/main" val="3801102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Theoretical</a:t>
            </a:r>
            <a:r>
              <a:rPr lang="fi-FI" dirty="0" smtClean="0"/>
              <a:t> </a:t>
            </a:r>
            <a:r>
              <a:rPr lang="fi-FI" dirty="0" err="1" smtClean="0"/>
              <a:t>frame</a:t>
            </a:r>
            <a:endParaRPr lang="en-GB" dirty="0"/>
          </a:p>
        </p:txBody>
      </p:sp>
      <p:sp>
        <p:nvSpPr>
          <p:cNvPr id="3" name="Sisällön paikkamerkki 2"/>
          <p:cNvSpPr>
            <a:spLocks noGrp="1"/>
          </p:cNvSpPr>
          <p:nvPr>
            <p:ph idx="1"/>
          </p:nvPr>
        </p:nvSpPr>
        <p:spPr/>
        <p:txBody>
          <a:bodyPr/>
          <a:lstStyle/>
          <a:p>
            <a:r>
              <a:rPr lang="fi-FI" dirty="0" smtClean="0"/>
              <a:t>Gary &amp; Jim</a:t>
            </a:r>
            <a:endParaRPr lang="en-GB" dirty="0"/>
          </a:p>
        </p:txBody>
      </p:sp>
    </p:spTree>
    <p:extLst>
      <p:ext uri="{BB962C8B-B14F-4D97-AF65-F5344CB8AC3E}">
        <p14:creationId xmlns:p14="http://schemas.microsoft.com/office/powerpoint/2010/main" val="740756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Methods</a:t>
            </a:r>
            <a:endParaRPr lang="en-GB" dirty="0"/>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3424405740"/>
              </p:ext>
            </p:extLst>
          </p:nvPr>
        </p:nvGraphicFramePr>
        <p:xfrm>
          <a:off x="457200" y="1600200"/>
          <a:ext cx="8229600" cy="44856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GB" dirty="0"/>
                    </a:p>
                  </a:txBody>
                  <a:tcPr/>
                </a:tc>
                <a:tc>
                  <a:txBody>
                    <a:bodyPr/>
                    <a:lstStyle/>
                    <a:p>
                      <a:r>
                        <a:rPr lang="fi-FI" dirty="0" err="1" smtClean="0"/>
                        <a:t>Piloting</a:t>
                      </a:r>
                      <a:r>
                        <a:rPr lang="fi-FI" baseline="0" dirty="0" smtClean="0"/>
                        <a:t> 1</a:t>
                      </a:r>
                      <a:endParaRPr lang="en-GB" dirty="0"/>
                    </a:p>
                  </a:txBody>
                  <a:tcPr/>
                </a:tc>
                <a:tc>
                  <a:txBody>
                    <a:bodyPr/>
                    <a:lstStyle/>
                    <a:p>
                      <a:r>
                        <a:rPr lang="fi-FI" dirty="0" err="1" smtClean="0"/>
                        <a:t>Piloting</a:t>
                      </a:r>
                      <a:r>
                        <a:rPr lang="fi-FI" dirty="0" smtClean="0"/>
                        <a:t> 2</a:t>
                      </a:r>
                      <a:endParaRPr lang="en-GB" dirty="0"/>
                    </a:p>
                  </a:txBody>
                  <a:tcPr/>
                </a:tc>
              </a:tr>
              <a:tr h="370840">
                <a:tc>
                  <a:txBody>
                    <a:bodyPr/>
                    <a:lstStyle/>
                    <a:p>
                      <a:r>
                        <a:rPr lang="en-GB" sz="1800" kern="1200" dirty="0" smtClean="0">
                          <a:solidFill>
                            <a:schemeClr val="dk1"/>
                          </a:solidFill>
                          <a:effectLst/>
                          <a:latin typeface="+mn-lt"/>
                          <a:ea typeface="+mn-ea"/>
                          <a:cs typeface="+mn-cs"/>
                        </a:rPr>
                        <a:t>Unemployed</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Data </a:t>
                      </a:r>
                      <a:r>
                        <a:rPr lang="fi-FI" dirty="0" err="1" smtClean="0"/>
                        <a:t>collected</a:t>
                      </a:r>
                      <a:r>
                        <a:rPr lang="fi-FI" dirty="0" smtClean="0"/>
                        <a:t>: 10/2010-12/2010</a:t>
                      </a:r>
                    </a:p>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N=132</a:t>
                      </a:r>
                      <a:endParaRPr lang="en-GB" dirty="0" smtClean="0"/>
                    </a:p>
                    <a:p>
                      <a:endParaRPr lang="fi-FI"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Data </a:t>
                      </a:r>
                      <a:r>
                        <a:rPr lang="fi-FI" dirty="0" err="1" smtClean="0"/>
                        <a:t>collected</a:t>
                      </a:r>
                      <a:r>
                        <a:rPr lang="fi-FI" dirty="0" smtClean="0"/>
                        <a:t>: 3/2011-5/2011</a:t>
                      </a:r>
                      <a:r>
                        <a:rPr lang="fi-FI" baseline="0" dirty="0" smtClean="0"/>
                        <a:t> </a:t>
                      </a:r>
                      <a:endParaRPr lang="fi-FI"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N=332</a:t>
                      </a:r>
                      <a:endParaRPr lang="en-GB" dirty="0" smtClean="0"/>
                    </a:p>
                    <a:p>
                      <a:endParaRPr lang="en-GB" dirty="0"/>
                    </a:p>
                  </a:txBody>
                  <a:tcPr/>
                </a:tc>
              </a:tr>
              <a:tr h="370840">
                <a:tc>
                  <a:txBody>
                    <a:bodyPr/>
                    <a:lstStyle/>
                    <a:p>
                      <a:r>
                        <a:rPr lang="en-GB" sz="1800" kern="1200" dirty="0" smtClean="0">
                          <a:solidFill>
                            <a:schemeClr val="dk1"/>
                          </a:solidFill>
                          <a:effectLst/>
                          <a:latin typeface="+mn-lt"/>
                          <a:ea typeface="+mn-ea"/>
                          <a:cs typeface="+mn-cs"/>
                        </a:rPr>
                        <a:t>Participating in training </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Data </a:t>
                      </a:r>
                      <a:r>
                        <a:rPr lang="fi-FI" dirty="0" err="1" smtClean="0"/>
                        <a:t>collected</a:t>
                      </a:r>
                      <a:r>
                        <a:rPr lang="fi-FI" dirty="0" smtClean="0"/>
                        <a:t>: 1/2011-3/2011</a:t>
                      </a:r>
                    </a:p>
                    <a:p>
                      <a:pPr marL="0" marR="0" indent="0" algn="l" defTabSz="914400" rtl="0" eaLnBrk="1" fontAlgn="auto" latinLnBrk="0" hangingPunct="1">
                        <a:lnSpc>
                          <a:spcPct val="100000"/>
                        </a:lnSpc>
                        <a:spcBef>
                          <a:spcPts val="0"/>
                        </a:spcBef>
                        <a:spcAft>
                          <a:spcPts val="0"/>
                        </a:spcAft>
                        <a:buClrTx/>
                        <a:buSzTx/>
                        <a:buFontTx/>
                        <a:buNone/>
                        <a:tabLst/>
                        <a:defRPr/>
                      </a:pPr>
                      <a:endParaRPr lang="fi-FI"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N=87</a:t>
                      </a:r>
                      <a:endParaRPr lang="en-GB" dirty="0" smtClean="0"/>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Data </a:t>
                      </a:r>
                      <a:r>
                        <a:rPr lang="fi-FI" dirty="0" err="1" smtClean="0"/>
                        <a:t>collected</a:t>
                      </a:r>
                      <a:r>
                        <a:rPr lang="fi-FI" dirty="0" smtClean="0"/>
                        <a:t>: 3/2011-5/2011</a:t>
                      </a:r>
                      <a:r>
                        <a:rPr lang="fi-FI" baseline="0" dirty="0" smtClean="0"/>
                        <a:t> </a:t>
                      </a:r>
                      <a:endParaRPr lang="fi-FI"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i-FI"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N=194</a:t>
                      </a:r>
                      <a:endParaRPr lang="en-GB" dirty="0" smtClean="0"/>
                    </a:p>
                    <a:p>
                      <a:endParaRPr lang="en-GB" dirty="0"/>
                    </a:p>
                  </a:txBody>
                  <a:tcPr/>
                </a:tc>
              </a:tr>
              <a:tr h="370840">
                <a:tc>
                  <a:txBody>
                    <a:bodyPr/>
                    <a:lstStyle/>
                    <a:p>
                      <a:r>
                        <a:rPr lang="en-GB" sz="1800" kern="1200" dirty="0" smtClean="0">
                          <a:solidFill>
                            <a:schemeClr val="dk1"/>
                          </a:solidFill>
                          <a:effectLst/>
                          <a:latin typeface="+mn-lt"/>
                          <a:ea typeface="+mn-ea"/>
                          <a:cs typeface="+mn-cs"/>
                        </a:rPr>
                        <a:t>Planning a new career move</a:t>
                      </a:r>
                      <a:endParaRPr lang="en-GB"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Data collected:1/2011-3/2012</a:t>
                      </a:r>
                    </a:p>
                    <a:p>
                      <a:pPr marL="0" marR="0" indent="0" algn="l" defTabSz="914400" rtl="0" eaLnBrk="1" fontAlgn="auto" latinLnBrk="0" hangingPunct="1">
                        <a:lnSpc>
                          <a:spcPct val="100000"/>
                        </a:lnSpc>
                        <a:spcBef>
                          <a:spcPts val="0"/>
                        </a:spcBef>
                        <a:spcAft>
                          <a:spcPts val="0"/>
                        </a:spcAft>
                        <a:buClrTx/>
                        <a:buSzTx/>
                        <a:buFontTx/>
                        <a:buNone/>
                        <a:tabLst/>
                        <a:defRPr/>
                      </a:pPr>
                      <a:endParaRPr lang="fi-FI"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N=56</a:t>
                      </a:r>
                      <a:endParaRPr lang="en-GB" dirty="0" smtClean="0"/>
                    </a:p>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Data </a:t>
                      </a:r>
                      <a:r>
                        <a:rPr lang="fi-FI" dirty="0" err="1" smtClean="0"/>
                        <a:t>collected</a:t>
                      </a:r>
                      <a:r>
                        <a:rPr lang="fi-FI" dirty="0" smtClean="0"/>
                        <a:t>: 4/2011-5/2011</a:t>
                      </a:r>
                      <a:r>
                        <a:rPr lang="fi-FI" baseline="0" dirty="0" smtClean="0"/>
                        <a:t> </a:t>
                      </a:r>
                      <a:endParaRPr lang="fi-FI"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i-FI"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N=502</a:t>
                      </a:r>
                      <a:endParaRPr lang="en-GB" dirty="0" smtClean="0"/>
                    </a:p>
                    <a:p>
                      <a:endParaRPr lang="en-GB" dirty="0"/>
                    </a:p>
                  </a:txBody>
                  <a:tcPr/>
                </a:tc>
              </a:tr>
            </a:tbl>
          </a:graphicData>
        </a:graphic>
      </p:graphicFrame>
    </p:spTree>
    <p:extLst>
      <p:ext uri="{BB962C8B-B14F-4D97-AF65-F5344CB8AC3E}">
        <p14:creationId xmlns:p14="http://schemas.microsoft.com/office/powerpoint/2010/main" val="826574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Methods</a:t>
            </a:r>
            <a:endParaRPr lang="en-GB" dirty="0"/>
          </a:p>
        </p:txBody>
      </p:sp>
      <p:sp>
        <p:nvSpPr>
          <p:cNvPr id="3" name="Sisällön paikkamerkki 2"/>
          <p:cNvSpPr>
            <a:spLocks noGrp="1"/>
          </p:cNvSpPr>
          <p:nvPr>
            <p:ph idx="1"/>
          </p:nvPr>
        </p:nvSpPr>
        <p:spPr/>
        <p:txBody>
          <a:bodyPr>
            <a:normAutofit fontScale="70000" lnSpcReduction="20000"/>
          </a:bodyPr>
          <a:lstStyle/>
          <a:p>
            <a:r>
              <a:rPr lang="en-US" dirty="0" smtClean="0"/>
              <a:t>The used measurements are based on the CIP.</a:t>
            </a:r>
          </a:p>
          <a:p>
            <a:r>
              <a:rPr lang="en-US" dirty="0" smtClean="0"/>
              <a:t>The structure of the measurements was similar to the CTI</a:t>
            </a:r>
          </a:p>
          <a:p>
            <a:r>
              <a:rPr lang="en-GB" dirty="0"/>
              <a:t>An exploratory factor analysis of the </a:t>
            </a:r>
            <a:r>
              <a:rPr lang="en-GB" dirty="0" smtClean="0"/>
              <a:t>OTA </a:t>
            </a:r>
            <a:r>
              <a:rPr lang="en-GB" dirty="0"/>
              <a:t>among the three populations demonstrated that the same three factors emerged in all three </a:t>
            </a:r>
            <a:r>
              <a:rPr lang="en-GB"/>
              <a:t>population </a:t>
            </a:r>
            <a:r>
              <a:rPr lang="en-GB" smtClean="0"/>
              <a:t>(</a:t>
            </a:r>
            <a:r>
              <a:rPr lang="en-US" smtClean="0"/>
              <a:t>DMC</a:t>
            </a:r>
            <a:r>
              <a:rPr lang="en-US" dirty="0" smtClean="0"/>
              <a:t>, CA, EC)</a:t>
            </a:r>
          </a:p>
          <a:p>
            <a:r>
              <a:rPr lang="en-US" dirty="0" smtClean="0"/>
              <a:t>The items were contextualized for each customer segment</a:t>
            </a:r>
          </a:p>
          <a:p>
            <a:r>
              <a:rPr lang="en-US" dirty="0" smtClean="0"/>
              <a:t>The number of items was 32 </a:t>
            </a:r>
          </a:p>
          <a:p>
            <a:r>
              <a:rPr lang="en-US" dirty="0" smtClean="0"/>
              <a:t>The included background variables (11) were: Gender, Age, Level of degree, Place of residence, Satisfaction to current situation, Expressed need for support, The clearness of career plans’ goals, </a:t>
            </a:r>
            <a:r>
              <a:rPr lang="en-US" dirty="0" err="1" smtClean="0"/>
              <a:t>Customership</a:t>
            </a:r>
            <a:r>
              <a:rPr lang="en-US" dirty="0" smtClean="0"/>
              <a:t> to employment office, </a:t>
            </a:r>
            <a:r>
              <a:rPr lang="en-US" dirty="0"/>
              <a:t>L</a:t>
            </a:r>
            <a:r>
              <a:rPr lang="en-US" dirty="0" smtClean="0"/>
              <a:t>ength of being unemployed, Length of training, and Limitations cased by health</a:t>
            </a:r>
          </a:p>
          <a:p>
            <a:r>
              <a:rPr lang="en-US" dirty="0" smtClean="0"/>
              <a:t>OTA </a:t>
            </a:r>
            <a:r>
              <a:rPr lang="en-US" i="1" dirty="0" err="1" smtClean="0"/>
              <a:t>Ohjaustarvearvio</a:t>
            </a:r>
            <a:r>
              <a:rPr lang="en-US" dirty="0" smtClean="0"/>
              <a:t> – Readiness measure for Career Decision-Making</a:t>
            </a:r>
          </a:p>
          <a:p>
            <a:endParaRPr lang="en-US" dirty="0"/>
          </a:p>
        </p:txBody>
      </p:sp>
    </p:spTree>
    <p:extLst>
      <p:ext uri="{BB962C8B-B14F-4D97-AF65-F5344CB8AC3E}">
        <p14:creationId xmlns:p14="http://schemas.microsoft.com/office/powerpoint/2010/main" val="3499266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Results</a:t>
            </a:r>
            <a:endParaRPr lang="en-GB" dirty="0"/>
          </a:p>
        </p:txBody>
      </p:sp>
      <p:pic>
        <p:nvPicPr>
          <p:cNvPr id="4" name="Sisällön paikkamerkki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3568" y="1600200"/>
            <a:ext cx="7992887" cy="4525963"/>
          </a:xfrm>
        </p:spPr>
      </p:pic>
    </p:spTree>
    <p:extLst>
      <p:ext uri="{BB962C8B-B14F-4D97-AF65-F5344CB8AC3E}">
        <p14:creationId xmlns:p14="http://schemas.microsoft.com/office/powerpoint/2010/main" val="2723565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The </a:t>
            </a:r>
            <a:r>
              <a:rPr lang="fi-FI" dirty="0" err="1" smtClean="0"/>
              <a:t>unemployed</a:t>
            </a:r>
            <a:r>
              <a:rPr lang="fi-FI" dirty="0" smtClean="0"/>
              <a:t> </a:t>
            </a:r>
            <a:endParaRPr lang="en-GB" dirty="0"/>
          </a:p>
        </p:txBody>
      </p:sp>
      <p:sp>
        <p:nvSpPr>
          <p:cNvPr id="3" name="Sisällön paikkamerkki 2"/>
          <p:cNvSpPr>
            <a:spLocks noGrp="1"/>
          </p:cNvSpPr>
          <p:nvPr>
            <p:ph idx="1"/>
          </p:nvPr>
        </p:nvSpPr>
        <p:spPr/>
        <p:txBody>
          <a:bodyPr>
            <a:normAutofit fontScale="85000" lnSpcReduction="10000"/>
          </a:bodyPr>
          <a:lstStyle/>
          <a:p>
            <a:r>
              <a:rPr lang="en-GB" dirty="0" smtClean="0"/>
              <a:t>They have a need for guidance and counselling, because 82 % of them were uncertain about their career planning. In addition 64 % expressed needing support in their occupational decisions. </a:t>
            </a:r>
          </a:p>
          <a:p>
            <a:r>
              <a:rPr lang="en-GB" dirty="0" smtClean="0"/>
              <a:t>The </a:t>
            </a:r>
            <a:r>
              <a:rPr lang="en-GB" b="1" dirty="0" smtClean="0"/>
              <a:t>External Conflict-factor (EC) </a:t>
            </a:r>
            <a:r>
              <a:rPr lang="en-GB" dirty="0" smtClean="0"/>
              <a:t>was included several aspects about clients’ needs: </a:t>
            </a:r>
          </a:p>
          <a:p>
            <a:pPr lvl="1"/>
            <a:r>
              <a:rPr lang="en-GB" dirty="0" smtClean="0"/>
              <a:t>Dependence on opinions of others</a:t>
            </a:r>
          </a:p>
          <a:p>
            <a:pPr lvl="1"/>
            <a:r>
              <a:rPr lang="en-GB" dirty="0" smtClean="0"/>
              <a:t>attachment to a narrow range of options </a:t>
            </a:r>
          </a:p>
          <a:p>
            <a:pPr lvl="1"/>
            <a:r>
              <a:rPr lang="en-GB" dirty="0" smtClean="0"/>
              <a:t>pessimistic outlook of own ability to make appropriate choice. </a:t>
            </a:r>
          </a:p>
          <a:p>
            <a:pPr lvl="1"/>
            <a:r>
              <a:rPr lang="fi-FI" i="1" dirty="0"/>
              <a:t>30. </a:t>
            </a:r>
            <a:r>
              <a:rPr lang="fi-FI" i="1" dirty="0" smtClean="0"/>
              <a:t>I </a:t>
            </a:r>
            <a:r>
              <a:rPr lang="fi-FI" i="1" dirty="0" err="1" smtClean="0"/>
              <a:t>don’t</a:t>
            </a:r>
            <a:r>
              <a:rPr lang="fi-FI" i="1" dirty="0" smtClean="0"/>
              <a:t> </a:t>
            </a:r>
            <a:r>
              <a:rPr lang="fi-FI" i="1" dirty="0" err="1" smtClean="0"/>
              <a:t>get</a:t>
            </a:r>
            <a:r>
              <a:rPr lang="fi-FI" i="1" dirty="0" smtClean="0"/>
              <a:t> </a:t>
            </a:r>
            <a:r>
              <a:rPr lang="fi-FI" i="1" dirty="0" err="1" smtClean="0"/>
              <a:t>any</a:t>
            </a:r>
            <a:r>
              <a:rPr lang="fi-FI" i="1" dirty="0" smtClean="0"/>
              <a:t> </a:t>
            </a:r>
            <a:r>
              <a:rPr lang="fi-FI" i="1" dirty="0" err="1" smtClean="0"/>
              <a:t>support</a:t>
            </a:r>
            <a:r>
              <a:rPr lang="fi-FI" i="1" dirty="0" smtClean="0"/>
              <a:t> for my </a:t>
            </a:r>
            <a:r>
              <a:rPr lang="fi-FI" i="1" dirty="0" err="1" smtClean="0"/>
              <a:t>choices</a:t>
            </a:r>
            <a:r>
              <a:rPr lang="fi-FI" i="1" dirty="0" smtClean="0"/>
              <a:t> </a:t>
            </a:r>
            <a:r>
              <a:rPr lang="fi-FI" dirty="0"/>
              <a:t>(valinta,.719)</a:t>
            </a:r>
          </a:p>
          <a:p>
            <a:pPr lvl="1"/>
            <a:endParaRPr lang="en-GB" dirty="0" smtClean="0"/>
          </a:p>
          <a:p>
            <a:pPr marL="0" indent="0">
              <a:buNone/>
            </a:pPr>
            <a:endParaRPr lang="en-GB" dirty="0"/>
          </a:p>
        </p:txBody>
      </p:sp>
    </p:spTree>
    <p:extLst>
      <p:ext uri="{BB962C8B-B14F-4D97-AF65-F5344CB8AC3E}">
        <p14:creationId xmlns:p14="http://schemas.microsoft.com/office/powerpoint/2010/main" val="923412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TotalTime>
  <Words>1811</Words>
  <Application>Microsoft Office PowerPoint</Application>
  <PresentationFormat>On-screen Show (4:3)</PresentationFormat>
  <Paragraphs>291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Office-teema</vt:lpstr>
      <vt:lpstr>READINESS ASSESSMENT TOOL FOR ADULTS IN CAREER DECISION-MAKING</vt:lpstr>
      <vt:lpstr>Support for career-related decisions – what kind of guidance do I need? </vt:lpstr>
      <vt:lpstr>Background</vt:lpstr>
      <vt:lpstr>Background</vt:lpstr>
      <vt:lpstr>Theoretical frame</vt:lpstr>
      <vt:lpstr>Methods</vt:lpstr>
      <vt:lpstr>Methods</vt:lpstr>
      <vt:lpstr>Results</vt:lpstr>
      <vt:lpstr>The unemployed </vt:lpstr>
      <vt:lpstr>The unemployed </vt:lpstr>
      <vt:lpstr>The unemployed </vt:lpstr>
      <vt:lpstr>Limits for guidance service recommendations</vt:lpstr>
      <vt:lpstr>The unemployed </vt:lpstr>
      <vt:lpstr>Participating in training</vt:lpstr>
      <vt:lpstr>Participating in training</vt:lpstr>
      <vt:lpstr>Participating in training</vt:lpstr>
      <vt:lpstr>Participating in training</vt:lpstr>
      <vt:lpstr>Results will be continue –  just a short break</vt:lpstr>
      <vt:lpstr>Planning a new career move </vt:lpstr>
      <vt:lpstr>Planning a new career move </vt:lpstr>
      <vt:lpstr>Planning a new career move </vt:lpstr>
      <vt:lpstr>Planning a new career move</vt:lpstr>
      <vt:lpstr>Reliability</vt:lpstr>
      <vt:lpstr>PowerPoint Presentation</vt:lpstr>
      <vt:lpstr>Conclusions</vt:lpstr>
      <vt:lpstr>Further development</vt:lpstr>
      <vt:lpstr>Thank you for your interest</vt:lpstr>
    </vt:vector>
  </TitlesOfParts>
  <Company>JAMK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for career-related decisions – what kind of guidance do I need?</dc:title>
  <dc:creator>jamkad</dc:creator>
  <cp:lastModifiedBy>Tex Hudgens</cp:lastModifiedBy>
  <cp:revision>31</cp:revision>
  <dcterms:created xsi:type="dcterms:W3CDTF">2012-06-10T07:46:00Z</dcterms:created>
  <dcterms:modified xsi:type="dcterms:W3CDTF">2012-06-22T14:21:15Z</dcterms:modified>
</cp:coreProperties>
</file>