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815" autoAdjust="0"/>
  </p:normalViewPr>
  <p:slideViewPr>
    <p:cSldViewPr snapToGrid="0">
      <p:cViewPr varScale="1">
        <p:scale>
          <a:sx n="90" d="100"/>
          <a:sy n="90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A149B-C654-4928-8697-23E3140FB3A6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A6864-41B5-49D0-92C8-B53583D1B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- 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Janet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443E-3DF4-4FED-B665-101236FFD1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Casey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443E-3DF4-4FED-B665-101236FFD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Casey</a:t>
            </a:r>
          </a:p>
          <a:p>
            <a:r>
              <a:rPr lang="en-US" dirty="0" smtClean="0"/>
              <a:t>If someone comes to visit – make note of it and build a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Casey</a:t>
            </a:r>
          </a:p>
          <a:p>
            <a:r>
              <a:rPr lang="en-US" b="0" dirty="0" smtClean="0"/>
              <a:t>Goals</a:t>
            </a:r>
            <a:r>
              <a:rPr lang="en-US" b="0" baseline="0" dirty="0" smtClean="0"/>
              <a:t> for today… highlight some of our successful strategies integrating T,R,P</a:t>
            </a:r>
          </a:p>
          <a:p>
            <a:r>
              <a:rPr lang="en-US" b="0" baseline="0" dirty="0" smtClean="0"/>
              <a:t>Help you walk away with some tangible outcomes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443E-3DF4-4FED-B665-101236FFD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Casey</a:t>
            </a:r>
          </a:p>
          <a:p>
            <a:endParaRPr lang="en-US" dirty="0" smtClean="0"/>
          </a:p>
          <a:p>
            <a:r>
              <a:rPr lang="en-US" dirty="0" smtClean="0"/>
              <a:t>FSU – Div. 1 research school; 40,000+ students</a:t>
            </a:r>
          </a:p>
          <a:p>
            <a:endParaRPr lang="en-US" dirty="0" smtClean="0"/>
          </a:p>
          <a:p>
            <a:r>
              <a:rPr lang="en-US" dirty="0" smtClean="0"/>
              <a:t>Integration of T,R,P</a:t>
            </a:r>
            <a:r>
              <a:rPr lang="en-US" baseline="0" dirty="0" smtClean="0"/>
              <a:t> can come in many forms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US" baseline="0" dirty="0" smtClean="0"/>
              <a:t>Textbooks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US" baseline="0" dirty="0" smtClean="0"/>
              <a:t>Research groups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US" baseline="0" dirty="0" smtClean="0"/>
              <a:t>Career development course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US" baseline="0" dirty="0" smtClean="0"/>
              <a:t>Hosting a conference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r>
              <a:rPr lang="en-US" baseline="0" dirty="0" smtClean="0"/>
              <a:t>Even workshops – integrate theory – who doesn’t love free pizza?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4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Jim to provide an overview of CIP</a:t>
            </a:r>
            <a:r>
              <a:rPr lang="en-US" baseline="0" dirty="0"/>
              <a:t> and</a:t>
            </a:r>
            <a:r>
              <a:rPr lang="en-US" dirty="0"/>
              <a:t> how CIP integrates theory, research, and practice</a:t>
            </a:r>
          </a:p>
          <a:p>
            <a:r>
              <a:rPr lang="en-US" dirty="0"/>
              <a:t>Jim to connect this presentation to the work at the 2016 SVP conference</a:t>
            </a:r>
          </a:p>
          <a:p>
            <a:pPr lvl="1"/>
            <a:r>
              <a:rPr lang="en-US" dirty="0"/>
              <a:t>Probably  need to speak directly to current conference theme of transitions and how CIP informs that</a:t>
            </a:r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12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71450" indent="-296711" defTabSz="7912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86847" indent="-237369" defTabSz="7912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61585" indent="-237369" defTabSz="7912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36324" indent="-237369" defTabSz="7912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11062" indent="-237369" defTabSz="791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5801" indent="-237369" defTabSz="791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60540" indent="-237369" defTabSz="791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35279" indent="-237369" defTabSz="7912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C67BCA-9339-428F-9CEA-B2BA2AC0DFB4}" type="slidenum">
              <a:rPr lang="en-US" altLang="en-US" sz="1000"/>
              <a:pPr>
                <a:spcBef>
                  <a:spcPct val="0"/>
                </a:spcBef>
              </a:pPr>
              <a:t>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57071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3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864-41B5-49D0-92C8-B53583D1B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Janet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443E-3DF4-4FED-B665-101236FFD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Janet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443E-3DF4-4FED-B665-101236FFD1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chemeClr val="accent2">
                <a:lumMod val="17000"/>
                <a:lumOff val="83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19896"/>
            <a:ext cx="9448800" cy="1104105"/>
          </a:xfrm>
        </p:spPr>
        <p:txBody>
          <a:bodyPr>
            <a:normAutofit/>
          </a:bodyPr>
          <a:lstStyle>
            <a:lvl1pPr algn="ctr"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255" y="1842295"/>
            <a:ext cx="9550399" cy="3880773"/>
          </a:xfrm>
          <a:prstGeom prst="rect">
            <a:avLst/>
          </a:prstGeom>
        </p:spPr>
        <p:txBody>
          <a:bodyPr/>
          <a:lstStyle>
            <a:lvl1pPr marL="257175" indent="-257175">
              <a:buSzPct val="100000"/>
              <a:buFont typeface="Arial" panose="020B0604020202020204" pitchFamily="34" charset="0"/>
              <a:buChar char="•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213" indent="-214313">
              <a:buSzPct val="60000"/>
              <a:buFont typeface="Courier New" panose="02070309020205020404" pitchFamily="49" charset="0"/>
              <a:buChar char="o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SzPct val="60000"/>
              <a:buFont typeface="Courier New" panose="02070309020205020404" pitchFamily="49" charset="0"/>
              <a:buChar char="o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331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28" y="895254"/>
            <a:ext cx="7992957" cy="1646302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541" y="3216041"/>
            <a:ext cx="7950953" cy="10968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FC3D908-2B27-4A84-8FBF-999B15C54893}" type="datetimeFigureOut">
              <a:rPr lang="en-US" sz="675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>
                <a:defRPr/>
              </a:pPr>
              <a:t>6/15/2018</a:t>
            </a:fld>
            <a:endParaRPr lang="en-US" sz="675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9110" y="5483592"/>
            <a:ext cx="6297612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CF8047-4D40-4AE4-9E74-5434B0519093}" type="slidenum">
              <a:rPr lang="en-US" sz="675" smtClean="0">
                <a:solidFill>
                  <a:srgbClr val="65021A"/>
                </a:solidFill>
                <a:latin typeface="Trebuchet MS" panose="020B0603020202020204"/>
              </a:rPr>
              <a:pPr algn="r">
                <a:defRPr/>
              </a:pPr>
              <a:t>‹#›</a:t>
            </a:fld>
            <a:endParaRPr lang="en-US" sz="675">
              <a:solidFill>
                <a:srgbClr val="65021A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23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57201"/>
            <a:ext cx="8596668" cy="1826581"/>
          </a:xfrm>
        </p:spPr>
        <p:txBody>
          <a:bodyPr anchor="b"/>
          <a:lstStyle>
            <a:lvl1pPr algn="l">
              <a:defRPr sz="3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743200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FC3D908-2B27-4A84-8FBF-999B15C54893}" type="datetimeFigureOut">
              <a:rPr lang="en-US" sz="675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>
                <a:defRPr/>
              </a:pPr>
              <a:t>6/15/2018</a:t>
            </a:fld>
            <a:endParaRPr lang="en-US" sz="675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5CF8047-4D40-4AE4-9E74-5434B0519093}" type="slidenum">
              <a:rPr lang="en-US" sz="675" smtClean="0">
                <a:solidFill>
                  <a:srgbClr val="65021A"/>
                </a:solidFill>
                <a:latin typeface="Trebuchet MS" panose="020B0603020202020204"/>
              </a:rPr>
              <a:pPr algn="r">
                <a:defRPr/>
              </a:pPr>
              <a:t>‹#›</a:t>
            </a:fld>
            <a:endParaRPr lang="en-US" sz="675">
              <a:solidFill>
                <a:srgbClr val="65021A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789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17000"/>
                <a:lumOff val="83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4714"/>
            <a:ext cx="12192000" cy="6891181"/>
            <a:chOff x="0" y="-24714"/>
            <a:chExt cx="12192000" cy="689118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01463" y="-24714"/>
              <a:ext cx="2854327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05964" y="0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257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Slide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035854"/>
            <a:ext cx="2844800" cy="59354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3826140" y="613293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000" b="1" baseline="0" dirty="0">
                <a:solidFill>
                  <a:srgbClr val="65021A"/>
                </a:solidFill>
                <a:latin typeface="Calibri" panose="020F0502020204030204" pitchFamily="34" charset="0"/>
                <a:cs typeface="Times New Roman" pitchFamily="18" charset="0"/>
              </a:rPr>
              <a:t>career.fsu.edu • 850.644.6431</a:t>
            </a:r>
          </a:p>
        </p:txBody>
      </p:sp>
    </p:spTree>
    <p:extLst>
      <p:ext uri="{BB962C8B-B14F-4D97-AF65-F5344CB8AC3E}">
        <p14:creationId xmlns:p14="http://schemas.microsoft.com/office/powerpoint/2010/main" val="206830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9600" kern="1200">
          <a:solidFill>
            <a:schemeClr val="accent1"/>
          </a:solidFill>
          <a:latin typeface="Adobe Garamond Pro Bold" panose="02020702060506020403" pitchFamily="18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.fsu.edu/tech-center/about-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.fsu.edu/tech-center/about-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career.fsu.edu/tech-center/resources/presenta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x.doi.org/10.1002/j.2161-0045.2014.00085.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inc.com/Products/Pkey/7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fcla.edu/svp2016/inde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9255" y="132817"/>
            <a:ext cx="9448800" cy="1104105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Effective Strategies for Integrating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Theory</a:t>
            </a:r>
            <a:r>
              <a:rPr lang="en-US" dirty="0"/>
              <a:t>, Research &amp; Practice: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30-Years </a:t>
            </a:r>
            <a:r>
              <a:rPr lang="en-US" dirty="0"/>
              <a:t>of Successful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29255" y="2235700"/>
            <a:ext cx="9550399" cy="388077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V. Casey Dozier, Ph.D.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Janet G. Lenz, Ph.D.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James P. Sampson, Jr., Ph.D.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David H. Murphy, </a:t>
            </a:r>
            <a:r>
              <a:rPr lang="en-US" dirty="0" smtClean="0">
                <a:solidFill>
                  <a:schemeClr val="tx1"/>
                </a:solidFill>
              </a:rPr>
              <a:t>M.Ed.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career.fsu.edu/tech-center/about-us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Florida State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National Career Development </a:t>
            </a:r>
            <a:r>
              <a:rPr lang="en-US" dirty="0">
                <a:solidFill>
                  <a:schemeClr val="tx1"/>
                </a:solidFill>
              </a:rPr>
              <a:t>Association, </a:t>
            </a:r>
            <a:r>
              <a:rPr lang="en-US" dirty="0" smtClean="0">
                <a:solidFill>
                  <a:schemeClr val="tx1"/>
                </a:solidFill>
              </a:rPr>
              <a:t>June </a:t>
            </a:r>
            <a:r>
              <a:rPr lang="en-US" dirty="0">
                <a:solidFill>
                  <a:schemeClr val="tx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38084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419896"/>
            <a:ext cx="9434286" cy="75576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Organizational challenges &amp; issues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217" y="1294646"/>
            <a:ext cx="9544594" cy="537775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Lack of faculty with interest in career and vocational psychology related areas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Lack of support from faculty member’s “academic home”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Career center leadership that might be focused on other priorities, philosophies related to service delivery and role within the institution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Lack of space for collaborative efforts within career center setting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Limited access to graduate students to support research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Lack of career center staff “buy-in” regarding service delivery, research activities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Higher level leadership within student affairs that does not see the value of these types of collaborative efforts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9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82" y="210889"/>
            <a:ext cx="9242697" cy="135665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</a:t>
            </a:r>
            <a:r>
              <a:rPr lang="en-US" sz="4400" dirty="0" smtClean="0"/>
              <a:t>easurable </a:t>
            </a:r>
            <a:r>
              <a:rPr lang="en-US" sz="4400" dirty="0"/>
              <a:t>outcomes and </a:t>
            </a:r>
            <a:r>
              <a:rPr lang="en-US" sz="4400" dirty="0" smtClean="0"/>
              <a:t>products related to collaborative efforts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2" y="1798334"/>
            <a:ext cx="6698513" cy="45023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Training materials for career center staff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Client-focused resources for use in service delivery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Cooperative partnerships related to conducting research/generating publications (monographs, SDS/CIP handbook, career planning class text, journal articles)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Web site that allows TRP resources to be “given away”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National and international recognition for career center’s theory-based service delivery model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</p:txBody>
      </p:sp>
      <p:pic>
        <p:nvPicPr>
          <p:cNvPr id="4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745" y="1567543"/>
            <a:ext cx="4000385" cy="403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2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9313"/>
            <a:ext cx="12192000" cy="69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-315945" y="777017"/>
            <a:ext cx="9448800" cy="11041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r>
              <a:rPr lang="en-US" dirty="0" smtClean="0"/>
              <a:t>Brainstorm a potential goal</a:t>
            </a:r>
            <a:endParaRPr dirty="0"/>
          </a:p>
        </p:txBody>
      </p:sp>
      <p:sp>
        <p:nvSpPr>
          <p:cNvPr id="145" name="Shape 145"/>
          <p:cNvSpPr>
            <a:spLocks noGrp="1"/>
          </p:cNvSpPr>
          <p:nvPr>
            <p:ph idx="1"/>
          </p:nvPr>
        </p:nvSpPr>
        <p:spPr>
          <a:xfrm>
            <a:off x="1339702" y="2519916"/>
            <a:ext cx="10852297" cy="4221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0596" indent="-200596" defTabSz="267461">
              <a:spcBef>
                <a:spcPts val="500"/>
              </a:spcBef>
              <a:defRPr sz="2496"/>
            </a:pPr>
            <a:r>
              <a:rPr lang="en-US" dirty="0" smtClean="0"/>
              <a:t>How is your practice aligned with theory?</a:t>
            </a:r>
          </a:p>
          <a:p>
            <a:pPr marL="200596" indent="-200596" defTabSz="267461">
              <a:spcBef>
                <a:spcPts val="500"/>
              </a:spcBef>
              <a:defRPr sz="2496"/>
            </a:pPr>
            <a:endParaRPr lang="en-US" dirty="0" smtClean="0"/>
          </a:p>
          <a:p>
            <a:pPr marL="200596" indent="-200596" defTabSz="267461">
              <a:spcBef>
                <a:spcPts val="500"/>
              </a:spcBef>
              <a:defRPr sz="2496"/>
            </a:pPr>
            <a:r>
              <a:rPr lang="en-US" dirty="0"/>
              <a:t>How might research contribute to resolving an issue in practice? </a:t>
            </a:r>
            <a:endParaRPr lang="en-US" dirty="0" smtClean="0"/>
          </a:p>
          <a:p>
            <a:pPr marL="200596" indent="-200596" defTabSz="267461">
              <a:spcBef>
                <a:spcPts val="500"/>
              </a:spcBef>
              <a:defRPr sz="2496"/>
            </a:pPr>
            <a:endParaRPr lang="en-US" dirty="0"/>
          </a:p>
          <a:p>
            <a:pPr marL="200596" indent="-200596" defTabSz="267461">
              <a:spcBef>
                <a:spcPts val="500"/>
              </a:spcBef>
              <a:defRPr sz="2496"/>
            </a:pPr>
            <a:r>
              <a:rPr lang="en-US" dirty="0" smtClean="0"/>
              <a:t>Think about a potential research goal? </a:t>
            </a:r>
          </a:p>
          <a:p>
            <a:pPr marL="200596" indent="-200596" defTabSz="267461">
              <a:spcBef>
                <a:spcPts val="500"/>
              </a:spcBef>
              <a:defRPr sz="2496"/>
            </a:pPr>
            <a:endParaRPr lang="en-US" dirty="0"/>
          </a:p>
          <a:p>
            <a:pPr marL="500634" lvl="1" indent="-200596" defTabSz="267461">
              <a:spcBef>
                <a:spcPts val="500"/>
              </a:spcBef>
              <a:defRPr sz="2496"/>
            </a:pPr>
            <a:r>
              <a:rPr dirty="0" smtClean="0"/>
              <a:t>What </a:t>
            </a:r>
            <a:r>
              <a:rPr dirty="0"/>
              <a:t>activities </a:t>
            </a:r>
            <a:r>
              <a:rPr lang="en-US" dirty="0" smtClean="0"/>
              <a:t>or resources are needed to implement your goal(s)?</a:t>
            </a:r>
            <a:endParaRPr lang="en-US" dirty="0"/>
          </a:p>
          <a:p>
            <a:pPr marL="500634" lvl="1" indent="-200596" defTabSz="267461">
              <a:spcBef>
                <a:spcPts val="500"/>
              </a:spcBef>
              <a:defRPr sz="2496"/>
            </a:pPr>
            <a:r>
              <a:rPr dirty="0" smtClean="0"/>
              <a:t>What </a:t>
            </a:r>
            <a:r>
              <a:rPr dirty="0"/>
              <a:t>is a tentative timeline to gather resources and complete </a:t>
            </a:r>
            <a:r>
              <a:rPr lang="en-US" dirty="0" smtClean="0"/>
              <a:t>your goal(s)</a:t>
            </a:r>
            <a:r>
              <a:rPr dirty="0" smtClean="0"/>
              <a:t>?</a:t>
            </a:r>
            <a:endParaRPr lang="en-US" dirty="0" smtClean="0"/>
          </a:p>
          <a:p>
            <a:pPr marL="500634" lvl="1" indent="-200596" defTabSz="267461">
              <a:spcBef>
                <a:spcPts val="500"/>
              </a:spcBef>
              <a:defRPr sz="2496"/>
            </a:pPr>
            <a:r>
              <a:rPr dirty="0" smtClean="0"/>
              <a:t>What </a:t>
            </a:r>
            <a:r>
              <a:rPr dirty="0"/>
              <a:t>else do you need?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" r="12497" b="8028"/>
          <a:stretch/>
        </p:blipFill>
        <p:spPr>
          <a:xfrm>
            <a:off x="7309040" y="407336"/>
            <a:ext cx="4882959" cy="25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9255" y="132817"/>
            <a:ext cx="9448800" cy="110410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6689" y="1003852"/>
            <a:ext cx="11940362" cy="54963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hlinkClick r:id="rId3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hlinkClick r:id="rId3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hlinkClick r:id="rId3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NCDA Slides available at </a:t>
            </a:r>
          </a:p>
          <a:p>
            <a:pPr marL="0" indent="0" algn="ctr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endParaRPr lang="en-US" dirty="0">
              <a:hlinkClick r:id="rId4"/>
            </a:endParaRPr>
          </a:p>
          <a:p>
            <a:pPr marL="0" indent="0" algn="ctr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://www.career.fsu.edu/tech-center/resources/presentations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Florida State University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National Career Development </a:t>
            </a:r>
            <a:r>
              <a:rPr lang="en-US" dirty="0">
                <a:solidFill>
                  <a:schemeClr val="tx1"/>
                </a:solidFill>
              </a:rPr>
              <a:t>Association, </a:t>
            </a:r>
            <a:r>
              <a:rPr lang="en-US" dirty="0" smtClean="0">
                <a:solidFill>
                  <a:schemeClr val="tx1"/>
                </a:solidFill>
              </a:rPr>
              <a:t>June </a:t>
            </a:r>
            <a:r>
              <a:rPr lang="en-US" dirty="0">
                <a:solidFill>
                  <a:schemeClr val="tx1"/>
                </a:solidFill>
              </a:rPr>
              <a:t>2018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3592" y="1658756"/>
            <a:ext cx="3443177" cy="2209800"/>
          </a:xfrm>
          <a:prstGeom prst="rect">
            <a:avLst/>
          </a:prstGeom>
          <a:ln>
            <a:solidFill>
              <a:schemeClr val="tx2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DSC038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999" y="1645312"/>
            <a:ext cx="3702384" cy="2223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419896"/>
            <a:ext cx="9434286" cy="75576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674" y="1294646"/>
            <a:ext cx="10116227" cy="537775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Learn about key elements associated with a university-based successful theory, research, and practice collaboration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Learn about strategies that can help in managing and sustaining theory, research, and practice collaborations over an extended period of time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Understand and anticipate organizational challenges and issues that may impact collaborative efforts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Gain knowledge of specific examples of measurable outcomes and tangible products that can be obtained through these types of collaborative efforts</a:t>
            </a:r>
          </a:p>
        </p:txBody>
      </p:sp>
    </p:spTree>
    <p:extLst>
      <p:ext uri="{BB962C8B-B14F-4D97-AF65-F5344CB8AC3E}">
        <p14:creationId xmlns:p14="http://schemas.microsoft.com/office/powerpoint/2010/main" val="22693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298" y="4382195"/>
            <a:ext cx="2039002" cy="2475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42" y="3972839"/>
            <a:ext cx="1066849" cy="1092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697" y="1486728"/>
            <a:ext cx="1854931" cy="2560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9" y="2498602"/>
            <a:ext cx="4383842" cy="28783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1328" y="306764"/>
            <a:ext cx="9448800" cy="1104105"/>
          </a:xfrm>
        </p:spPr>
        <p:txBody>
          <a:bodyPr/>
          <a:lstStyle/>
          <a:p>
            <a:r>
              <a:rPr lang="en-US" dirty="0" smtClean="0"/>
              <a:t>30 Years of Inspiration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101172" y="1486727"/>
            <a:ext cx="4145279" cy="2708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4300" y="1708757"/>
            <a:ext cx="2032000" cy="267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0073"/>
            <a:ext cx="2079079" cy="3065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633" y="5048250"/>
            <a:ext cx="9686925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0691" y="4051906"/>
            <a:ext cx="5026831" cy="2806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64" y="-5562"/>
            <a:ext cx="2818236" cy="1714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22389"/>
          <a:stretch/>
        </p:blipFill>
        <p:spPr>
          <a:xfrm>
            <a:off x="2079079" y="-25115"/>
            <a:ext cx="2299063" cy="25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EEBF-BAE7-1A45-80F9-13CE564F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60" y="244004"/>
            <a:ext cx="10515600" cy="893832"/>
          </a:xfrm>
        </p:spPr>
        <p:txBody>
          <a:bodyPr>
            <a:normAutofit/>
          </a:bodyPr>
          <a:lstStyle/>
          <a:p>
            <a:r>
              <a:rPr lang="en-US" dirty="0"/>
              <a:t>Integrating Theory, Research,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50DF9-F70D-0049-92DB-1F1AA4F3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60" y="1137836"/>
            <a:ext cx="10515600" cy="57201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b="1" i="1" dirty="0"/>
              <a:t>Theory</a:t>
            </a:r>
            <a:r>
              <a:rPr lang="en-US" dirty="0"/>
              <a:t> guides </a:t>
            </a:r>
            <a:r>
              <a:rPr lang="en-US" b="1" i="1" dirty="0"/>
              <a:t>research</a:t>
            </a:r>
            <a:r>
              <a:rPr lang="en-US" dirty="0"/>
              <a:t> by formulating research questions, creating measures, and interpreting the results </a:t>
            </a:r>
          </a:p>
          <a:p>
            <a:pPr>
              <a:spcBef>
                <a:spcPts val="1200"/>
              </a:spcBef>
            </a:pPr>
            <a:r>
              <a:rPr lang="en-US" b="1" i="1" dirty="0"/>
              <a:t>Theory</a:t>
            </a:r>
            <a:r>
              <a:rPr lang="en-US" dirty="0"/>
              <a:t> guides </a:t>
            </a:r>
            <a:r>
              <a:rPr lang="en-US" b="1" i="1" dirty="0"/>
              <a:t>practice</a:t>
            </a:r>
            <a:r>
              <a:rPr lang="en-US" dirty="0"/>
              <a:t> by helping practitioners conceptualize client concerns and deliver interventions, as well as in developing assessments, information, and instruction</a:t>
            </a:r>
          </a:p>
          <a:p>
            <a:pPr>
              <a:spcBef>
                <a:spcPts val="1200"/>
              </a:spcBef>
            </a:pPr>
            <a:r>
              <a:rPr lang="en-US" b="1" i="1" dirty="0"/>
              <a:t>Research</a:t>
            </a:r>
            <a:r>
              <a:rPr lang="en-US" dirty="0"/>
              <a:t> assists in creating and validating new </a:t>
            </a:r>
            <a:r>
              <a:rPr lang="en-US" b="1" i="1" dirty="0"/>
              <a:t>theory</a:t>
            </a:r>
          </a:p>
          <a:p>
            <a:pPr>
              <a:spcBef>
                <a:spcPts val="1200"/>
              </a:spcBef>
            </a:pPr>
            <a:r>
              <a:rPr lang="en-US" b="1" i="1" dirty="0"/>
              <a:t>Research</a:t>
            </a:r>
            <a:r>
              <a:rPr lang="en-US" dirty="0"/>
              <a:t> provides an evidence base for </a:t>
            </a:r>
            <a:r>
              <a:rPr lang="en-US" i="1" dirty="0"/>
              <a:t>practice</a:t>
            </a:r>
          </a:p>
          <a:p>
            <a:pPr>
              <a:spcBef>
                <a:spcPts val="1200"/>
              </a:spcBef>
            </a:pPr>
            <a:r>
              <a:rPr lang="en-US" dirty="0"/>
              <a:t>Observations from </a:t>
            </a:r>
            <a:r>
              <a:rPr lang="en-US" b="1" i="1" dirty="0"/>
              <a:t>practice</a:t>
            </a:r>
            <a:r>
              <a:rPr lang="en-US" dirty="0"/>
              <a:t> support ongoing </a:t>
            </a:r>
            <a:r>
              <a:rPr lang="en-US" b="1" i="1" dirty="0"/>
              <a:t>theory</a:t>
            </a:r>
            <a:r>
              <a:rPr lang="en-US" dirty="0"/>
              <a:t> revision and provide evidence to further guide future </a:t>
            </a:r>
            <a:r>
              <a:rPr lang="en-US" b="1" i="1" dirty="0"/>
              <a:t>research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The following Figure depicts potential interactions among theory, research, and practice</a:t>
            </a:r>
          </a:p>
        </p:txBody>
      </p:sp>
    </p:spTree>
    <p:extLst>
      <p:ext uri="{BB962C8B-B14F-4D97-AF65-F5344CB8AC3E}">
        <p14:creationId xmlns:p14="http://schemas.microsoft.com/office/powerpoint/2010/main" val="315476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 noChangeArrowheads="1"/>
          </p:cNvSpPr>
          <p:nvPr>
            <p:ph type="title"/>
          </p:nvPr>
        </p:nvSpPr>
        <p:spPr>
          <a:xfrm>
            <a:off x="2217287" y="228604"/>
            <a:ext cx="8749749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Integrating Theory, Research, and Practice</a:t>
            </a:r>
          </a:p>
        </p:txBody>
      </p:sp>
      <p:pic>
        <p:nvPicPr>
          <p:cNvPr id="1536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" b="8028"/>
          <a:stretch>
            <a:fillRect/>
          </a:stretch>
        </p:blipFill>
        <p:spPr>
          <a:xfrm>
            <a:off x="2152651" y="1371604"/>
            <a:ext cx="9078268" cy="4154553"/>
          </a:xfrm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132013" y="5629276"/>
            <a:ext cx="892029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Sampson, J. P., et al. (2014). Annual review: A content analysis of career development theory, research, and practice - 2013. </a:t>
            </a:r>
            <a:r>
              <a:rPr lang="en-US" altLang="en-US" sz="1800" i="1" dirty="0"/>
              <a:t>The Career Development Quarterly</a:t>
            </a:r>
            <a:r>
              <a:rPr lang="en-US" altLang="en-US" sz="1800" dirty="0"/>
              <a:t>, </a:t>
            </a:r>
            <a:r>
              <a:rPr lang="en-US" altLang="en-US" sz="1800" i="1" dirty="0"/>
              <a:t>62</a:t>
            </a:r>
            <a:r>
              <a:rPr lang="en-US" altLang="en-US" sz="1800" dirty="0"/>
              <a:t>, 290-326. doi:</a:t>
            </a:r>
            <a:r>
              <a:rPr lang="en-US" altLang="en-US" sz="1800" dirty="0">
                <a:hlinkClick r:id="rId4"/>
              </a:rPr>
              <a:t>10.1002/j.2161-0045.2014.00085.x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5722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74A1-FDBC-E143-A8D5-3219F05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21" y="208023"/>
            <a:ext cx="10977555" cy="1104105"/>
          </a:xfrm>
        </p:spPr>
        <p:txBody>
          <a:bodyPr>
            <a:normAutofit/>
          </a:bodyPr>
          <a:lstStyle/>
          <a:p>
            <a:r>
              <a:rPr lang="en-US" dirty="0" smtClean="0"/>
              <a:t>Theory</a:t>
            </a:r>
            <a:r>
              <a:rPr lang="en-US" dirty="0"/>
              <a:t>, Research, and Practice </a:t>
            </a:r>
            <a:r>
              <a:rPr lang="en-US" dirty="0" smtClean="0"/>
              <a:t>Integration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D818-60C0-D540-8395-D719FBDB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7" y="892098"/>
            <a:ext cx="11088414" cy="5586761"/>
          </a:xfrm>
        </p:spPr>
        <p:txBody>
          <a:bodyPr>
            <a:normAutofit/>
          </a:bodyPr>
          <a:lstStyle/>
          <a:p>
            <a:r>
              <a:rPr lang="en-US" sz="2800" dirty="0"/>
              <a:t>Development of the Career Thoughts </a:t>
            </a:r>
            <a:r>
              <a:rPr lang="en-US" sz="2800" dirty="0" smtClean="0"/>
              <a:t>Inventory (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://www.parinc.com/Products/Pkey/73</a:t>
            </a:r>
            <a:r>
              <a:rPr lang="en-US" sz="2800" dirty="0"/>
              <a:t>)</a:t>
            </a:r>
          </a:p>
          <a:p>
            <a:pPr lvl="1"/>
            <a:r>
              <a:rPr lang="en-US" sz="2600" dirty="0" smtClean="0"/>
              <a:t>Use of Holland’s My Vocational Situation (MVS) in FSU Career Center </a:t>
            </a:r>
            <a:r>
              <a:rPr lang="en-US" sz="2600" b="1" i="1" dirty="0" smtClean="0"/>
              <a:t>practice</a:t>
            </a:r>
          </a:p>
          <a:p>
            <a:pPr lvl="1"/>
            <a:r>
              <a:rPr lang="en-US" sz="2600" dirty="0" smtClean="0"/>
              <a:t>Development of the cognitive information processing </a:t>
            </a:r>
            <a:r>
              <a:rPr lang="en-US" sz="2600" b="1" i="1" dirty="0" smtClean="0"/>
              <a:t>theory</a:t>
            </a:r>
            <a:r>
              <a:rPr lang="en-US" sz="2600" dirty="0" smtClean="0"/>
              <a:t> of career choice</a:t>
            </a:r>
          </a:p>
          <a:p>
            <a:pPr lvl="1"/>
            <a:r>
              <a:rPr lang="en-US" sz="2600" dirty="0" smtClean="0"/>
              <a:t>Observation of negative career thoughts among clients during </a:t>
            </a:r>
            <a:r>
              <a:rPr lang="en-US" sz="2600" b="1" i="1" dirty="0" smtClean="0"/>
              <a:t>practice</a:t>
            </a:r>
          </a:p>
          <a:p>
            <a:pPr lvl="1"/>
            <a:r>
              <a:rPr lang="en-US" sz="2600" b="1" i="1" dirty="0" smtClean="0"/>
              <a:t>Research</a:t>
            </a:r>
            <a:r>
              <a:rPr lang="en-US" sz="2600" dirty="0" smtClean="0"/>
              <a:t> used in CTI development and validation</a:t>
            </a:r>
          </a:p>
          <a:p>
            <a:pPr lvl="1"/>
            <a:r>
              <a:rPr lang="en-US" sz="2600" b="1" i="1" dirty="0" smtClean="0"/>
              <a:t>Practice</a:t>
            </a:r>
            <a:r>
              <a:rPr lang="en-US" sz="2600" dirty="0" smtClean="0"/>
              <a:t> revised to replace MVS with CTI in individual and group interventions</a:t>
            </a:r>
          </a:p>
          <a:p>
            <a:pPr lvl="1"/>
            <a:r>
              <a:rPr lang="en-US" sz="2600" dirty="0" smtClean="0"/>
              <a:t>CIP </a:t>
            </a:r>
            <a:r>
              <a:rPr lang="en-US" sz="2600" b="1" i="1" dirty="0" smtClean="0"/>
              <a:t>theory</a:t>
            </a:r>
            <a:r>
              <a:rPr lang="en-US" sz="2600" dirty="0" smtClean="0"/>
              <a:t> revised to include additional aspects of negative career thoughts based on </a:t>
            </a:r>
            <a:r>
              <a:rPr lang="en-US" sz="2600" b="1" i="1" dirty="0" smtClean="0"/>
              <a:t>research</a:t>
            </a:r>
          </a:p>
          <a:p>
            <a:pPr lvl="1"/>
            <a:r>
              <a:rPr lang="en-US" sz="2600" dirty="0" smtClean="0"/>
              <a:t>CTI </a:t>
            </a:r>
            <a:r>
              <a:rPr lang="en-US" sz="2600" b="1" i="1" dirty="0"/>
              <a:t>r</a:t>
            </a:r>
            <a:r>
              <a:rPr lang="en-US" sz="2600" b="1" i="1" dirty="0" smtClean="0"/>
              <a:t>esearch</a:t>
            </a:r>
            <a:r>
              <a:rPr lang="en-US" sz="2600" dirty="0" smtClean="0"/>
              <a:t> used to help establish evidence-based </a:t>
            </a:r>
            <a:r>
              <a:rPr lang="en-US" sz="2600" b="1" i="1" dirty="0" smtClean="0"/>
              <a:t>practice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249671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B7EE-63DE-5342-B234-CA72AB01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/>
              <a:t>SVP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241A-E505-DB46-87FA-3A1E2E328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17" y="1166648"/>
            <a:ext cx="8418786" cy="551793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2016 </a:t>
            </a:r>
            <a:r>
              <a:rPr lang="en-US" sz="2800" dirty="0"/>
              <a:t>Society for Vocational Psychology Conference examined challenges and opportunities for integrating theory, </a:t>
            </a:r>
            <a:r>
              <a:rPr lang="en-US" sz="2800" dirty="0" smtClean="0"/>
              <a:t>research</a:t>
            </a:r>
            <a:r>
              <a:rPr lang="en-US" sz="2800" dirty="0"/>
              <a:t>, and practice with input from theorists, researchers, and journal editors (</a:t>
            </a:r>
            <a:r>
              <a:rPr lang="en-US" sz="2800" u="sng" dirty="0">
                <a:hlinkClick r:id="rId3"/>
              </a:rPr>
              <a:t>http://journals.fcla.edu/svp2016/index</a:t>
            </a:r>
            <a:r>
              <a:rPr lang="en-US" sz="28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Most </a:t>
            </a:r>
            <a:r>
              <a:rPr lang="en-US" sz="2800" dirty="0"/>
              <a:t>frequent challenge identified was difficulties in communication among theorists, researchers, and practitioners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Most </a:t>
            </a:r>
            <a:r>
              <a:rPr lang="en-US" sz="2800" dirty="0"/>
              <a:t>frequent recommendation for improvement was improved communication among theorists, researchers, and practitioners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703" y="2091558"/>
            <a:ext cx="2203062" cy="31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7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56" y="304281"/>
            <a:ext cx="9963806" cy="1321819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Key </a:t>
            </a:r>
            <a:r>
              <a:rPr lang="en-US" sz="4400" dirty="0"/>
              <a:t>E</a:t>
            </a:r>
            <a:r>
              <a:rPr lang="en-US" sz="4400" dirty="0" smtClean="0"/>
              <a:t>lements Associated with </a:t>
            </a:r>
            <a:br>
              <a:rPr lang="en-US" sz="4400" dirty="0" smtClean="0"/>
            </a:br>
            <a:r>
              <a:rPr lang="en-US" sz="4400" dirty="0" smtClean="0"/>
              <a:t>Successful Collaboration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657" y="1825869"/>
            <a:ext cx="7332680" cy="44094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Faculty with commitment to applying theory/ research in practice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Having </a:t>
            </a:r>
            <a:r>
              <a:rPr lang="en-US" sz="2400" dirty="0" smtClean="0"/>
              <a:t>faculty in counseling program </a:t>
            </a:r>
            <a:r>
              <a:rPr lang="en-US" sz="2400" dirty="0"/>
              <a:t>who are focused on career and vocational psychology related areas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Career center leadership/staff--interest in theory-based interventions and research to inform </a:t>
            </a:r>
            <a:r>
              <a:rPr lang="en-US" sz="2400" dirty="0" smtClean="0"/>
              <a:t>practice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Student </a:t>
            </a:r>
            <a:r>
              <a:rPr lang="en-US" sz="2400" dirty="0"/>
              <a:t>services unit that welcomes faculty involvement/engagement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Access to graduate students to support research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37" y="4145280"/>
            <a:ext cx="298026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92" y="2002233"/>
            <a:ext cx="3042556" cy="20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132" y="263142"/>
            <a:ext cx="10196894" cy="75576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Strategies to Sustain </a:t>
            </a:r>
            <a:r>
              <a:rPr lang="en-US" sz="4400" dirty="0"/>
              <a:t>C</a:t>
            </a:r>
            <a:r>
              <a:rPr lang="en-US" sz="4400" dirty="0" smtClean="0"/>
              <a:t>ollaborations </a:t>
            </a:r>
            <a:r>
              <a:rPr lang="en-US" sz="4400" dirty="0"/>
              <a:t>O</a:t>
            </a:r>
            <a:r>
              <a:rPr lang="en-US" sz="4400" dirty="0" smtClean="0"/>
              <a:t>ver </a:t>
            </a:r>
            <a:r>
              <a:rPr lang="en-US" sz="4400" dirty="0"/>
              <a:t>T</a:t>
            </a:r>
            <a:r>
              <a:rPr lang="en-US" sz="4400" dirty="0" smtClean="0"/>
              <a:t>ime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749" y="1175657"/>
            <a:ext cx="7978272" cy="537318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Research team that includes faculty and career center staff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Faculty understanding the importance of translating theory &amp; research into practice—client versions of materials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Faculty involvement in training/supervising career center staff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Space in career center settings that allows for collaboration &amp; testing out of ideas (career center as “laboratory”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Career center “in kind” support—space, access to computers, grad students, copier, support for conference travel, etc.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Connects career center mission to teaching and research, along with service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21" y="2708366"/>
            <a:ext cx="2660467" cy="17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65021A"/>
      </a:accent1>
      <a:accent2>
        <a:srgbClr val="FFD790"/>
      </a:accent2>
      <a:accent3>
        <a:srgbClr val="1929C3"/>
      </a:accent3>
      <a:accent4>
        <a:srgbClr val="3149FB"/>
      </a:accent4>
      <a:accent5>
        <a:srgbClr val="800000"/>
      </a:accent5>
      <a:accent6>
        <a:srgbClr val="EEECE1"/>
      </a:accent6>
      <a:hlink>
        <a:srgbClr val="CC9900"/>
      </a:hlink>
      <a:folHlink>
        <a:srgbClr val="666699"/>
      </a:folHlink>
    </a:clrScheme>
    <a:fontScheme name="Custom 1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16BB5-9761-4526-87FB-6394D76123AA}"/>
</file>

<file path=customXml/itemProps2.xml><?xml version="1.0" encoding="utf-8"?>
<ds:datastoreItem xmlns:ds="http://schemas.openxmlformats.org/officeDocument/2006/customXml" ds:itemID="{84285143-A56D-4251-B713-98AE74D292F9}"/>
</file>

<file path=customXml/itemProps3.xml><?xml version="1.0" encoding="utf-8"?>
<ds:datastoreItem xmlns:ds="http://schemas.openxmlformats.org/officeDocument/2006/customXml" ds:itemID="{DE8245C9-892F-4E2B-BCE2-59EE28AFB4E1}"/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901</Words>
  <Application>Microsoft Office PowerPoint</Application>
  <PresentationFormat>Widescreen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Adobe Garamond Pro</vt:lpstr>
      <vt:lpstr>Adobe Garamond Pro Bold</vt:lpstr>
      <vt:lpstr>Arial</vt:lpstr>
      <vt:lpstr>Calibri</vt:lpstr>
      <vt:lpstr>Courier New</vt:lpstr>
      <vt:lpstr>Times New Roman</vt:lpstr>
      <vt:lpstr>Trebuchet MS</vt:lpstr>
      <vt:lpstr>Wingdings 3</vt:lpstr>
      <vt:lpstr>Facet</vt:lpstr>
      <vt:lpstr>Effective Strategies for Integrating  Theory, Research &amp; Practice:  30-Years of Successful Collaboration</vt:lpstr>
      <vt:lpstr>Goals</vt:lpstr>
      <vt:lpstr>30 Years of Inspiration</vt:lpstr>
      <vt:lpstr>Integrating Theory, Research, and Practice</vt:lpstr>
      <vt:lpstr>Integrating Theory, Research, and Practice</vt:lpstr>
      <vt:lpstr>Theory, Research, and Practice Integration Example</vt:lpstr>
      <vt:lpstr>2016 SVP Conference</vt:lpstr>
      <vt:lpstr>Key Elements Associated with  Successful Collaboration</vt:lpstr>
      <vt:lpstr>Strategies to Sustain Collaborations Over Time </vt:lpstr>
      <vt:lpstr>Organizational challenges &amp; issues</vt:lpstr>
      <vt:lpstr>Measurable outcomes and products related to collaborative efforts</vt:lpstr>
      <vt:lpstr>PowerPoint Presentation</vt:lpstr>
      <vt:lpstr>Activity: Brainstorm a potential goal</vt:lpstr>
      <vt:lpstr>Questions?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Strategies for Integrating Theory, Research &amp; Practice: 30-Years of Successful Collaboration</dc:title>
  <dc:creator>V. Casey Dozier</dc:creator>
  <cp:lastModifiedBy>V. Casey Dozier</cp:lastModifiedBy>
  <cp:revision>18</cp:revision>
  <cp:lastPrinted>2018-06-15T16:14:19Z</cp:lastPrinted>
  <dcterms:created xsi:type="dcterms:W3CDTF">2018-05-10T20:04:20Z</dcterms:created>
  <dcterms:modified xsi:type="dcterms:W3CDTF">2018-06-15T18:42:04Z</dcterms:modified>
</cp:coreProperties>
</file>