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3" r:id="rId5"/>
  </p:sldMasterIdLst>
  <p:notesMasterIdLst>
    <p:notesMasterId r:id="rId30"/>
  </p:notesMasterIdLst>
  <p:handoutMasterIdLst>
    <p:handoutMasterId r:id="rId31"/>
  </p:handoutMasterIdLst>
  <p:sldIdLst>
    <p:sldId id="256" r:id="rId6"/>
    <p:sldId id="370" r:id="rId7"/>
    <p:sldId id="371" r:id="rId8"/>
    <p:sldId id="270" r:id="rId9"/>
    <p:sldId id="381" r:id="rId10"/>
    <p:sldId id="284" r:id="rId11"/>
    <p:sldId id="372" r:id="rId12"/>
    <p:sldId id="373" r:id="rId13"/>
    <p:sldId id="344" r:id="rId14"/>
    <p:sldId id="368" r:id="rId15"/>
    <p:sldId id="345" r:id="rId16"/>
    <p:sldId id="361" r:id="rId17"/>
    <p:sldId id="374" r:id="rId18"/>
    <p:sldId id="383" r:id="rId19"/>
    <p:sldId id="375" r:id="rId20"/>
    <p:sldId id="377" r:id="rId21"/>
    <p:sldId id="378" r:id="rId22"/>
    <p:sldId id="379" r:id="rId23"/>
    <p:sldId id="380" r:id="rId24"/>
    <p:sldId id="364" r:id="rId25"/>
    <p:sldId id="363" r:id="rId26"/>
    <p:sldId id="369" r:id="rId27"/>
    <p:sldId id="365" r:id="rId28"/>
    <p:sldId id="277" r:id="rId29"/>
  </p:sldIdLst>
  <p:sldSz cx="9144000" cy="5143500" type="screen16x9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2F3E"/>
    <a:srgbClr val="D0B884"/>
    <a:srgbClr val="DDD4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65525" autoAdjust="0"/>
  </p:normalViewPr>
  <p:slideViewPr>
    <p:cSldViewPr snapToGrid="0">
      <p:cViewPr varScale="1">
        <p:scale>
          <a:sx n="85" d="100"/>
          <a:sy n="85" d="100"/>
        </p:scale>
        <p:origin x="492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48D1F-5CC4-E644-BF9B-A0EDA21DB593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69772-C718-C641-9550-F41AA4417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74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5D6A9-D380-40D8-AF85-5DE9866DE632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94A9B-C4FA-47A1-BA54-67ACA115D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49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94A9B-C4FA-47A1-BA54-67ACA115D1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16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94A9B-C4FA-47A1-BA54-67ACA115D1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23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Calibri"/>
                <a:cs typeface="Calibri"/>
              </a:rPr>
              <a:t> </a:t>
            </a: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94A9B-C4FA-47A1-BA54-67ACA115D1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22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94A9B-C4FA-47A1-BA54-67ACA115D1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73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 panose="020F0502020204030204"/>
            </a:endParaRPr>
          </a:p>
          <a:p>
            <a:endParaRPr lang="en-US" dirty="0">
              <a:ea typeface="Calibri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94A9B-C4FA-47A1-BA54-67ACA115D1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47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94A9B-C4FA-47A1-BA54-67ACA115D1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297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94A9B-C4FA-47A1-BA54-67ACA115D1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64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94A9B-C4FA-47A1-BA54-67ACA115D1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419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94A9B-C4FA-47A1-BA54-67ACA115D1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98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94A9B-C4FA-47A1-BA54-67ACA115D1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62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94A9B-C4FA-47A1-BA54-67ACA115D1F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51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94A9B-C4FA-47A1-BA54-67ACA115D1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315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94A9B-C4FA-47A1-BA54-67ACA115D1F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281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94A9B-C4FA-47A1-BA54-67ACA115D1F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287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94A9B-C4FA-47A1-BA54-67ACA115D1F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070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94A9B-C4FA-47A1-BA54-67ACA115D1F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91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94A9B-C4FA-47A1-BA54-67ACA115D1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11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94A9B-C4FA-47A1-BA54-67ACA115D1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95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94A9B-C4FA-47A1-BA54-67ACA115D1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54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94A9B-C4FA-47A1-BA54-67ACA115D1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74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94A9B-C4FA-47A1-BA54-67ACA115D1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1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994A9B-C4FA-47A1-BA54-67ACA115D1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965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en-US" dirty="0">
                <a:ea typeface="Calibri"/>
                <a:cs typeface="Calibri"/>
              </a:rPr>
              <a:t> </a:t>
            </a:r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99345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 b="1" i="0">
                <a:solidFill>
                  <a:srgbClr val="000000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782F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72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223964" y="1056502"/>
            <a:ext cx="7253287" cy="36882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23964" y="405166"/>
            <a:ext cx="7253287" cy="586463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06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2"/>
          <p:cNvSpPr>
            <a:spLocks noGrp="1"/>
          </p:cNvSpPr>
          <p:nvPr>
            <p:ph type="title" idx="4294967295"/>
          </p:nvPr>
        </p:nvSpPr>
        <p:spPr>
          <a:xfrm>
            <a:off x="443119" y="2125362"/>
            <a:ext cx="7387245" cy="990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9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  <a:defRPr b="1" i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78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title"/>
          </p:nvPr>
        </p:nvSpPr>
        <p:spPr>
          <a:xfrm>
            <a:off x="457203" y="873674"/>
            <a:ext cx="3008313" cy="95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15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body" idx="1"/>
          </p:nvPr>
        </p:nvSpPr>
        <p:spPr>
          <a:xfrm>
            <a:off x="3575050" y="873673"/>
            <a:ext cx="5111750" cy="4066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685800" lvl="1" indent="-3048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100">
                <a:latin typeface="Arial"/>
                <a:ea typeface="Arial"/>
                <a:cs typeface="Arial"/>
                <a:sym typeface="Arial"/>
              </a:defRPr>
            </a:lvl2pPr>
            <a:lvl3pPr marL="1028700" lvl="2" indent="-2857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1371600" lvl="3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>
                <a:latin typeface="Arial"/>
                <a:ea typeface="Arial"/>
                <a:cs typeface="Arial"/>
                <a:sym typeface="Arial"/>
              </a:defRPr>
            </a:lvl4pPr>
            <a:lvl5pPr marL="1714500" lvl="4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500">
                <a:latin typeface="Arial"/>
                <a:ea typeface="Arial"/>
                <a:cs typeface="Arial"/>
                <a:sym typeface="Arial"/>
              </a:defRPr>
            </a:lvl5pPr>
            <a:lvl6pPr marL="2057400" lvl="5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body" idx="2"/>
          </p:nvPr>
        </p:nvSpPr>
        <p:spPr>
          <a:xfrm>
            <a:off x="457203" y="1825187"/>
            <a:ext cx="3008313" cy="311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685800" lvl="1" indent="-1714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028700" lvl="2" indent="-17145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371600" lvl="3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1714500" lvl="4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2057400" lvl="5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2400300" lvl="6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2743200" lvl="7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3086100" lvl="8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05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0"/>
          <p:cNvSpPr txBox="1">
            <a:spLocks noGrp="1"/>
          </p:cNvSpPr>
          <p:nvPr>
            <p:ph type="title"/>
          </p:nvPr>
        </p:nvSpPr>
        <p:spPr>
          <a:xfrm>
            <a:off x="457200" y="876011"/>
            <a:ext cx="8229600" cy="647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 b="1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body" idx="1"/>
          </p:nvPr>
        </p:nvSpPr>
        <p:spPr>
          <a:xfrm>
            <a:off x="457200" y="1642239"/>
            <a:ext cx="4038600" cy="2956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048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 b="0" i="0">
                <a:latin typeface="Arial"/>
                <a:ea typeface="Arial"/>
                <a:cs typeface="Arial"/>
                <a:sym typeface="Arial"/>
              </a:defRPr>
            </a:lvl1pPr>
            <a:lvl2pPr marL="685800" lvl="1" indent="-2857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 b="0" i="0">
                <a:latin typeface="Arial"/>
                <a:ea typeface="Arial"/>
                <a:cs typeface="Arial"/>
                <a:sym typeface="Arial"/>
              </a:defRPr>
            </a:lvl2pPr>
            <a:lvl3pPr marL="1028700" lvl="2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 b="0" i="0">
                <a:latin typeface="Arial"/>
                <a:ea typeface="Arial"/>
                <a:cs typeface="Arial"/>
                <a:sym typeface="Arial"/>
              </a:defRPr>
            </a:lvl3pPr>
            <a:lvl4pPr marL="1371600" lvl="3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 b="0" i="0">
                <a:latin typeface="Arial"/>
                <a:ea typeface="Arial"/>
                <a:cs typeface="Arial"/>
                <a:sym typeface="Arial"/>
              </a:defRPr>
            </a:lvl4pPr>
            <a:lvl5pPr marL="1714500" lvl="4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 b="0" i="0">
                <a:latin typeface="Arial"/>
                <a:ea typeface="Arial"/>
                <a:cs typeface="Arial"/>
                <a:sym typeface="Arial"/>
              </a:defRPr>
            </a:lvl5pPr>
            <a:lvl6pPr marL="2057400" lvl="5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marL="2400300" lvl="6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marL="2743200" lvl="7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marL="3086100" lvl="8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body" idx="2"/>
          </p:nvPr>
        </p:nvSpPr>
        <p:spPr>
          <a:xfrm>
            <a:off x="4648200" y="1642239"/>
            <a:ext cx="4038600" cy="2956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048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 b="0" i="0">
                <a:latin typeface="Arial"/>
                <a:ea typeface="Arial"/>
                <a:cs typeface="Arial"/>
                <a:sym typeface="Arial"/>
              </a:defRPr>
            </a:lvl1pPr>
            <a:lvl2pPr marL="685800" lvl="1" indent="-2857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 b="0" i="0">
                <a:latin typeface="Arial"/>
                <a:ea typeface="Arial"/>
                <a:cs typeface="Arial"/>
                <a:sym typeface="Arial"/>
              </a:defRPr>
            </a:lvl2pPr>
            <a:lvl3pPr marL="1028700" lvl="2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 b="0" i="0">
                <a:latin typeface="Arial"/>
                <a:ea typeface="Arial"/>
                <a:cs typeface="Arial"/>
                <a:sym typeface="Arial"/>
              </a:defRPr>
            </a:lvl3pPr>
            <a:lvl4pPr marL="1371600" lvl="3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 b="0" i="0">
                <a:latin typeface="Arial"/>
                <a:ea typeface="Arial"/>
                <a:cs typeface="Arial"/>
                <a:sym typeface="Arial"/>
              </a:defRPr>
            </a:lvl4pPr>
            <a:lvl5pPr marL="1714500" lvl="4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 b="0" i="0">
                <a:latin typeface="Arial"/>
                <a:ea typeface="Arial"/>
                <a:cs typeface="Arial"/>
                <a:sym typeface="Arial"/>
              </a:defRPr>
            </a:lvl5pPr>
            <a:lvl6pPr marL="2057400" lvl="5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marL="2400300" lvl="6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marL="2743200" lvl="7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marL="3086100" lvl="8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29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1"/>
          <p:cNvSpPr txBox="1">
            <a:spLocks noGrp="1"/>
          </p:cNvSpPr>
          <p:nvPr>
            <p:ph type="title"/>
          </p:nvPr>
        </p:nvSpPr>
        <p:spPr>
          <a:xfrm>
            <a:off x="457200" y="873672"/>
            <a:ext cx="8229600" cy="729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 b="0" i="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body" idx="1"/>
          </p:nvPr>
        </p:nvSpPr>
        <p:spPr>
          <a:xfrm>
            <a:off x="457200" y="1760482"/>
            <a:ext cx="8229600" cy="2775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685800" lvl="1" indent="-3048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marL="1028700" lvl="2" indent="-2857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1371600" lvl="3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1714500" lvl="4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2057400" lvl="5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76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342900" lvl="0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685800" lvl="1" indent="-238125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028700" lvl="2" indent="-238125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371600" lvl="3" indent="-238125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1714500" lvl="4" indent="-238125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057400" lvl="5" indent="-238125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2400300" lvl="6" indent="-238125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2743200" lvl="7" indent="-238125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3086100" lvl="8" indent="-238125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Times New Roman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Times New Roman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Times New Roman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Times New Roman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Times New Roman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Times New Roman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Times New Roman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Times New Roman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Times New Roman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24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4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3000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0B884"/>
              </a:buClr>
              <a:buSzPts val="2000"/>
              <a:buNone/>
              <a:defRPr sz="1500">
                <a:solidFill>
                  <a:srgbClr val="D0B884"/>
                </a:solidFill>
              </a:defRPr>
            </a:lvl1pPr>
            <a:lvl2pPr marL="685800" lvl="1" indent="-17145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30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5"/>
          <p:cNvSpPr txBox="1">
            <a:spLocks noGrp="1"/>
          </p:cNvSpPr>
          <p:nvPr>
            <p:ph type="body" idx="1"/>
          </p:nvPr>
        </p:nvSpPr>
        <p:spPr>
          <a:xfrm>
            <a:off x="457200" y="932789"/>
            <a:ext cx="4040188" cy="599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body" idx="2"/>
          </p:nvPr>
        </p:nvSpPr>
        <p:spPr>
          <a:xfrm>
            <a:off x="457200" y="1655376"/>
            <a:ext cx="4040188" cy="294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857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marL="685800" lvl="1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marL="1028700" lvl="2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>
                <a:latin typeface="Arial"/>
                <a:ea typeface="Arial"/>
                <a:cs typeface="Arial"/>
                <a:sym typeface="Arial"/>
              </a:defRPr>
            </a:lvl3pPr>
            <a:lvl4pPr marL="1371600" lvl="3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>
                <a:latin typeface="Arial"/>
                <a:ea typeface="Arial"/>
                <a:cs typeface="Arial"/>
                <a:sym typeface="Arial"/>
              </a:defRPr>
            </a:lvl4pPr>
            <a:lvl5pPr marL="1714500" lvl="4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057400" lvl="5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2400300" lvl="6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2743200" lvl="7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3086100" lvl="8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body" idx="3"/>
          </p:nvPr>
        </p:nvSpPr>
        <p:spPr>
          <a:xfrm>
            <a:off x="4645028" y="932789"/>
            <a:ext cx="4041775" cy="599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4"/>
          </p:nvPr>
        </p:nvSpPr>
        <p:spPr>
          <a:xfrm>
            <a:off x="4645028" y="1655376"/>
            <a:ext cx="4041775" cy="294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857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marL="685800" lvl="1" indent="-2667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marL="1028700" lvl="2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>
                <a:latin typeface="Arial"/>
                <a:ea typeface="Arial"/>
                <a:cs typeface="Arial"/>
                <a:sym typeface="Arial"/>
              </a:defRPr>
            </a:lvl3pPr>
            <a:lvl4pPr marL="1371600" lvl="3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>
                <a:latin typeface="Arial"/>
                <a:ea typeface="Arial"/>
                <a:cs typeface="Arial"/>
                <a:sym typeface="Arial"/>
              </a:defRPr>
            </a:lvl4pPr>
            <a:lvl5pPr marL="1714500" lvl="4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marL="2057400" lvl="5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2400300" lvl="6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2743200" lvl="7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3086100" lvl="8" indent="-24765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24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97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3672"/>
            <a:ext cx="8229600" cy="729154"/>
          </a:xfrm>
        </p:spPr>
        <p:txBody>
          <a:bodyPr/>
          <a:lstStyle>
            <a:lvl1pPr>
              <a:defRPr b="0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0481"/>
            <a:ext cx="8229600" cy="2775019"/>
          </a:xfrm>
        </p:spPr>
        <p:txBody>
          <a:bodyPr/>
          <a:lstStyle>
            <a:lvl1pPr>
              <a:defRPr b="0" i="0">
                <a:latin typeface="Arial"/>
                <a:cs typeface="Arial"/>
              </a:defRPr>
            </a:lvl1pPr>
            <a:lvl2pPr>
              <a:defRPr b="0" i="0">
                <a:latin typeface="Arial"/>
                <a:cs typeface="Arial"/>
              </a:defRPr>
            </a:lvl2pPr>
            <a:lvl3pPr>
              <a:defRPr b="0" i="0">
                <a:latin typeface="Arial"/>
                <a:cs typeface="Arial"/>
              </a:defRPr>
            </a:lvl3pPr>
            <a:lvl4pPr>
              <a:defRPr b="0" i="0">
                <a:latin typeface="Arial"/>
                <a:cs typeface="Arial"/>
              </a:defRPr>
            </a:lvl4pPr>
            <a:lvl5pPr>
              <a:defRPr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45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>
            <a:spLocks noGrp="1"/>
          </p:cNvSpPr>
          <p:nvPr>
            <p:ph type="title"/>
          </p:nvPr>
        </p:nvSpPr>
        <p:spPr>
          <a:xfrm>
            <a:off x="1410134" y="3928242"/>
            <a:ext cx="7260896" cy="28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15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>
            <a:spLocks noGrp="1"/>
          </p:cNvSpPr>
          <p:nvPr>
            <p:ph type="pic" idx="2"/>
          </p:nvPr>
        </p:nvSpPr>
        <p:spPr>
          <a:xfrm>
            <a:off x="1410134" y="348156"/>
            <a:ext cx="7260896" cy="3481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body" idx="1"/>
          </p:nvPr>
        </p:nvSpPr>
        <p:spPr>
          <a:xfrm>
            <a:off x="1410134" y="4216292"/>
            <a:ext cx="7260896" cy="550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>
                <a:latin typeface="Arial"/>
                <a:ea typeface="Arial"/>
                <a:cs typeface="Arial"/>
                <a:sym typeface="Arial"/>
              </a:defRPr>
            </a:lvl1pPr>
            <a:lvl2pPr marL="685800" lvl="1" indent="-1714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028700" lvl="2" indent="-17145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371600" lvl="3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1714500" lvl="4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2057400" lvl="5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2400300" lvl="6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2743200" lvl="7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3086100" lvl="8" indent="-17145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02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2"/>
          <p:cNvSpPr txBox="1">
            <a:spLocks noGrp="1"/>
          </p:cNvSpPr>
          <p:nvPr>
            <p:ph type="title"/>
          </p:nvPr>
        </p:nvSpPr>
        <p:spPr>
          <a:xfrm>
            <a:off x="457200" y="87600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imes New Roman"/>
              <a:buNone/>
              <a:defRPr b="1" i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solidFill>
                  <a:srgbClr val="782F3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77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6010"/>
            <a:ext cx="8229600" cy="647987"/>
          </a:xfrm>
        </p:spPr>
        <p:txBody>
          <a:bodyPr/>
          <a:lstStyle>
            <a:lvl1pPr>
              <a:defRPr b="1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2238"/>
            <a:ext cx="4038600" cy="2956037"/>
          </a:xfrm>
        </p:spPr>
        <p:txBody>
          <a:bodyPr/>
          <a:lstStyle>
            <a:lvl1pPr>
              <a:defRPr sz="2800" b="0" i="0">
                <a:latin typeface="Arial"/>
                <a:cs typeface="Arial"/>
              </a:defRPr>
            </a:lvl1pPr>
            <a:lvl2pPr>
              <a:defRPr sz="24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2238"/>
            <a:ext cx="4038600" cy="2956037"/>
          </a:xfrm>
        </p:spPr>
        <p:txBody>
          <a:bodyPr/>
          <a:lstStyle>
            <a:lvl1pPr>
              <a:defRPr sz="2800" b="0" i="0">
                <a:latin typeface="Arial"/>
                <a:cs typeface="Arial"/>
              </a:defRPr>
            </a:lvl1pPr>
            <a:lvl2pPr>
              <a:defRPr sz="2400" b="0" i="0">
                <a:latin typeface="Arial"/>
                <a:cs typeface="Arial"/>
              </a:defRPr>
            </a:lvl2pPr>
            <a:lvl3pPr>
              <a:defRPr sz="2000" b="0" i="0">
                <a:latin typeface="Arial"/>
                <a:cs typeface="Arial"/>
              </a:defRPr>
            </a:lvl3pPr>
            <a:lvl4pPr>
              <a:defRPr sz="1800" b="0" i="0">
                <a:latin typeface="Arial"/>
                <a:cs typeface="Arial"/>
              </a:defRPr>
            </a:lvl4pPr>
            <a:lvl5pPr>
              <a:defRPr sz="1800" b="0" i="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3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32789"/>
            <a:ext cx="4040188" cy="59982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55375"/>
            <a:ext cx="4040188" cy="294947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932789"/>
            <a:ext cx="4041775" cy="59982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55375"/>
            <a:ext cx="4041775" cy="2949470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000000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/>
              <a:t>Subtitle Page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59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37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73674"/>
            <a:ext cx="3008313" cy="951513"/>
          </a:xfrm>
        </p:spPr>
        <p:txBody>
          <a:bodyPr anchor="b"/>
          <a:lstStyle>
            <a:lvl1pPr algn="l">
              <a:defRPr sz="20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73673"/>
            <a:ext cx="5111750" cy="4066190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825187"/>
            <a:ext cx="3008313" cy="3114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67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134" y="3928241"/>
            <a:ext cx="7260896" cy="288050"/>
          </a:xfrm>
        </p:spPr>
        <p:txBody>
          <a:bodyPr anchor="b"/>
          <a:lstStyle>
            <a:lvl1pPr algn="l">
              <a:defRPr sz="20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10134" y="348156"/>
            <a:ext cx="7260896" cy="34815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10134" y="4216292"/>
            <a:ext cx="7260896" cy="550971"/>
          </a:xfrm>
        </p:spPr>
        <p:txBody>
          <a:bodyPr/>
          <a:lstStyle>
            <a:lvl1pPr marL="0" indent="0">
              <a:buNone/>
              <a:defRPr sz="14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2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7600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65581"/>
            <a:ext cx="8229600" cy="2732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BFF53-7C97-8C49-AB42-96FD965FEBF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7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70" r:id="rId10"/>
    <p:sldLayoutId id="214748367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457200" y="87600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457200" y="1865581"/>
            <a:ext cx="8229600" cy="273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9088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areer.fsu.edu/about-us/vision-and-mission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areer.fsu.edu/about-us/vision-and-missio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116" y="2350206"/>
            <a:ext cx="8771767" cy="1369842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r>
              <a:rPr lang="en-US" sz="13500" b="1">
                <a:solidFill>
                  <a:schemeClr val="tx1"/>
                </a:solidFill>
              </a:rPr>
              <a:t>Hiring, Training, and Managing a </a:t>
            </a:r>
            <a:endParaRPr lang="en-US" sz="13500" b="1">
              <a:solidFill>
                <a:schemeClr val="tx1"/>
              </a:solidFill>
              <a:cs typeface="Times New Roman"/>
            </a:endParaRPr>
          </a:p>
          <a:p>
            <a:r>
              <a:rPr lang="en-US" sz="13500" b="1">
                <a:solidFill>
                  <a:schemeClr val="tx1"/>
                </a:solidFill>
              </a:rPr>
              <a:t>Graduate Student Staff Career Advisor Team</a:t>
            </a:r>
            <a:endParaRPr lang="en-US" sz="13500" b="1">
              <a:solidFill>
                <a:schemeClr val="tx1"/>
              </a:solidFill>
              <a:cs typeface="Times New Roman"/>
            </a:endParaRPr>
          </a:p>
          <a:p>
            <a:endParaRPr lang="en-US" sz="6400">
              <a:solidFill>
                <a:schemeClr val="tx1"/>
              </a:solidFill>
              <a:cs typeface="Times New Roman"/>
            </a:endParaRPr>
          </a:p>
          <a:p>
            <a:r>
              <a:rPr lang="en-US" sz="6400">
                <a:solidFill>
                  <a:schemeClr val="tx1"/>
                </a:solidFill>
              </a:rPr>
              <a:t>Erin Bennett </a:t>
            </a:r>
            <a:r>
              <a:rPr lang="en-US" sz="6400" err="1">
                <a:solidFill>
                  <a:schemeClr val="tx1"/>
                </a:solidFill>
              </a:rPr>
              <a:t>Ed.S</a:t>
            </a:r>
            <a:r>
              <a:rPr lang="en-US" sz="6400">
                <a:solidFill>
                  <a:schemeClr val="tx1"/>
                </a:solidFill>
              </a:rPr>
              <a:t>/M.S., NCC - </a:t>
            </a:r>
            <a:r>
              <a:rPr lang="en-US" sz="6400" i="1">
                <a:solidFill>
                  <a:schemeClr val="tx1"/>
                </a:solidFill>
              </a:rPr>
              <a:t>Senior Assistant Director of Career Advising, Counseling &amp; Instruction</a:t>
            </a:r>
            <a:endParaRPr lang="en-US" sz="6400" i="1">
              <a:solidFill>
                <a:schemeClr val="tx1"/>
              </a:solidFill>
              <a:cs typeface="Times New Roman"/>
            </a:endParaRPr>
          </a:p>
          <a:p>
            <a:r>
              <a:rPr lang="en-US" sz="6400">
                <a:solidFill>
                  <a:schemeClr val="tx1"/>
                </a:solidFill>
              </a:rPr>
              <a:t>Dr. Casey Dozier, PhD, NCC </a:t>
            </a:r>
            <a:r>
              <a:rPr lang="en-US" sz="6400" i="1">
                <a:solidFill>
                  <a:schemeClr val="tx1"/>
                </a:solidFill>
              </a:rPr>
              <a:t>– Program Director of Career Advising Counseling &amp; Instruction </a:t>
            </a:r>
            <a:endParaRPr lang="en-US" sz="6400" i="1">
              <a:solidFill>
                <a:schemeClr val="tx1"/>
              </a:solidFill>
              <a:cs typeface="Times New Roman"/>
            </a:endParaRPr>
          </a:p>
          <a:p>
            <a:r>
              <a:rPr lang="en-US" sz="6400">
                <a:solidFill>
                  <a:schemeClr val="tx1"/>
                </a:solidFill>
              </a:rPr>
              <a:t>Danny </a:t>
            </a:r>
            <a:r>
              <a:rPr lang="en-US" sz="6400" err="1">
                <a:solidFill>
                  <a:schemeClr val="tx1"/>
                </a:solidFill>
              </a:rPr>
              <a:t>Chiarodit</a:t>
            </a:r>
            <a:r>
              <a:rPr lang="en-US" sz="6400">
                <a:solidFill>
                  <a:schemeClr val="tx1"/>
                </a:solidFill>
              </a:rPr>
              <a:t>, BA </a:t>
            </a:r>
            <a:r>
              <a:rPr lang="en-US" sz="6400" i="1">
                <a:solidFill>
                  <a:schemeClr val="tx1"/>
                </a:solidFill>
              </a:rPr>
              <a:t>– Career Advisor, Counseling &amp; School Psychology Graduate Student </a:t>
            </a:r>
            <a:endParaRPr lang="en-US" sz="6400" i="1">
              <a:solidFill>
                <a:schemeClr val="tx1"/>
              </a:solidFill>
              <a:cs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3EB752-5DD7-4373-89C4-A0AE42DA0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328" y="205987"/>
            <a:ext cx="5393128" cy="148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75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86DEA7F-F0E2-BE3C-4BAD-EDA722ED1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5613" y="873672"/>
            <a:ext cx="9544830" cy="729154"/>
          </a:xfrm>
        </p:spPr>
        <p:txBody>
          <a:bodyPr>
            <a:noAutofit/>
          </a:bodyPr>
          <a:lstStyle/>
          <a:p>
            <a:r>
              <a:rPr lang="en-US" sz="3200" b="1"/>
              <a:t>CIP Theory</a:t>
            </a:r>
          </a:p>
        </p:txBody>
      </p:sp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CF08961C-965A-4BB6-FA3E-4D02A2666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9193" y="1549104"/>
            <a:ext cx="4996195" cy="344829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91F72B-B4E7-BB60-0F68-D77D339D000A}"/>
              </a:ext>
            </a:extLst>
          </p:cNvPr>
          <p:cNvSpPr txBox="1"/>
          <p:nvPr/>
        </p:nvSpPr>
        <p:spPr>
          <a:xfrm>
            <a:off x="461897" y="2434746"/>
            <a:ext cx="1534438" cy="16283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3" name="Picture 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C3952F25-8D54-4683-1DD9-ECD43E85C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12" y="2304005"/>
            <a:ext cx="1936837" cy="192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18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4F8644-45A2-4E4A-9B7A-472C4195E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88139"/>
            <a:ext cx="9143999" cy="37345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CC42B9-F7B9-4080-98C4-A90715E57074}"/>
              </a:ext>
            </a:extLst>
          </p:cNvPr>
          <p:cNvSpPr txBox="1"/>
          <p:nvPr/>
        </p:nvSpPr>
        <p:spPr>
          <a:xfrm>
            <a:off x="2278118" y="4727761"/>
            <a:ext cx="516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4"/>
              </a:rPr>
              <a:t>https://career.fsu.edu/about-us/vision-and-mission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9205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67BCD-E7A4-453C-A163-2D5107124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6010"/>
            <a:ext cx="8229600" cy="64798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Career Advisor Role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5DC25-03B4-47B3-BA18-B903E37ACC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42238"/>
            <a:ext cx="4038600" cy="317169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2500" dirty="0">
                <a:solidFill>
                  <a:srgbClr val="782F3E"/>
                </a:solidFill>
                <a:latin typeface="Times New Roman"/>
                <a:cs typeface="Times New Roman"/>
              </a:rPr>
              <a:t>Drop-in advising</a:t>
            </a:r>
          </a:p>
          <a:p>
            <a:r>
              <a:rPr lang="en-US" sz="2500" dirty="0">
                <a:solidFill>
                  <a:srgbClr val="782F3E"/>
                </a:solidFill>
                <a:latin typeface="Times New Roman"/>
                <a:cs typeface="Times New Roman"/>
              </a:rPr>
              <a:t>Workshops, career fairs, Career Docs</a:t>
            </a:r>
          </a:p>
          <a:p>
            <a:r>
              <a:rPr lang="en-US" sz="2500" dirty="0">
                <a:solidFill>
                  <a:srgbClr val="782F3E"/>
                </a:solidFill>
                <a:latin typeface="Times New Roman"/>
                <a:cs typeface="Times New Roman"/>
              </a:rPr>
              <a:t>Weekly group training meeting and individual supervision meeting</a:t>
            </a:r>
          </a:p>
          <a:p>
            <a:r>
              <a:rPr lang="en-US" sz="2500" dirty="0">
                <a:solidFill>
                  <a:srgbClr val="782F3E"/>
                </a:solidFill>
                <a:latin typeface="Times New Roman"/>
                <a:cs typeface="Times New Roman"/>
              </a:rPr>
              <a:t>Leadership positions such as Email Manager, Meeting Coordinator, Schedule Coordinator, and Lead Instructor, etc.</a:t>
            </a:r>
          </a:p>
          <a:p>
            <a:pPr lvl="1"/>
            <a:endParaRPr lang="en-US" sz="2100">
              <a:solidFill>
                <a:srgbClr val="782F3E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318427-39BE-5B9F-AD9F-E363CD8A8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26" r="1276" b="-3"/>
          <a:stretch/>
        </p:blipFill>
        <p:spPr>
          <a:xfrm>
            <a:off x="4648200" y="1642238"/>
            <a:ext cx="4038600" cy="2956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0083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5A7C5-8615-A24E-0456-05C0EABB7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100"/>
              <a:t>Drop-in Advising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2A1CE-4AD5-C9E3-0542-0AB0C86EA3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2927" y="1522613"/>
            <a:ext cx="4439087" cy="334456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782F3E"/>
                </a:solidFill>
                <a:latin typeface="Times New Roman"/>
                <a:cs typeface="Times New Roman"/>
              </a:rPr>
              <a:t>Follow brief staff-assisted model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solidFill>
                  <a:srgbClr val="782F3E"/>
                </a:solidFill>
                <a:latin typeface="Times New Roman"/>
                <a:cs typeface="Times New Roman"/>
              </a:rPr>
              <a:t>15 - 20 minute sessions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solidFill>
                  <a:srgbClr val="782F3E"/>
                </a:solidFill>
                <a:latin typeface="Times New Roman"/>
                <a:cs typeface="Times New Roman"/>
              </a:rPr>
              <a:t>Administer career assessments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782F3E"/>
                </a:solidFill>
                <a:latin typeface="Times New Roman"/>
                <a:cs typeface="Times New Roman"/>
              </a:rPr>
              <a:t>Refer clients to career counseling, career liaisons, or other services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782F3E"/>
                </a:solidFill>
                <a:latin typeface="Times New Roman"/>
                <a:cs typeface="Times New Roman"/>
              </a:rPr>
              <a:t>Provide resources  (i.e. </a:t>
            </a:r>
            <a:r>
              <a:rPr lang="en-US" sz="1600" err="1">
                <a:solidFill>
                  <a:srgbClr val="782F3E"/>
                </a:solidFill>
                <a:latin typeface="Times New Roman"/>
                <a:cs typeface="Times New Roman"/>
              </a:rPr>
              <a:t>NoleNetwork</a:t>
            </a:r>
            <a:r>
              <a:rPr lang="en-US" sz="1600" dirty="0">
                <a:solidFill>
                  <a:srgbClr val="782F3E"/>
                </a:solidFill>
                <a:latin typeface="Times New Roman"/>
                <a:cs typeface="Times New Roman"/>
              </a:rPr>
              <a:t>, Match Major Blueprints, Career Guides)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782F3E"/>
                </a:solidFill>
                <a:latin typeface="Times New Roman"/>
                <a:cs typeface="Times New Roman"/>
              </a:rPr>
              <a:t>Main tasks include resume/cover letter reviews, internship/job search, exploring career options</a:t>
            </a:r>
            <a:endParaRPr lang="en-US" sz="1600" dirty="0">
              <a:solidFill>
                <a:srgbClr val="782F3E"/>
              </a:solidFill>
              <a:latin typeface="Times New Roman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F8F6B3A-DB16-1B9D-5E3B-FC415778C6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490" b="33826"/>
          <a:stretch/>
        </p:blipFill>
        <p:spPr>
          <a:xfrm>
            <a:off x="4667579" y="1640342"/>
            <a:ext cx="4020855" cy="824926"/>
          </a:xfrm>
          <a:prstGeom prst="rect">
            <a:avLst/>
          </a:prstGeom>
        </p:spPr>
      </p:pic>
      <p:pic>
        <p:nvPicPr>
          <p:cNvPr id="8" name="Content Placeholder 5" descr="Logo">
            <a:extLst>
              <a:ext uri="{FF2B5EF4-FFF2-40B4-BE49-F238E27FC236}">
                <a16:creationId xmlns:a16="http://schemas.microsoft.com/office/drawing/2014/main" id="{EC9657AA-7AE2-C2D0-A356-11E11EB3D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306" y="2905078"/>
            <a:ext cx="4038600" cy="131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18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858A9CB-7ECF-797A-B12A-DB19CEA5F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3672"/>
            <a:ext cx="8229600" cy="729154"/>
          </a:xfrm>
        </p:spPr>
        <p:txBody>
          <a:bodyPr>
            <a:normAutofit fontScale="90000"/>
          </a:bodyPr>
          <a:lstStyle/>
          <a:p>
            <a:r>
              <a:rPr lang="en-US"/>
              <a:t>Career Advising Drop-In Topics </a:t>
            </a:r>
          </a:p>
        </p:txBody>
      </p:sp>
      <p:pic>
        <p:nvPicPr>
          <p:cNvPr id="4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A0E83835-02F7-D406-BEBC-BC291EBF51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8524" y="1760481"/>
            <a:ext cx="5186951" cy="2775019"/>
          </a:xfrm>
          <a:noFill/>
        </p:spPr>
      </p:pic>
    </p:spTree>
    <p:extLst>
      <p:ext uri="{BB962C8B-B14F-4D97-AF65-F5344CB8AC3E}">
        <p14:creationId xmlns:p14="http://schemas.microsoft.com/office/powerpoint/2010/main" val="3146791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CF3BD-C37B-A865-DD04-6BAAB8D70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Additional CA Responsibilities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59060-28E3-ADA7-D134-020BEAC9CB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100" dirty="0">
                <a:solidFill>
                  <a:srgbClr val="782F3E"/>
                </a:solidFill>
                <a:latin typeface="Times New Roman"/>
                <a:cs typeface="Times New Roman"/>
              </a:rPr>
              <a:t>Virtually review resumes, cover letters, and personal statements via Career Docs</a:t>
            </a:r>
            <a:endParaRPr lang="en-US" dirty="0">
              <a:solidFill>
                <a:srgbClr val="782F3E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100" dirty="0">
                <a:solidFill>
                  <a:srgbClr val="782F3E"/>
                </a:solidFill>
                <a:latin typeface="Times New Roman"/>
                <a:cs typeface="Times New Roman"/>
              </a:rPr>
              <a:t>Create training materials for future cohorts</a:t>
            </a:r>
          </a:p>
          <a:p>
            <a:pPr>
              <a:lnSpc>
                <a:spcPct val="120000"/>
              </a:lnSpc>
            </a:pPr>
            <a:r>
              <a:rPr lang="en-US" sz="2100" dirty="0">
                <a:solidFill>
                  <a:srgbClr val="782F3E"/>
                </a:solidFill>
                <a:latin typeface="Times New Roman"/>
                <a:cs typeface="Times New Roman"/>
              </a:rPr>
              <a:t>Lead weekly group training meetings during the summer</a:t>
            </a:r>
          </a:p>
          <a:p>
            <a:pPr>
              <a:lnSpc>
                <a:spcPct val="110000"/>
              </a:lnSpc>
            </a:pPr>
            <a:r>
              <a:rPr lang="en-US" sz="2100" dirty="0">
                <a:solidFill>
                  <a:srgbClr val="782F3E"/>
                </a:solidFill>
                <a:latin typeface="Times New Roman"/>
                <a:cs typeface="Times New Roman"/>
              </a:rPr>
              <a:t>Facilitate workshops for groups on campus, assist at career fairs and other Career Center events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4479DAA-78E6-1D4E-81C3-5F9EA40BC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431" y="1859152"/>
            <a:ext cx="2066216" cy="204353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AFEC7787-A2ED-5B52-A256-2CBE92D90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852" y="2303961"/>
            <a:ext cx="1148315" cy="114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00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80A17-DA80-3392-285D-591B8F7E2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6010"/>
            <a:ext cx="8229600" cy="64798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Recruitment &amp; Hiring </a:t>
            </a:r>
          </a:p>
        </p:txBody>
      </p:sp>
      <p:pic>
        <p:nvPicPr>
          <p:cNvPr id="5" name="Picture 5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5C62FC42-910A-CB1E-58C5-01646BA418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5" b="2412"/>
          <a:stretch/>
        </p:blipFill>
        <p:spPr>
          <a:xfrm>
            <a:off x="457200" y="1642238"/>
            <a:ext cx="4038600" cy="2956037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489FF-B4E5-BAD5-894A-DE23D1237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42238"/>
            <a:ext cx="4038600" cy="295603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solidFill>
                  <a:srgbClr val="782F3E"/>
                </a:solidFill>
                <a:latin typeface="Times New Roman"/>
              </a:rPr>
              <a:t>Partnership with College of Education (COE) 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solidFill>
                  <a:srgbClr val="782F3E"/>
                </a:solidFill>
                <a:latin typeface="Times New Roman"/>
              </a:rPr>
              <a:t>Influence of the Graduate Student Union  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solidFill>
                  <a:srgbClr val="782F3E"/>
                </a:solidFill>
                <a:latin typeface="Times New Roman"/>
              </a:rPr>
              <a:t>Application &amp; Expectations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solidFill>
                  <a:srgbClr val="782F3E"/>
                </a:solidFill>
                <a:latin typeface="Times New Roman"/>
              </a:rPr>
              <a:t>Timeline </a:t>
            </a:r>
          </a:p>
          <a:p>
            <a:pPr lvl="1">
              <a:lnSpc>
                <a:spcPct val="90000"/>
              </a:lnSpc>
            </a:pPr>
            <a:r>
              <a:rPr lang="en-US" sz="2200" dirty="0">
                <a:solidFill>
                  <a:srgbClr val="782F3E"/>
                </a:solidFill>
                <a:latin typeface="Times New Roman"/>
              </a:rPr>
              <a:t>Program acceptance</a:t>
            </a:r>
          </a:p>
          <a:p>
            <a:pPr lvl="1">
              <a:lnSpc>
                <a:spcPct val="90000"/>
              </a:lnSpc>
            </a:pPr>
            <a:r>
              <a:rPr lang="en-US" sz="2200" dirty="0">
                <a:solidFill>
                  <a:srgbClr val="782F3E"/>
                </a:solidFill>
                <a:latin typeface="Times New Roman"/>
              </a:rPr>
              <a:t>International Candidates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083214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E8B67-0130-3379-B8A3-BE22B57F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6010"/>
            <a:ext cx="8229600" cy="64798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Training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77BB-D68B-1F09-4385-AC3D1216A6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42238"/>
            <a:ext cx="4038600" cy="29560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782F3E"/>
                </a:solidFill>
                <a:latin typeface="Times New Roman"/>
              </a:rPr>
              <a:t>Start Date Week Prior to Classes</a:t>
            </a:r>
          </a:p>
          <a:p>
            <a:r>
              <a:rPr lang="en-US" dirty="0">
                <a:solidFill>
                  <a:srgbClr val="782F3E"/>
                </a:solidFill>
                <a:latin typeface="Times New Roman"/>
              </a:rPr>
              <a:t>CA Training: In-Person Learning Sessions</a:t>
            </a:r>
          </a:p>
          <a:p>
            <a:r>
              <a:rPr lang="en-US" dirty="0">
                <a:solidFill>
                  <a:srgbClr val="782F3E"/>
                </a:solidFill>
                <a:latin typeface="Times New Roman"/>
              </a:rPr>
              <a:t>Career Advisor Manual</a:t>
            </a:r>
            <a:r>
              <a:rPr lang="en-US" dirty="0">
                <a:latin typeface="Times New Roman"/>
              </a:rPr>
              <a:t> </a:t>
            </a:r>
          </a:p>
          <a:p>
            <a:endParaRPr lang="en-US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A2F77042-1C53-AADD-CF34-27C49480BF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5" b="2412"/>
          <a:stretch/>
        </p:blipFill>
        <p:spPr>
          <a:xfrm>
            <a:off x="4648200" y="1642238"/>
            <a:ext cx="4038600" cy="2956037"/>
          </a:xfrm>
          <a:noFill/>
        </p:spPr>
      </p:pic>
    </p:spTree>
    <p:extLst>
      <p:ext uri="{BB962C8B-B14F-4D97-AF65-F5344CB8AC3E}">
        <p14:creationId xmlns:p14="http://schemas.microsoft.com/office/powerpoint/2010/main" val="1516014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91DCB-0AEE-CEC8-0DDD-73CA1C6E2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Teambuilding 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6E4F03A-6F3C-F4DD-9CD6-7AE411CB81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05809" y="1642238"/>
            <a:ext cx="3941383" cy="295603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8E4D94-4141-48F2-2A3F-8641DB79CD6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782F3E"/>
                </a:solidFill>
                <a:latin typeface="Times New Roman"/>
              </a:rPr>
              <a:t>Teambuilding </a:t>
            </a:r>
          </a:p>
          <a:p>
            <a:r>
              <a:rPr lang="en-US" dirty="0">
                <a:solidFill>
                  <a:srgbClr val="782F3E"/>
                </a:solidFill>
                <a:latin typeface="Times New Roman"/>
              </a:rPr>
              <a:t>Staff integration</a:t>
            </a:r>
          </a:p>
          <a:p>
            <a:r>
              <a:rPr lang="en-US" dirty="0">
                <a:solidFill>
                  <a:srgbClr val="782F3E"/>
                </a:solidFill>
                <a:latin typeface="Times New Roman"/>
              </a:rPr>
              <a:t>CA Graduation </a:t>
            </a:r>
          </a:p>
          <a:p>
            <a:r>
              <a:rPr lang="en-US" dirty="0">
                <a:solidFill>
                  <a:srgbClr val="782F3E"/>
                </a:solidFill>
                <a:latin typeface="Times New Roman"/>
              </a:rPr>
              <a:t>After hours socials</a:t>
            </a:r>
          </a:p>
        </p:txBody>
      </p:sp>
    </p:spTree>
    <p:extLst>
      <p:ext uri="{BB962C8B-B14F-4D97-AF65-F5344CB8AC3E}">
        <p14:creationId xmlns:p14="http://schemas.microsoft.com/office/powerpoint/2010/main" val="2281898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35EBB-EAA5-1584-3576-C8128C7E2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Training Continued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EE72E11-3670-BB67-225A-62DD4BF14E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23358" r="485" b="8029"/>
          <a:stretch/>
        </p:blipFill>
        <p:spPr>
          <a:xfrm>
            <a:off x="5101366" y="1782417"/>
            <a:ext cx="3181472" cy="2953996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A16F697-0286-E15C-DA69-02A1C27E557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782F3E"/>
                </a:solidFill>
                <a:latin typeface="Times New Roman"/>
              </a:rPr>
              <a:t>Training Checklist</a:t>
            </a:r>
          </a:p>
          <a:p>
            <a:r>
              <a:rPr lang="en-US" dirty="0">
                <a:solidFill>
                  <a:srgbClr val="782F3E"/>
                </a:solidFill>
                <a:latin typeface="Times New Roman"/>
              </a:rPr>
              <a:t>Milestones</a:t>
            </a:r>
          </a:p>
          <a:p>
            <a:r>
              <a:rPr lang="en-US" dirty="0">
                <a:solidFill>
                  <a:srgbClr val="782F3E"/>
                </a:solidFill>
                <a:latin typeface="Times New Roman"/>
              </a:rPr>
              <a:t>CA Weekly Meetings</a:t>
            </a:r>
          </a:p>
          <a:p>
            <a:r>
              <a:rPr lang="en-US" dirty="0">
                <a:solidFill>
                  <a:srgbClr val="782F3E"/>
                </a:solidFill>
                <a:latin typeface="Times New Roman"/>
              </a:rPr>
              <a:t>Refreshers offered between semesters</a:t>
            </a:r>
            <a:r>
              <a:rPr lang="en-US" dirty="0">
                <a:latin typeface="Times New Roman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81889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D758B-D200-DA60-6956-17EE78D50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Florida State University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F80E7-8635-4D4E-88DE-30E34452A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03" y="1748298"/>
            <a:ext cx="7911011" cy="1275060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r>
              <a:rPr lang="en-US" dirty="0">
                <a:solidFill>
                  <a:srgbClr val="782F3E"/>
                </a:solidFill>
                <a:latin typeface="Times New Roman"/>
              </a:rPr>
              <a:t>Research university with over 45,000 fulltime students, over 11,000 graduate students across 18 colleges/departments </a:t>
            </a:r>
          </a:p>
          <a:p>
            <a:r>
              <a:rPr lang="en-US" dirty="0">
                <a:solidFill>
                  <a:srgbClr val="782F3E"/>
                </a:solidFill>
                <a:latin typeface="Times New Roman"/>
              </a:rPr>
              <a:t>Programs include 103 undergraduate degrees,107 master programs, 6 specialist degrees, 63 doctorate degrees and 4 professional degree </a:t>
            </a:r>
          </a:p>
          <a:p>
            <a:r>
              <a:rPr lang="en-US" dirty="0">
                <a:solidFill>
                  <a:srgbClr val="782F3E"/>
                </a:solidFill>
                <a:latin typeface="Times New Roman"/>
              </a:rPr>
              <a:t>Nationally recognized for research, academics, athletics (Go Noles!)</a:t>
            </a:r>
            <a:r>
              <a:rPr lang="en-US" dirty="0">
                <a:latin typeface="Times New Roman"/>
              </a:rPr>
              <a:t> 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427F0557-3D57-DB2B-1529-4F775C2D8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90" y="3086723"/>
            <a:ext cx="2743200" cy="1820133"/>
          </a:xfrm>
          <a:prstGeom prst="rect">
            <a:avLst/>
          </a:prstGeom>
        </p:spPr>
      </p:pic>
      <p:pic>
        <p:nvPicPr>
          <p:cNvPr id="8" name="Picture 8" descr="Logo&#10;&#10;Description automatically generated">
            <a:extLst>
              <a:ext uri="{FF2B5EF4-FFF2-40B4-BE49-F238E27FC236}">
                <a16:creationId xmlns:a16="http://schemas.microsoft.com/office/drawing/2014/main" id="{2004C915-1485-DC43-E951-0C94E9516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456" y="3116468"/>
            <a:ext cx="1829666" cy="1871972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1513BDEA-D284-350B-EEA9-D8BCA5882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699" y="3016000"/>
            <a:ext cx="2884219" cy="201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09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67BCD-E7A4-453C-A163-2D5107124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Practicum &amp; Internship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5DC25-03B4-47B3-BA18-B903E37AC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782F3E"/>
                </a:solidFill>
                <a:latin typeface="Times New Roman"/>
              </a:rPr>
              <a:t>Training</a:t>
            </a:r>
          </a:p>
          <a:p>
            <a:r>
              <a:rPr lang="en-US" dirty="0">
                <a:solidFill>
                  <a:srgbClr val="782F3E"/>
                </a:solidFill>
                <a:latin typeface="Times New Roman"/>
              </a:rPr>
              <a:t>Supervision</a:t>
            </a:r>
          </a:p>
          <a:p>
            <a:pPr lvl="1"/>
            <a:r>
              <a:rPr lang="en-US" dirty="0">
                <a:solidFill>
                  <a:srgbClr val="782F3E"/>
                </a:solidFill>
                <a:latin typeface="Times New Roman"/>
              </a:rPr>
              <a:t>Dual relationships</a:t>
            </a:r>
          </a:p>
          <a:p>
            <a:pPr lvl="1"/>
            <a:r>
              <a:rPr lang="en-US" dirty="0" err="1">
                <a:solidFill>
                  <a:srgbClr val="782F3E"/>
                </a:solidFill>
                <a:latin typeface="Times New Roman"/>
              </a:rPr>
              <a:t>GoReact</a:t>
            </a:r>
            <a:endParaRPr lang="en-US" dirty="0">
              <a:solidFill>
                <a:srgbClr val="782F3E"/>
              </a:solidFill>
              <a:latin typeface="Times New Roman"/>
            </a:endParaRPr>
          </a:p>
        </p:txBody>
      </p:sp>
      <p:pic>
        <p:nvPicPr>
          <p:cNvPr id="1026" name="Picture 2" descr="Canvas LMS – All About Canvas – Bartlett City Schools">
            <a:extLst>
              <a:ext uri="{FF2B5EF4-FFF2-40B4-BE49-F238E27FC236}">
                <a16:creationId xmlns:a16="http://schemas.microsoft.com/office/drawing/2014/main" id="{F865B06B-FDD7-4DE4-9710-5189151D1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1566">
            <a:off x="7350344" y="291531"/>
            <a:ext cx="1636001" cy="135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React Reviews, Prices &amp; Ratings | GetApp UK 2023">
            <a:extLst>
              <a:ext uri="{FF2B5EF4-FFF2-40B4-BE49-F238E27FC236}">
                <a16:creationId xmlns:a16="http://schemas.microsoft.com/office/drawing/2014/main" id="{D4DB24A4-FEB2-4B0F-82C3-9191CA026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473" y="2368483"/>
            <a:ext cx="4162528" cy="277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6441CA4-4047-62C3-A911-3384D8677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9753" y="1555267"/>
            <a:ext cx="1332258" cy="76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97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67BCD-E7A4-453C-A163-2D5107124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932789"/>
            <a:ext cx="4040188" cy="599829"/>
          </a:xfrm>
        </p:spPr>
        <p:txBody>
          <a:bodyPr anchor="b">
            <a:normAutofit/>
          </a:bodyPr>
          <a:lstStyle/>
          <a:p>
            <a:r>
              <a:rPr lang="en-US" sz="3200" dirty="0"/>
              <a:t>Supervision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5DC25-03B4-47B3-BA18-B903E37ACC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037" y="1655375"/>
            <a:ext cx="5087812" cy="294947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782F3E"/>
                </a:solidFill>
                <a:latin typeface="Times New Roman"/>
                <a:cs typeface="Times New Roman"/>
              </a:rPr>
              <a:t>Individual &amp; triadic supervision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782F3E"/>
                </a:solidFill>
                <a:latin typeface="Times New Roman"/>
                <a:cs typeface="Times New Roman"/>
              </a:rPr>
              <a:t>Supervision milestones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782F3E"/>
                </a:solidFill>
                <a:latin typeface="Times New Roman"/>
                <a:cs typeface="Times New Roman"/>
              </a:rPr>
              <a:t>Evaluations – programmatic vs. HR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782F3E"/>
                </a:solidFill>
                <a:latin typeface="Times New Roman"/>
                <a:cs typeface="Arial"/>
              </a:rPr>
              <a:t>Professional development funds</a:t>
            </a:r>
          </a:p>
          <a:p>
            <a:pPr marL="0" indent="0">
              <a:lnSpc>
                <a:spcPct val="90000"/>
              </a:lnSpc>
              <a:buNone/>
            </a:pPr>
            <a:endParaRPr lang="en-US" sz="2200">
              <a:cs typeface="Arial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2E4D916-8EAD-25D4-C887-7903639EE4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6" y="932789"/>
            <a:ext cx="4041775" cy="599829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6A797B83-8258-3779-627F-180D78C6D5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5" r="-1" b="-1"/>
          <a:stretch/>
        </p:blipFill>
        <p:spPr>
          <a:xfrm>
            <a:off x="5356704" y="932913"/>
            <a:ext cx="3632021" cy="264754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64548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F23B1-7AE0-5C81-06B3-733CA37B5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Teaching Opportunity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5AA62-70F8-1283-A99F-E72C1751A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60481"/>
            <a:ext cx="6644640" cy="2775019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2400" dirty="0">
                <a:solidFill>
                  <a:srgbClr val="782F3E"/>
                </a:solidFill>
                <a:latin typeface="Times New Roman"/>
              </a:rPr>
              <a:t>Theory-based credit baring career development class (up to 3 hours)</a:t>
            </a:r>
            <a:endParaRPr lang="en-US" dirty="0">
              <a:solidFill>
                <a:srgbClr val="782F3E"/>
              </a:solidFill>
              <a:latin typeface="Times New Roman"/>
            </a:endParaRPr>
          </a:p>
          <a:p>
            <a:r>
              <a:rPr lang="en-US" sz="2400" dirty="0">
                <a:solidFill>
                  <a:srgbClr val="782F3E"/>
                </a:solidFill>
                <a:latin typeface="Times New Roman"/>
              </a:rPr>
              <a:t>Cognitive Information Processing (CIP) integrated into text, class lectures, small group activities</a:t>
            </a:r>
            <a:endParaRPr lang="en-US" dirty="0">
              <a:solidFill>
                <a:srgbClr val="782F3E"/>
              </a:solidFill>
              <a:latin typeface="Times New Roman"/>
            </a:endParaRPr>
          </a:p>
          <a:p>
            <a:r>
              <a:rPr lang="en-US" sz="2400" dirty="0">
                <a:solidFill>
                  <a:srgbClr val="782F3E"/>
                </a:solidFill>
                <a:latin typeface="Times New Roman"/>
              </a:rPr>
              <a:t>Career Thoughts Inventory (CTI) used as </a:t>
            </a:r>
            <a:r>
              <a:rPr lang="en-US" sz="2400" b="1" dirty="0">
                <a:solidFill>
                  <a:srgbClr val="782F3E"/>
                </a:solidFill>
                <a:latin typeface="Times New Roman"/>
              </a:rPr>
              <a:t>pre-posttest</a:t>
            </a:r>
            <a:endParaRPr lang="en-US" dirty="0">
              <a:solidFill>
                <a:srgbClr val="782F3E"/>
              </a:solidFill>
              <a:latin typeface="Times New Roman"/>
            </a:endParaRPr>
          </a:p>
          <a:p>
            <a:r>
              <a:rPr lang="en-US" sz="2400" dirty="0">
                <a:solidFill>
                  <a:srgbClr val="782F3E"/>
                </a:solidFill>
                <a:latin typeface="Times New Roman"/>
              </a:rPr>
              <a:t>Research shows course produces significant </a:t>
            </a:r>
            <a:r>
              <a:rPr lang="en-US" sz="2400" b="1" i="1" dirty="0">
                <a:solidFill>
                  <a:srgbClr val="782F3E"/>
                </a:solidFill>
                <a:latin typeface="Times New Roman"/>
              </a:rPr>
              <a:t>decrease </a:t>
            </a:r>
            <a:r>
              <a:rPr lang="en-US" sz="2400" dirty="0">
                <a:solidFill>
                  <a:srgbClr val="782F3E"/>
                </a:solidFill>
                <a:latin typeface="Times New Roman"/>
              </a:rPr>
              <a:t>in negative career thoughts</a:t>
            </a:r>
            <a:endParaRPr lang="en-US" dirty="0">
              <a:solidFill>
                <a:srgbClr val="782F3E"/>
              </a:solidFill>
              <a:latin typeface="Times New Roman"/>
            </a:endParaRPr>
          </a:p>
          <a:p>
            <a:endParaRPr lang="en-US">
              <a:solidFill>
                <a:schemeClr val="tx2">
                  <a:lumMod val="75000"/>
                </a:schemeClr>
              </a:solidFill>
              <a:latin typeface="Times New Roman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6198B51-EF59-3729-A2FE-3831AC30E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1" y="1853293"/>
            <a:ext cx="2285998" cy="1485899"/>
          </a:xfrm>
          <a:prstGeom prst="rect">
            <a:avLst/>
          </a:prstGeom>
        </p:spPr>
      </p:pic>
      <p:pic>
        <p:nvPicPr>
          <p:cNvPr id="5" name="Picture 5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47040761-617C-F644-6B3A-4F0D4BAA5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20000">
            <a:off x="7574942" y="102103"/>
            <a:ext cx="1407523" cy="1710690"/>
          </a:xfrm>
          <a:prstGeom prst="rect">
            <a:avLst/>
          </a:prstGeom>
        </p:spPr>
      </p:pic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361E5D32-8848-CDE5-BF43-0731B9F40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80000">
            <a:off x="7445995" y="3306310"/>
            <a:ext cx="1577885" cy="176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36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67BCD-E7A4-453C-A163-2D5107124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Final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5DC25-03B4-47B3-BA18-B903E37AC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2100" dirty="0">
                <a:solidFill>
                  <a:srgbClr val="782F3E"/>
                </a:solidFill>
                <a:latin typeface="Times New Roman"/>
                <a:cs typeface="Times New Roman"/>
              </a:rPr>
              <a:t>Value in having graduate students as the "front line" for providing career services</a:t>
            </a:r>
          </a:p>
          <a:p>
            <a:r>
              <a:rPr lang="en-US" sz="2100" dirty="0">
                <a:solidFill>
                  <a:srgbClr val="782F3E"/>
                </a:solidFill>
                <a:latin typeface="Times New Roman"/>
                <a:cs typeface="Times New Roman"/>
              </a:rPr>
              <a:t>Importance of fostering a team atmosphere among CAs and full-time staff</a:t>
            </a:r>
          </a:p>
          <a:p>
            <a:r>
              <a:rPr lang="en-US" sz="2100" dirty="0">
                <a:solidFill>
                  <a:srgbClr val="782F3E"/>
                </a:solidFill>
                <a:latin typeface="Times New Roman"/>
                <a:cs typeface="Times New Roman"/>
              </a:rPr>
              <a:t>Holding CAs to the expectation of being professionals</a:t>
            </a:r>
          </a:p>
          <a:p>
            <a:r>
              <a:rPr lang="en-US" sz="2100" dirty="0">
                <a:solidFill>
                  <a:srgbClr val="782F3E"/>
                </a:solidFill>
                <a:latin typeface="Times New Roman"/>
                <a:cs typeface="Times New Roman"/>
              </a:rPr>
              <a:t>Potential audience takeaways</a:t>
            </a:r>
          </a:p>
          <a:p>
            <a:pPr lvl="1"/>
            <a:r>
              <a:rPr lang="en-US" sz="1700" dirty="0">
                <a:solidFill>
                  <a:srgbClr val="782F3E"/>
                </a:solidFill>
                <a:latin typeface="Times New Roman"/>
                <a:cs typeface="Times New Roman"/>
              </a:rPr>
              <a:t>Learn more about CIP Theory</a:t>
            </a:r>
          </a:p>
          <a:p>
            <a:pPr lvl="1"/>
            <a:r>
              <a:rPr lang="en-US" sz="1700" dirty="0">
                <a:solidFill>
                  <a:srgbClr val="782F3E"/>
                </a:solidFill>
                <a:latin typeface="Times New Roman"/>
                <a:cs typeface="Times New Roman"/>
              </a:rPr>
              <a:t>Brainstorm ways to make your career services more "peer-based"</a:t>
            </a:r>
          </a:p>
          <a:p>
            <a:pPr lvl="1"/>
            <a:r>
              <a:rPr lang="en-US" sz="1700" dirty="0">
                <a:solidFill>
                  <a:srgbClr val="782F3E"/>
                </a:solidFill>
                <a:latin typeface="Times New Roman"/>
                <a:cs typeface="Times New Roman"/>
              </a:rPr>
              <a:t>Connect with colleagues across campus to identify student career needs</a:t>
            </a:r>
          </a:p>
        </p:txBody>
      </p:sp>
    </p:spTree>
    <p:extLst>
      <p:ext uri="{BB962C8B-B14F-4D97-AF65-F5344CB8AC3E}">
        <p14:creationId xmlns:p14="http://schemas.microsoft.com/office/powerpoint/2010/main" val="1929244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5431771C-D125-40C7-8DDC-A15621BAA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431143" cy="515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0D1FC0-8389-4E77-986F-AB2C99ECCC6F}"/>
              </a:ext>
            </a:extLst>
          </p:cNvPr>
          <p:cNvSpPr txBox="1">
            <a:spLocks/>
          </p:cNvSpPr>
          <p:nvPr/>
        </p:nvSpPr>
        <p:spPr>
          <a:xfrm>
            <a:off x="3935368" y="916347"/>
            <a:ext cx="4894363" cy="25752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782F3E"/>
                </a:solidFill>
              </a:rPr>
              <a:t>The Career Center</a:t>
            </a:r>
          </a:p>
          <a:p>
            <a:pPr algn="ctr"/>
            <a:r>
              <a:rPr lang="en-US" sz="1800" dirty="0">
                <a:solidFill>
                  <a:srgbClr val="782F3E"/>
                </a:solidFill>
              </a:rPr>
              <a:t>Florida State University</a:t>
            </a:r>
            <a:endParaRPr lang="en-US" sz="1800" dirty="0">
              <a:solidFill>
                <a:srgbClr val="782F3E"/>
              </a:solidFill>
              <a:cs typeface="Times New Roman"/>
            </a:endParaRPr>
          </a:p>
          <a:p>
            <a:pPr algn="ctr"/>
            <a:r>
              <a:rPr lang="en-US" sz="1800" dirty="0">
                <a:solidFill>
                  <a:srgbClr val="782F3E"/>
                </a:solidFill>
              </a:rPr>
              <a:t>Dunlap Success Center</a:t>
            </a:r>
            <a:endParaRPr lang="en-US" sz="1800" dirty="0">
              <a:solidFill>
                <a:srgbClr val="782F3E"/>
              </a:solidFill>
              <a:cs typeface="Times New Roman"/>
            </a:endParaRPr>
          </a:p>
          <a:p>
            <a:pPr algn="ctr"/>
            <a:r>
              <a:rPr lang="en-US" sz="1800" dirty="0">
                <a:solidFill>
                  <a:srgbClr val="782F3E"/>
                </a:solidFill>
              </a:rPr>
              <a:t>(850) 644-6431</a:t>
            </a:r>
            <a:endParaRPr lang="en-US" sz="1800" dirty="0">
              <a:solidFill>
                <a:srgbClr val="782F3E"/>
              </a:solidFill>
              <a:cs typeface="Times New Roman"/>
            </a:endParaRPr>
          </a:p>
          <a:p>
            <a:pPr algn="ctr"/>
            <a:r>
              <a:rPr lang="en-US" sz="1800" dirty="0">
                <a:solidFill>
                  <a:srgbClr val="782F3E"/>
                </a:solidFill>
                <a:ea typeface="+mn-lt"/>
                <a:cs typeface="+mn-lt"/>
              </a:rPr>
              <a:t>https://career.fsu.edu/tech-center/resources</a:t>
            </a:r>
            <a:r>
              <a:rPr lang="en-US" sz="1800" dirty="0">
                <a:ea typeface="+mn-lt"/>
                <a:cs typeface="+mn-lt"/>
              </a:rPr>
              <a:t>  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F9178A9-3B26-4B28-ADA4-03A0CA2893DB}"/>
              </a:ext>
            </a:extLst>
          </p:cNvPr>
          <p:cNvSpPr txBox="1">
            <a:spLocks/>
          </p:cNvSpPr>
          <p:nvPr/>
        </p:nvSpPr>
        <p:spPr>
          <a:xfrm>
            <a:off x="4327891" y="-25789"/>
            <a:ext cx="4492187" cy="9421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i="1"/>
              <a:t>Questions &amp; Discussion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9AF421-8EC3-4884-A145-F020E89E0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46" y="3925701"/>
            <a:ext cx="3681857" cy="10160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A2D7A3-BF2C-4D97-A96D-29F77D8EB6A5}"/>
              </a:ext>
            </a:extLst>
          </p:cNvPr>
          <p:cNvSpPr txBox="1"/>
          <p:nvPr/>
        </p:nvSpPr>
        <p:spPr>
          <a:xfrm>
            <a:off x="4270075" y="2697608"/>
            <a:ext cx="433688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/>
              <a:t>Erin Bennett – erin.bennett@fsu.edu </a:t>
            </a:r>
            <a:endParaRPr lang="en-US"/>
          </a:p>
          <a:p>
            <a:pPr algn="ctr"/>
            <a:r>
              <a:rPr lang="en-US" b="1"/>
              <a:t>Dr. Casey Dozier – casey.dozier@fsu.edu </a:t>
            </a:r>
            <a:endParaRPr lang="en-US" b="1">
              <a:cs typeface="Times New Roman"/>
            </a:endParaRPr>
          </a:p>
          <a:p>
            <a:pPr algn="ctr"/>
            <a:r>
              <a:rPr lang="en-US" b="1"/>
              <a:t>Danny </a:t>
            </a:r>
            <a:r>
              <a:rPr lang="en-US" b="1" err="1"/>
              <a:t>Chiarodit</a:t>
            </a:r>
            <a:r>
              <a:rPr lang="en-US" b="1"/>
              <a:t> – dchiarodit@fsu.edu</a:t>
            </a:r>
            <a:endParaRPr lang="en-US" b="1">
              <a:cs typeface="Times New Roman"/>
            </a:endParaRPr>
          </a:p>
          <a:p>
            <a:pPr algn="ctr"/>
            <a:endParaRPr lang="en-US" b="1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42960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B210-E9E9-C20D-E327-D655A61D0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6010"/>
            <a:ext cx="8229600" cy="64798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Florida State Career Center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12DEF25A-7C61-4891-9CBA-64B272DCFB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" r="5" b="644"/>
          <a:stretch/>
        </p:blipFill>
        <p:spPr>
          <a:xfrm>
            <a:off x="457200" y="1642238"/>
            <a:ext cx="4038600" cy="2956037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95C2A-3EEF-D814-52A1-1E83470256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42238"/>
            <a:ext cx="4038600" cy="295603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solidFill>
                  <a:srgbClr val="782F3E"/>
                </a:solidFill>
                <a:latin typeface="Times New Roman"/>
              </a:rPr>
              <a:t>41 full-time staff</a:t>
            </a:r>
          </a:p>
          <a:p>
            <a:r>
              <a:rPr lang="en-US" dirty="0">
                <a:solidFill>
                  <a:srgbClr val="782F3E"/>
                </a:solidFill>
                <a:latin typeface="Times New Roman"/>
              </a:rPr>
              <a:t>14 graduate students</a:t>
            </a:r>
          </a:p>
          <a:p>
            <a:r>
              <a:rPr lang="en-US" dirty="0">
                <a:solidFill>
                  <a:srgbClr val="782F3E"/>
                </a:solidFill>
                <a:latin typeface="Times New Roman"/>
              </a:rPr>
              <a:t>33 student assistants  </a:t>
            </a:r>
          </a:p>
          <a:p>
            <a:r>
              <a:rPr lang="en-US" dirty="0">
                <a:solidFill>
                  <a:srgbClr val="782F3E"/>
                </a:solidFill>
                <a:latin typeface="Times New Roman"/>
              </a:rPr>
              <a:t>Operate primarily on a drop-in basis</a:t>
            </a:r>
          </a:p>
          <a:p>
            <a:r>
              <a:rPr lang="en-US" dirty="0">
                <a:solidFill>
                  <a:srgbClr val="782F3E"/>
                </a:solidFill>
                <a:latin typeface="Times New Roman"/>
              </a:rPr>
              <a:t>Over 15,000 visits annually</a:t>
            </a:r>
          </a:p>
        </p:txBody>
      </p:sp>
    </p:spTree>
    <p:extLst>
      <p:ext uri="{BB962C8B-B14F-4D97-AF65-F5344CB8AC3E}">
        <p14:creationId xmlns:p14="http://schemas.microsoft.com/office/powerpoint/2010/main" val="70747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E6C8710-B622-474B-9CCD-227C0342AFAD}"/>
              </a:ext>
            </a:extLst>
          </p:cNvPr>
          <p:cNvSpPr txBox="1">
            <a:spLocks/>
          </p:cNvSpPr>
          <p:nvPr/>
        </p:nvSpPr>
        <p:spPr>
          <a:xfrm>
            <a:off x="457200" y="876010"/>
            <a:ext cx="8229600" cy="647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700" b="1" i="0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rPr>
              <a:t>Florida State Career Center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52CE4FA-3ECA-1F41-ABD1-937A86255516}"/>
              </a:ext>
            </a:extLst>
          </p:cNvPr>
          <p:cNvSpPr txBox="1">
            <a:spLocks noChangeArrowheads="1"/>
          </p:cNvSpPr>
          <p:nvPr/>
        </p:nvSpPr>
        <p:spPr>
          <a:xfrm>
            <a:off x="273889" y="1642238"/>
            <a:ext cx="4221911" cy="31609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Arial"/>
              <a:buChar char="•"/>
            </a:pPr>
            <a:r>
              <a:rPr lang="en-US" altLang="en-US" sz="1600" dirty="0">
                <a:solidFill>
                  <a:srgbClr val="782F3E"/>
                </a:solidFill>
                <a:latin typeface="Times New Roman"/>
                <a:cs typeface="Arial"/>
              </a:rPr>
              <a:t>Comprehensive/Centralized 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Font typeface="Arial"/>
              <a:buChar char="•"/>
            </a:pPr>
            <a:r>
              <a:rPr lang="en-US" altLang="en-US" sz="1600" dirty="0">
                <a:solidFill>
                  <a:srgbClr val="782F3E"/>
                </a:solidFill>
                <a:latin typeface="Times New Roman"/>
                <a:cs typeface="Arial"/>
              </a:rPr>
              <a:t>Explore majors and careers -  career decision-making, identify values, interests, and skills</a:t>
            </a:r>
            <a:endParaRPr lang="en-US" sz="1600" dirty="0">
              <a:solidFill>
                <a:srgbClr val="782F3E"/>
              </a:solidFill>
              <a:latin typeface="Times New Roman"/>
              <a:cs typeface="Arial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Font typeface="Arial"/>
              <a:buChar char="•"/>
            </a:pPr>
            <a:r>
              <a:rPr lang="en-US" altLang="en-US" sz="1600" dirty="0">
                <a:solidFill>
                  <a:srgbClr val="782F3E"/>
                </a:solidFill>
                <a:latin typeface="Times New Roman"/>
                <a:cs typeface="Arial"/>
              </a:rPr>
              <a:t>Support career research 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Arial"/>
              <a:buChar char="•"/>
            </a:pPr>
            <a:r>
              <a:rPr lang="en-US" altLang="en-US" sz="1600" dirty="0">
                <a:solidFill>
                  <a:srgbClr val="782F3E"/>
                </a:solidFill>
                <a:latin typeface="Times New Roman"/>
                <a:cs typeface="Arial"/>
              </a:rPr>
              <a:t>Enhance employability skills such as resumes, cover letters, and interviewing, etc.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Font typeface="Arial"/>
              <a:buChar char="•"/>
            </a:pPr>
            <a:r>
              <a:rPr lang="en-US" altLang="en-US" sz="1600" dirty="0">
                <a:solidFill>
                  <a:srgbClr val="782F3E"/>
                </a:solidFill>
                <a:latin typeface="Times New Roman"/>
                <a:cs typeface="Arial"/>
              </a:rPr>
              <a:t>Provide experiential opportunities such as shadowing, badging, etc. 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Font typeface="Arial"/>
              <a:buChar char="•"/>
            </a:pPr>
            <a:r>
              <a:rPr lang="en-US" altLang="en-US" sz="1600" dirty="0">
                <a:solidFill>
                  <a:srgbClr val="782F3E"/>
                </a:solidFill>
                <a:latin typeface="Times New Roman"/>
                <a:cs typeface="Arial"/>
              </a:rPr>
              <a:t>Connect students to employers via </a:t>
            </a:r>
            <a:r>
              <a:rPr lang="en-US" altLang="en-US" sz="1600" err="1">
                <a:solidFill>
                  <a:srgbClr val="782F3E"/>
                </a:solidFill>
                <a:latin typeface="Times New Roman"/>
                <a:cs typeface="Arial"/>
              </a:rPr>
              <a:t>NoleNetwork</a:t>
            </a:r>
            <a:r>
              <a:rPr lang="en-US" altLang="en-US" sz="1600" dirty="0">
                <a:solidFill>
                  <a:srgbClr val="782F3E"/>
                </a:solidFill>
                <a:latin typeface="Times New Roman"/>
                <a:cs typeface="Arial"/>
              </a:rPr>
              <a:t>, Career Fairs, etc.</a:t>
            </a:r>
            <a:r>
              <a:rPr lang="en-US" altLang="en-US" dirty="0">
                <a:solidFill>
                  <a:schemeClr val="tx1"/>
                </a:solidFill>
                <a:latin typeface="Times New Roman"/>
                <a:cs typeface="Arial"/>
              </a:rPr>
              <a:t> </a:t>
            </a:r>
          </a:p>
        </p:txBody>
      </p:sp>
      <p:pic>
        <p:nvPicPr>
          <p:cNvPr id="4" name="Content Placeholder 6" descr="CC photo shoot 034.jpg">
            <a:extLst>
              <a:ext uri="{FF2B5EF4-FFF2-40B4-BE49-F238E27FC236}">
                <a16:creationId xmlns:a16="http://schemas.microsoft.com/office/drawing/2014/main" id="{7EFC97E8-7086-5C44-B27B-EEE3B34D47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0" r="2" b="20396"/>
          <a:stretch/>
        </p:blipFill>
        <p:spPr>
          <a:xfrm>
            <a:off x="4648200" y="1642238"/>
            <a:ext cx="4038600" cy="2956037"/>
          </a:xfrm>
          <a:prstGeom prst="rect">
            <a:avLst/>
          </a:prstGeom>
          <a:noFill/>
          <a:ln>
            <a:solidFill>
              <a:srgbClr val="D0B884"/>
            </a:solidFill>
          </a:ln>
        </p:spPr>
      </p:pic>
    </p:spTree>
    <p:extLst>
      <p:ext uri="{BB962C8B-B14F-4D97-AF65-F5344CB8AC3E}">
        <p14:creationId xmlns:p14="http://schemas.microsoft.com/office/powerpoint/2010/main" val="1004986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74997-28E7-C39C-6FC2-C27C241FF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Career Advisor Team</a:t>
            </a:r>
          </a:p>
        </p:txBody>
      </p:sp>
      <p:pic>
        <p:nvPicPr>
          <p:cNvPr id="5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21CFAD2-2BF9-72F7-785E-F2408751E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3826" t="427" r="14469"/>
          <a:stretch/>
        </p:blipFill>
        <p:spPr>
          <a:xfrm rot="5400000">
            <a:off x="986167" y="1708447"/>
            <a:ext cx="3021376" cy="315627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53A644-5DBA-949B-962D-01BAF7BDD2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600" dirty="0">
                <a:solidFill>
                  <a:srgbClr val="782F3E"/>
                </a:solidFill>
                <a:latin typeface="Times New Roman"/>
              </a:rPr>
              <a:t>Administration</a:t>
            </a:r>
          </a:p>
          <a:p>
            <a:pPr>
              <a:lnSpc>
                <a:spcPct val="90000"/>
              </a:lnSpc>
            </a:pPr>
            <a:r>
              <a:rPr lang="en-US" sz="2600" b="1" dirty="0">
                <a:solidFill>
                  <a:srgbClr val="782F3E"/>
                </a:solidFill>
                <a:latin typeface="Times New Roman"/>
              </a:rPr>
              <a:t>Career Advising, Counseling &amp; Instruction </a:t>
            </a:r>
            <a:endParaRPr lang="en-US" sz="2600" dirty="0">
              <a:solidFill>
                <a:srgbClr val="782F3E"/>
              </a:solidFill>
              <a:latin typeface="Times New Roman"/>
            </a:endParaRPr>
          </a:p>
          <a:p>
            <a:pPr lvl="1">
              <a:lnSpc>
                <a:spcPct val="90000"/>
              </a:lnSpc>
            </a:pPr>
            <a:r>
              <a:rPr lang="en-US" sz="2600" b="1" dirty="0">
                <a:solidFill>
                  <a:srgbClr val="782F3E"/>
                </a:solidFill>
                <a:latin typeface="Times New Roman"/>
              </a:rPr>
              <a:t>Career Advisors</a:t>
            </a:r>
            <a:endParaRPr lang="en-US" sz="2600" dirty="0">
              <a:solidFill>
                <a:srgbClr val="782F3E"/>
              </a:solidFill>
              <a:latin typeface="Times New Roman"/>
            </a:endParaRPr>
          </a:p>
          <a:p>
            <a:pPr>
              <a:lnSpc>
                <a:spcPct val="90000"/>
              </a:lnSpc>
            </a:pPr>
            <a:r>
              <a:rPr lang="en-US" sz="2600" dirty="0">
                <a:solidFill>
                  <a:srgbClr val="782F3E"/>
                </a:solidFill>
                <a:latin typeface="Times New Roman"/>
              </a:rPr>
              <a:t>Experiential Learning </a:t>
            </a:r>
          </a:p>
          <a:p>
            <a:pPr>
              <a:lnSpc>
                <a:spcPct val="90000"/>
              </a:lnSpc>
            </a:pPr>
            <a:r>
              <a:rPr lang="en-US" sz="2600" dirty="0">
                <a:solidFill>
                  <a:srgbClr val="782F3E"/>
                </a:solidFill>
                <a:latin typeface="Times New Roman"/>
              </a:rPr>
              <a:t>Employer Relations</a:t>
            </a:r>
          </a:p>
          <a:p>
            <a:pPr>
              <a:lnSpc>
                <a:spcPct val="90000"/>
              </a:lnSpc>
            </a:pPr>
            <a:r>
              <a:rPr lang="en-US" sz="2600" dirty="0">
                <a:solidFill>
                  <a:srgbClr val="782F3E"/>
                </a:solidFill>
                <a:latin typeface="Times New Roman"/>
              </a:rPr>
              <a:t>Tech Center (Research arm)</a:t>
            </a:r>
          </a:p>
        </p:txBody>
      </p:sp>
    </p:spTree>
    <p:extLst>
      <p:ext uri="{BB962C8B-B14F-4D97-AF65-F5344CB8AC3E}">
        <p14:creationId xmlns:p14="http://schemas.microsoft.com/office/powerpoint/2010/main" val="1764169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04CFD-0CCC-4AB6-A0C6-CDF054F38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Career Center Mission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9DD843-0146-A927-9FE4-98FFC144CDCB}"/>
              </a:ext>
            </a:extLst>
          </p:cNvPr>
          <p:cNvSpPr txBox="1"/>
          <p:nvPr/>
        </p:nvSpPr>
        <p:spPr>
          <a:xfrm>
            <a:off x="2054678" y="4592410"/>
            <a:ext cx="64225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  <a:hlinkClick r:id="rId3"/>
              </a:rPr>
              <a:t>https://career.fsu.edu/about-us/vision-and-mission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AE080FD-9D6E-4673-80E5-199DA9DEE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42238"/>
            <a:ext cx="5056414" cy="2947873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Times New Roman"/>
              </a:rPr>
              <a:t>Vision</a:t>
            </a:r>
            <a:endParaRPr lang="en-US" dirty="0">
              <a:latin typeface="Times New Roman"/>
            </a:endParaRPr>
          </a:p>
          <a:p>
            <a:pPr lvl="1"/>
            <a:r>
              <a:rPr lang="en-US" dirty="0">
                <a:solidFill>
                  <a:srgbClr val="782F3E"/>
                </a:solidFill>
                <a:latin typeface="Times New Roman"/>
              </a:rPr>
              <a:t>Preeminent career center model</a:t>
            </a:r>
            <a:r>
              <a:rPr lang="en-US" i="1" dirty="0">
                <a:solidFill>
                  <a:srgbClr val="782F3E"/>
                </a:solidFill>
                <a:latin typeface="Times New Roman"/>
              </a:rPr>
              <a:t> </a:t>
            </a:r>
          </a:p>
          <a:p>
            <a:pPr lvl="1"/>
            <a:r>
              <a:rPr lang="en-US" dirty="0">
                <a:solidFill>
                  <a:srgbClr val="782F3E"/>
                </a:solidFill>
                <a:latin typeface="Times New Roman"/>
              </a:rPr>
              <a:t>Designing and delivering comprehensive, innovative, and inclusive career and employment services</a:t>
            </a:r>
            <a:endParaRPr lang="en-US" dirty="0">
              <a:solidFill>
                <a:srgbClr val="782F3E"/>
              </a:solidFill>
            </a:endParaRPr>
          </a:p>
          <a:p>
            <a:pPr marL="0" indent="0">
              <a:buNone/>
            </a:pPr>
            <a:r>
              <a:rPr lang="en-US" b="1" dirty="0">
                <a:latin typeface="Times New Roman"/>
              </a:rPr>
              <a:t>Mission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782F3E"/>
                </a:solidFill>
                <a:latin typeface="Times New Roman"/>
              </a:rPr>
              <a:t>Our values of </a:t>
            </a:r>
            <a:r>
              <a:rPr lang="en-US" b="1" dirty="0">
                <a:solidFill>
                  <a:srgbClr val="782F3E"/>
                </a:solidFill>
                <a:latin typeface="Times New Roman"/>
              </a:rPr>
              <a:t>Inclusion, Compassion, and Respect</a:t>
            </a:r>
            <a:r>
              <a:rPr lang="en-US" dirty="0">
                <a:solidFill>
                  <a:srgbClr val="782F3E"/>
                </a:solidFill>
                <a:latin typeface="Times New Roman"/>
              </a:rPr>
              <a:t> play a critical role in our mission to: </a:t>
            </a:r>
          </a:p>
          <a:p>
            <a:pPr lvl="1"/>
            <a:r>
              <a:rPr lang="en-US" dirty="0">
                <a:solidFill>
                  <a:srgbClr val="782F3E"/>
                </a:solidFill>
                <a:latin typeface="Times New Roman"/>
              </a:rPr>
              <a:t>Provide comprehensive career services</a:t>
            </a:r>
          </a:p>
          <a:p>
            <a:pPr lvl="1"/>
            <a:r>
              <a:rPr lang="en-US" dirty="0">
                <a:solidFill>
                  <a:srgbClr val="782F3E"/>
                </a:solidFill>
                <a:highlight>
                  <a:srgbClr val="FFFF00"/>
                </a:highlight>
                <a:latin typeface="Times New Roman"/>
              </a:rPr>
              <a:t>Train career service practitioners</a:t>
            </a:r>
          </a:p>
          <a:p>
            <a:pPr lvl="1"/>
            <a:r>
              <a:rPr lang="en-US" dirty="0">
                <a:solidFill>
                  <a:srgbClr val="782F3E"/>
                </a:solidFill>
                <a:latin typeface="Times New Roman"/>
              </a:rPr>
              <a:t>Conduct life/career development research</a:t>
            </a:r>
          </a:p>
          <a:p>
            <a:pPr lvl="1"/>
            <a:r>
              <a:rPr lang="en-US" dirty="0">
                <a:solidFill>
                  <a:srgbClr val="782F3E"/>
                </a:solidFill>
                <a:latin typeface="Times New Roman"/>
              </a:rPr>
              <a:t>Disseminate information about life/career services and issues to the University community, the nation, and the world caring for and improving human life</a:t>
            </a:r>
          </a:p>
        </p:txBody>
      </p:sp>
      <p:pic>
        <p:nvPicPr>
          <p:cNvPr id="10" name="Picture 10" descr="Diagram&#10;&#10;Description automatically generated">
            <a:extLst>
              <a:ext uri="{FF2B5EF4-FFF2-40B4-BE49-F238E27FC236}">
                <a16:creationId xmlns:a16="http://schemas.microsoft.com/office/drawing/2014/main" id="{1B257FE0-4F67-D525-BA3C-37DD5DFF21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566593" y="1527938"/>
            <a:ext cx="3410127" cy="2956037"/>
          </a:xfrm>
        </p:spPr>
      </p:pic>
    </p:spTree>
    <p:extLst>
      <p:ext uri="{BB962C8B-B14F-4D97-AF65-F5344CB8AC3E}">
        <p14:creationId xmlns:p14="http://schemas.microsoft.com/office/powerpoint/2010/main" val="208085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0C6DEE25-CF33-458E-CF04-1B2E93627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2268" b="10940"/>
          <a:stretch/>
        </p:blipFill>
        <p:spPr>
          <a:xfrm>
            <a:off x="20" y="10"/>
            <a:ext cx="9143980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367778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CE8BE-1184-4FB5-B592-33E2BD64E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16" y="802276"/>
            <a:ext cx="8931584" cy="566279"/>
          </a:xfrm>
        </p:spPr>
        <p:txBody>
          <a:bodyPr>
            <a:noAutofit/>
          </a:bodyPr>
          <a:lstStyle/>
          <a:p>
            <a:r>
              <a:rPr lang="en-US" sz="2800" b="1"/>
              <a:t>Drop-In Career Advising &amp; Scheduled Appointments </a:t>
            </a:r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4FB9A90B-24AF-4A41-9BFD-48B041D05F60}"/>
              </a:ext>
            </a:extLst>
          </p:cNvPr>
          <p:cNvGrpSpPr>
            <a:grpSpLocks/>
          </p:cNvGrpSpPr>
          <p:nvPr/>
        </p:nvGrpSpPr>
        <p:grpSpPr bwMode="auto">
          <a:xfrm>
            <a:off x="756540" y="1556486"/>
            <a:ext cx="3346121" cy="1397107"/>
            <a:chOff x="1309131" y="2153207"/>
            <a:chExt cx="3720029" cy="2054702"/>
          </a:xfrm>
          <a:solidFill>
            <a:schemeClr val="accent1"/>
          </a:solidFill>
        </p:grpSpPr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id="{EAA45D4B-5971-424D-8D8F-7D2094177E3E}"/>
                </a:ext>
              </a:extLst>
            </p:cNvPr>
            <p:cNvSpPr/>
            <p:nvPr/>
          </p:nvSpPr>
          <p:spPr>
            <a:xfrm>
              <a:off x="1309131" y="2153207"/>
              <a:ext cx="3720029" cy="2054702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71D9D308-3675-4858-940C-86920C93D1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3664" y="2208984"/>
              <a:ext cx="3508546" cy="1810567"/>
            </a:xfrm>
            <a:prstGeom prst="rect">
              <a:avLst/>
            </a:prstGeom>
            <a:grpFill/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782F3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Career Advising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782F3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9:00 a.m. – 4:00 p.m.</a:t>
              </a:r>
              <a:endParaRPr lang="en-US" altLang="en-US" sz="2000">
                <a:solidFill>
                  <a:srgbClr val="782F3E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3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Monday through Friday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600" i="1">
                  <a:solidFill>
                    <a:srgbClr val="782F3E"/>
                  </a:solidFill>
                  <a:latin typeface="Times New Roman" pitchFamily="18" charset="0"/>
                  <a:cs typeface="Times New Roman" pitchFamily="18" charset="0"/>
                </a:rPr>
                <a:t>Check website for virtual hours</a:t>
              </a:r>
              <a:endParaRPr kumimoji="0" lang="en-US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782F3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14" name="Picture 13" descr="A group of people in a library&#10;&#10;Description automatically generated with medium confidence">
            <a:extLst>
              <a:ext uri="{FF2B5EF4-FFF2-40B4-BE49-F238E27FC236}">
                <a16:creationId xmlns:a16="http://schemas.microsoft.com/office/drawing/2014/main" id="{75EF11A8-B91F-120F-BB05-0B212D085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805" y="2645724"/>
            <a:ext cx="3573245" cy="2384753"/>
          </a:xfrm>
          <a:prstGeom prst="rect">
            <a:avLst/>
          </a:prstGeom>
          <a:ln>
            <a:solidFill>
              <a:srgbClr val="D0B884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BED2A0-1A2A-799C-B473-1AA85D3D1896}"/>
              </a:ext>
            </a:extLst>
          </p:cNvPr>
          <p:cNvSpPr txBox="1"/>
          <p:nvPr/>
        </p:nvSpPr>
        <p:spPr>
          <a:xfrm>
            <a:off x="4230111" y="1368555"/>
            <a:ext cx="4701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782F3E"/>
                </a:solidFill>
              </a:rPr>
              <a:t>Virtual and In-Person advising available!</a:t>
            </a:r>
          </a:p>
          <a:p>
            <a:pPr algn="ctr"/>
            <a:r>
              <a:rPr lang="en-US" sz="2000" b="1">
                <a:solidFill>
                  <a:srgbClr val="782F3E"/>
                </a:solidFill>
              </a:rPr>
              <a:t>Visit </a:t>
            </a:r>
            <a:r>
              <a:rPr lang="en-US" sz="2000" b="1" u="sng">
                <a:solidFill>
                  <a:srgbClr val="782F3E"/>
                </a:solidFill>
              </a:rPr>
              <a:t>career.fsu.edu/hours </a:t>
            </a:r>
            <a:r>
              <a:rPr lang="en-US" sz="2000" b="1">
                <a:solidFill>
                  <a:srgbClr val="782F3E"/>
                </a:solidFill>
              </a:rPr>
              <a:t>for more info</a:t>
            </a:r>
            <a:r>
              <a:rPr lang="en-US">
                <a:solidFill>
                  <a:srgbClr val="782F3E"/>
                </a:solidFill>
              </a:rPr>
              <a:t>. 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9BB7F84E-522B-4AB8-BF29-4DECE5D83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253" y="3195293"/>
            <a:ext cx="2576797" cy="171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13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"/>
          <p:cNvSpPr txBox="1">
            <a:spLocks noGrp="1"/>
          </p:cNvSpPr>
          <p:nvPr>
            <p:ph type="title"/>
          </p:nvPr>
        </p:nvSpPr>
        <p:spPr>
          <a:xfrm>
            <a:off x="2407848" y="866416"/>
            <a:ext cx="4414838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2700"/>
            </a:pPr>
            <a:r>
              <a:rPr lang="en-US" sz="2025"/>
              <a:t>Differentiated Service Delivery Model</a:t>
            </a:r>
            <a:endParaRPr/>
          </a:p>
        </p:txBody>
      </p:sp>
      <p:sp>
        <p:nvSpPr>
          <p:cNvPr id="119" name="Google Shape;119;p6"/>
          <p:cNvSpPr/>
          <p:nvPr/>
        </p:nvSpPr>
        <p:spPr>
          <a:xfrm>
            <a:off x="3586165" y="3078958"/>
            <a:ext cx="1964531" cy="37861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788" tIns="25894" rIns="51788" bIns="25894" anchor="ctr" anchorCtr="0">
            <a:noAutofit/>
          </a:bodyPr>
          <a:lstStyle/>
          <a:p>
            <a:pPr algn="ctr" defTabSz="685800">
              <a:buClr>
                <a:srgbClr val="000000"/>
              </a:buClr>
              <a:buSzPts val="1350"/>
            </a:pPr>
            <a:r>
              <a:rPr lang="en-US" sz="1013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Comprehensive Screening</a:t>
            </a:r>
            <a:endParaRPr sz="105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6"/>
          <p:cNvSpPr/>
          <p:nvPr/>
        </p:nvSpPr>
        <p:spPr>
          <a:xfrm>
            <a:off x="3893346" y="1787724"/>
            <a:ext cx="1364456" cy="29289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788" tIns="25894" rIns="51788" bIns="25894" anchor="ctr" anchorCtr="0">
            <a:noAutofit/>
          </a:bodyPr>
          <a:lstStyle/>
          <a:p>
            <a:pPr algn="ctr" defTabSz="685800">
              <a:buClr>
                <a:srgbClr val="000000"/>
              </a:buClr>
              <a:buSzPts val="1350"/>
            </a:pPr>
            <a:r>
              <a:rPr lang="en-US" sz="1013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Individual Enters</a:t>
            </a:r>
            <a:endParaRPr sz="105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6"/>
          <p:cNvSpPr/>
          <p:nvPr/>
        </p:nvSpPr>
        <p:spPr>
          <a:xfrm>
            <a:off x="2409231" y="3694213"/>
            <a:ext cx="1246585" cy="502742"/>
          </a:xfrm>
          <a:prstGeom prst="rect">
            <a:avLst/>
          </a:prstGeom>
          <a:solidFill>
            <a:schemeClr val="lt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788" tIns="25894" rIns="51788" bIns="25894" anchor="ctr" anchorCtr="0">
            <a:noAutofit/>
          </a:bodyPr>
          <a:lstStyle/>
          <a:p>
            <a:pPr algn="ctr" defTabSz="685800">
              <a:buClr>
                <a:srgbClr val="000000"/>
              </a:buClr>
              <a:buSzPts val="1350"/>
            </a:pPr>
            <a:r>
              <a:rPr lang="en-US" sz="1013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Self-Help</a:t>
            </a:r>
            <a:endParaRPr sz="105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685800">
              <a:buClr>
                <a:srgbClr val="000000"/>
              </a:buClr>
              <a:buSzPts val="1350"/>
            </a:pPr>
            <a:r>
              <a:rPr lang="en-US" sz="1013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Services</a:t>
            </a:r>
            <a:endParaRPr sz="105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6"/>
          <p:cNvSpPr/>
          <p:nvPr/>
        </p:nvSpPr>
        <p:spPr>
          <a:xfrm>
            <a:off x="3904061" y="3696891"/>
            <a:ext cx="1250156" cy="500063"/>
          </a:xfrm>
          <a:prstGeom prst="rect">
            <a:avLst/>
          </a:prstGeom>
          <a:solidFill>
            <a:schemeClr val="lt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788" tIns="25894" rIns="51788" bIns="25894" anchor="ctr" anchorCtr="0">
            <a:noAutofit/>
          </a:bodyPr>
          <a:lstStyle/>
          <a:p>
            <a:pPr algn="ctr" defTabSz="685800">
              <a:buClr>
                <a:srgbClr val="000000"/>
              </a:buClr>
              <a:buSzPts val="1350"/>
            </a:pPr>
            <a:r>
              <a:rPr lang="en-US" sz="1013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Brief</a:t>
            </a:r>
            <a:endParaRPr sz="105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685800">
              <a:buClr>
                <a:srgbClr val="000000"/>
              </a:buClr>
              <a:buSzPts val="1350"/>
            </a:pPr>
            <a:r>
              <a:rPr lang="en-US" sz="1013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Staff-Assisted</a:t>
            </a:r>
            <a:endParaRPr sz="105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685800">
              <a:buClr>
                <a:srgbClr val="000000"/>
              </a:buClr>
              <a:buSzPts val="1350"/>
            </a:pPr>
            <a:r>
              <a:rPr lang="en-US" sz="1013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Services</a:t>
            </a:r>
            <a:endParaRPr sz="105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6"/>
          <p:cNvSpPr/>
          <p:nvPr/>
        </p:nvSpPr>
        <p:spPr>
          <a:xfrm>
            <a:off x="5422108" y="3703144"/>
            <a:ext cx="1250156" cy="493811"/>
          </a:xfrm>
          <a:prstGeom prst="rect">
            <a:avLst/>
          </a:prstGeom>
          <a:solidFill>
            <a:schemeClr val="lt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788" tIns="25894" rIns="51788" bIns="25894" anchor="ctr" anchorCtr="0">
            <a:noAutofit/>
          </a:bodyPr>
          <a:lstStyle/>
          <a:p>
            <a:pPr algn="ctr" defTabSz="685800">
              <a:buClr>
                <a:srgbClr val="000000"/>
              </a:buClr>
              <a:buSzPts val="1350"/>
            </a:pPr>
            <a:r>
              <a:rPr lang="en-US" sz="1013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Individual</a:t>
            </a:r>
            <a:endParaRPr sz="105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685800">
              <a:buClr>
                <a:srgbClr val="000000"/>
              </a:buClr>
              <a:buSzPts val="1350"/>
            </a:pPr>
            <a:r>
              <a:rPr lang="en-US" sz="1013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Case-Managed</a:t>
            </a:r>
            <a:endParaRPr sz="105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685800">
              <a:buClr>
                <a:srgbClr val="000000"/>
              </a:buClr>
              <a:buSzPts val="1350"/>
            </a:pPr>
            <a:r>
              <a:rPr lang="en-US" sz="1013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Services</a:t>
            </a:r>
            <a:endParaRPr sz="105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" name="Google Shape;124;p6"/>
          <p:cNvCxnSpPr/>
          <p:nvPr/>
        </p:nvCxnSpPr>
        <p:spPr>
          <a:xfrm flipH="1">
            <a:off x="3015558" y="3462933"/>
            <a:ext cx="1546622" cy="22235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25" name="Google Shape;125;p6"/>
          <p:cNvCxnSpPr/>
          <p:nvPr/>
        </p:nvCxnSpPr>
        <p:spPr>
          <a:xfrm flipH="1">
            <a:off x="4575573" y="3447754"/>
            <a:ext cx="2679" cy="25449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26" name="Google Shape;126;p6"/>
          <p:cNvCxnSpPr/>
          <p:nvPr/>
        </p:nvCxnSpPr>
        <p:spPr>
          <a:xfrm>
            <a:off x="4586288" y="3455791"/>
            <a:ext cx="1517154" cy="23038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27" name="Google Shape;127;p6"/>
          <p:cNvCxnSpPr/>
          <p:nvPr/>
        </p:nvCxnSpPr>
        <p:spPr>
          <a:xfrm>
            <a:off x="4572000" y="2084189"/>
            <a:ext cx="0" cy="300038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8" name="Google Shape;128;p6"/>
          <p:cNvCxnSpPr/>
          <p:nvPr/>
        </p:nvCxnSpPr>
        <p:spPr>
          <a:xfrm rot="10800000">
            <a:off x="2900364" y="3257550"/>
            <a:ext cx="698302" cy="8037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dot"/>
            <a:round/>
            <a:headEnd type="stealth" w="med" len="med"/>
            <a:tailEnd type="none" w="sm" len="sm"/>
          </a:ln>
        </p:spPr>
      </p:cxnSp>
      <p:sp>
        <p:nvSpPr>
          <p:cNvPr id="129" name="Google Shape;129;p6"/>
          <p:cNvSpPr/>
          <p:nvPr/>
        </p:nvSpPr>
        <p:spPr>
          <a:xfrm>
            <a:off x="2857500" y="2871790"/>
            <a:ext cx="771525" cy="329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788" tIns="25894" rIns="51788" bIns="25894" anchor="t" anchorCtr="0">
            <a:spAutoFit/>
          </a:bodyPr>
          <a:lstStyle/>
          <a:p>
            <a:pPr algn="ctr" defTabSz="685800">
              <a:buClr>
                <a:srgbClr val="000000"/>
              </a:buClr>
              <a:buSzPts val="1200"/>
            </a:pPr>
            <a:r>
              <a:rPr lang="en-US" sz="9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Self or  Staff</a:t>
            </a:r>
            <a:endParaRPr sz="105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685800">
              <a:buClr>
                <a:srgbClr val="000000"/>
              </a:buClr>
              <a:buSzPts val="1200"/>
            </a:pPr>
            <a:r>
              <a:rPr lang="en-US" sz="9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Referral</a:t>
            </a:r>
            <a:endParaRPr sz="105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3757613" y="2382442"/>
            <a:ext cx="1582341" cy="37861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788" tIns="25894" rIns="51788" bIns="25894" anchor="ctr" anchorCtr="0">
            <a:noAutofit/>
          </a:bodyPr>
          <a:lstStyle/>
          <a:p>
            <a:pPr algn="ctr" defTabSz="685800">
              <a:buClr>
                <a:srgbClr val="000000"/>
              </a:buClr>
              <a:buSzPts val="1350"/>
            </a:pPr>
            <a:r>
              <a:rPr lang="en-US" sz="1013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Brief Screening</a:t>
            </a:r>
            <a:endParaRPr sz="105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1" name="Google Shape;131;p6"/>
          <p:cNvCxnSpPr/>
          <p:nvPr/>
        </p:nvCxnSpPr>
        <p:spPr>
          <a:xfrm>
            <a:off x="2669977" y="2571750"/>
            <a:ext cx="0" cy="111442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32" name="Google Shape;132;p6"/>
          <p:cNvCxnSpPr/>
          <p:nvPr/>
        </p:nvCxnSpPr>
        <p:spPr>
          <a:xfrm>
            <a:off x="4563966" y="2753026"/>
            <a:ext cx="8036" cy="333077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33" name="Google Shape;133;p6"/>
          <p:cNvCxnSpPr/>
          <p:nvPr/>
        </p:nvCxnSpPr>
        <p:spPr>
          <a:xfrm>
            <a:off x="2900363" y="3257550"/>
            <a:ext cx="0" cy="42862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34" name="Google Shape;134;p6"/>
          <p:cNvCxnSpPr/>
          <p:nvPr/>
        </p:nvCxnSpPr>
        <p:spPr>
          <a:xfrm>
            <a:off x="3647778" y="4029075"/>
            <a:ext cx="257175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triangle" w="med" len="med"/>
            <a:tailEnd type="none" w="sm" len="sm"/>
          </a:ln>
        </p:spPr>
      </p:cxnSp>
      <p:cxnSp>
        <p:nvCxnSpPr>
          <p:cNvPr id="135" name="Google Shape;135;p6"/>
          <p:cNvCxnSpPr/>
          <p:nvPr/>
        </p:nvCxnSpPr>
        <p:spPr>
          <a:xfrm>
            <a:off x="3655814" y="3857625"/>
            <a:ext cx="257175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6" name="Google Shape;136;p6"/>
          <p:cNvCxnSpPr/>
          <p:nvPr/>
        </p:nvCxnSpPr>
        <p:spPr>
          <a:xfrm>
            <a:off x="5157787" y="4029075"/>
            <a:ext cx="271463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triangle" w="med" len="med"/>
            <a:tailEnd type="none" w="sm" len="sm"/>
          </a:ln>
        </p:spPr>
      </p:cxnSp>
      <p:cxnSp>
        <p:nvCxnSpPr>
          <p:cNvPr id="137" name="Google Shape;137;p6"/>
          <p:cNvCxnSpPr/>
          <p:nvPr/>
        </p:nvCxnSpPr>
        <p:spPr>
          <a:xfrm>
            <a:off x="5157787" y="3857625"/>
            <a:ext cx="271463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8" name="Google Shape;138;p6"/>
          <p:cNvSpPr txBox="1"/>
          <p:nvPr/>
        </p:nvSpPr>
        <p:spPr>
          <a:xfrm>
            <a:off x="2128837" y="4251426"/>
            <a:ext cx="4929188" cy="22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buClr>
                <a:srgbClr val="000000"/>
              </a:buClr>
              <a:buSzPts val="1350"/>
            </a:pPr>
            <a:r>
              <a:rPr lang="en-US" sz="1013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Complete differentiated model of delivering career resources and services</a:t>
            </a:r>
            <a:endParaRPr sz="105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9" name="Google Shape;139;p6"/>
          <p:cNvCxnSpPr/>
          <p:nvPr/>
        </p:nvCxnSpPr>
        <p:spPr>
          <a:xfrm rot="10800000">
            <a:off x="2661942" y="2571750"/>
            <a:ext cx="1095673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0" name="Google Shape;14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1602" y="1692269"/>
            <a:ext cx="1748012" cy="1193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2081" y="1546401"/>
            <a:ext cx="1352042" cy="12434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4435116"/>
      </p:ext>
    </p:extLst>
  </p:cSld>
  <p:clrMapOvr>
    <a:masterClrMapping/>
  </p:clrMapOvr>
</p:sld>
</file>

<file path=ppt/theme/theme1.xml><?xml version="1.0" encoding="utf-8"?>
<a:theme xmlns:a="http://schemas.openxmlformats.org/drawingml/2006/main" name="Gold_HighDef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Garnet_HighDef-1">
  <a:themeElements>
    <a:clrScheme name="Custom 1">
      <a:dk1>
        <a:srgbClr val="000000"/>
      </a:dk1>
      <a:lt1>
        <a:srgbClr val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9B5A2511CDD74E9791A0E66D179E6C" ma:contentTypeVersion="17" ma:contentTypeDescription="Create a new document." ma:contentTypeScope="" ma:versionID="2016907bf052193045165fa3275137fd">
  <xsd:schema xmlns:xsd="http://www.w3.org/2001/XMLSchema" xmlns:xs="http://www.w3.org/2001/XMLSchema" xmlns:p="http://schemas.microsoft.com/office/2006/metadata/properties" xmlns:ns1="http://schemas.microsoft.com/sharepoint/v3" xmlns:ns3="dc7a2db2-449a-498e-ab6b-eaa81349c87d" xmlns:ns4="98eea9ef-1365-4b00-9b00-c586a88a1a3e" targetNamespace="http://schemas.microsoft.com/office/2006/metadata/properties" ma:root="true" ma:fieldsID="44b052e42154d28debaa2381a5147977" ns1:_="" ns3:_="" ns4:_="">
    <xsd:import namespace="http://schemas.microsoft.com/sharepoint/v3"/>
    <xsd:import namespace="dc7a2db2-449a-498e-ab6b-eaa81349c87d"/>
    <xsd:import namespace="98eea9ef-1365-4b00-9b00-c586a88a1a3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1:_ip_UnifiedCompliancePolicyProperties" minOccurs="0"/>
                <xsd:element ref="ns1:_ip_UnifiedCompliancePolicyUIAc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7a2db2-449a-498e-ab6b-eaa81349c8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eea9ef-1365-4b00-9b00-c586a88a1a3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c7a2db2-449a-498e-ab6b-eaa81349c87d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ACC024B-C2AA-475D-BE71-84E11D7C4F4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540C93-5EB8-43A4-A452-15B3283F0D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c7a2db2-449a-498e-ab6b-eaa81349c87d"/>
    <ds:schemaRef ds:uri="98eea9ef-1365-4b00-9b00-c586a88a1a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8EBCA4A-6261-496F-BB3D-A1FA8392521D}">
  <ds:schemaRefs>
    <ds:schemaRef ds:uri="98eea9ef-1365-4b00-9b00-c586a88a1a3e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dc7a2db2-449a-498e-ab6b-eaa81349c87d"/>
    <ds:schemaRef ds:uri="http://schemas.microsoft.com/office/2006/documentManagement/types"/>
    <ds:schemaRef ds:uri="http://purl.org/dc/elements/1.1/"/>
    <ds:schemaRef ds:uri="http://schemas.microsoft.com/sharepoint/v3"/>
    <ds:schemaRef ds:uri="http://purl.org/dc/dcmitype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2022 Orientation Template Slides</Template>
  <TotalTime>262</TotalTime>
  <Words>891</Words>
  <Application>Microsoft Office PowerPoint</Application>
  <PresentationFormat>On-screen Show (16:9)</PresentationFormat>
  <Paragraphs>160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Gold_HighDef</vt:lpstr>
      <vt:lpstr>Garnet_HighDef-1</vt:lpstr>
      <vt:lpstr>PowerPoint Presentation</vt:lpstr>
      <vt:lpstr>Florida State University </vt:lpstr>
      <vt:lpstr>Florida State Career Center</vt:lpstr>
      <vt:lpstr>PowerPoint Presentation</vt:lpstr>
      <vt:lpstr>The Career Advisor Team</vt:lpstr>
      <vt:lpstr>Career Center Mission</vt:lpstr>
      <vt:lpstr>PowerPoint Presentation</vt:lpstr>
      <vt:lpstr>Drop-In Career Advising &amp; Scheduled Appointments </vt:lpstr>
      <vt:lpstr>Differentiated Service Delivery Model</vt:lpstr>
      <vt:lpstr>CIP Theory</vt:lpstr>
      <vt:lpstr>PowerPoint Presentation</vt:lpstr>
      <vt:lpstr>Career Advisor Role </vt:lpstr>
      <vt:lpstr>Drop-in Advising</vt:lpstr>
      <vt:lpstr>Career Advising Drop-In Topics </vt:lpstr>
      <vt:lpstr>Additional CA Responsibilities</vt:lpstr>
      <vt:lpstr>Recruitment &amp; Hiring </vt:lpstr>
      <vt:lpstr>Training </vt:lpstr>
      <vt:lpstr>Teambuilding </vt:lpstr>
      <vt:lpstr>Training Continued</vt:lpstr>
      <vt:lpstr>Practicum &amp; Internship</vt:lpstr>
      <vt:lpstr>PowerPoint Presentation</vt:lpstr>
      <vt:lpstr>Teaching Opportunity</vt:lpstr>
      <vt:lpstr>Final Thoughts</vt:lpstr>
      <vt:lpstr>PowerPoint Presentation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Martinez</dc:creator>
  <cp:lastModifiedBy>V. Casey Dozier</cp:lastModifiedBy>
  <cp:revision>46</cp:revision>
  <cp:lastPrinted>2023-06-27T22:04:53Z</cp:lastPrinted>
  <dcterms:created xsi:type="dcterms:W3CDTF">2022-04-21T12:36:14Z</dcterms:created>
  <dcterms:modified xsi:type="dcterms:W3CDTF">2023-07-10T18:42:02Z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0x0101004B9B5A2511CDD74E9791A0E66D179E6C</vt:lpwstr>
  </property>
</Properties>
</file>