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76" r:id="rId4"/>
    <p:sldId id="302" r:id="rId5"/>
    <p:sldId id="262" r:id="rId6"/>
    <p:sldId id="303" r:id="rId7"/>
    <p:sldId id="304" r:id="rId8"/>
    <p:sldId id="305" r:id="rId9"/>
    <p:sldId id="277" r:id="rId10"/>
    <p:sldId id="306" r:id="rId11"/>
    <p:sldId id="307" r:id="rId12"/>
    <p:sldId id="278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00FFCC"/>
    <a:srgbClr val="3BC3BD"/>
    <a:srgbClr val="EE8640"/>
    <a:srgbClr val="EF5438"/>
    <a:srgbClr val="24B5AF"/>
    <a:srgbClr val="BDE6F5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452016"/>
            <a:ext cx="7318317" cy="150791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0000" dirty="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Organizational Culture &amp; Effective Work</a:t>
            </a:r>
            <a:endParaRPr lang="en-US" sz="100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8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Organizational Problems Related</a:t>
            </a:r>
            <a:b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Culture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technologies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Intergroup conflicts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 breakdowns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problems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12B8655-5418-4E8F-8C1F-16A403504D09}"/>
              </a:ext>
            </a:extLst>
          </p:cNvPr>
          <p:cNvSpPr txBox="1"/>
          <p:nvPr/>
        </p:nvSpPr>
        <p:spPr>
          <a:xfrm>
            <a:off x="5026254" y="1938994"/>
            <a:ext cx="2983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Can you think of some examples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from your work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experience?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Profit-Making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onprofit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Entrepreneurial Nonprofits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Governmental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Quasi-Governmental</a:t>
            </a:r>
          </a:p>
          <a:p>
            <a:pPr marL="457200" indent="-457200">
              <a:lnSpc>
                <a:spcPct val="15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F28C03-0637-4D65-BBC2-9129960953C3}"/>
              </a:ext>
            </a:extLst>
          </p:cNvPr>
          <p:cNvSpPr txBox="1"/>
          <p:nvPr/>
        </p:nvSpPr>
        <p:spPr>
          <a:xfrm>
            <a:off x="5072436" y="2016281"/>
            <a:ext cx="29833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type of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organization do you see yourself working in?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Why?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5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 &amp; Present Organizational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Triangle shape replace by new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diamond-shaped workplace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5-10% = executives &amp;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Bottom 15-40% = contract &amp;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temporary workers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Middle 50-80% - lead teams,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supervise co-workers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iamond 3">
            <a:extLst>
              <a:ext uri="{FF2B5EF4-FFF2-40B4-BE49-F238E27FC236}">
                <a16:creationId xmlns:a16="http://schemas.microsoft.com/office/drawing/2014/main" id="{A595AFAC-37F6-4CDB-8C48-8FF0123239F8}"/>
              </a:ext>
            </a:extLst>
          </p:cNvPr>
          <p:cNvSpPr/>
          <p:nvPr/>
        </p:nvSpPr>
        <p:spPr>
          <a:xfrm>
            <a:off x="5347856" y="2094345"/>
            <a:ext cx="2669309" cy="2669309"/>
          </a:xfrm>
          <a:prstGeom prst="diamond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9AE31-A469-47E6-947F-9AFE6D5DD059}"/>
              </a:ext>
            </a:extLst>
          </p:cNvPr>
          <p:cNvSpPr/>
          <p:nvPr/>
        </p:nvSpPr>
        <p:spPr>
          <a:xfrm>
            <a:off x="5800435" y="2983345"/>
            <a:ext cx="1801091" cy="849746"/>
          </a:xfrm>
          <a:prstGeom prst="rect">
            <a:avLst/>
          </a:prstGeom>
          <a:solidFill>
            <a:srgbClr val="00FFCC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8B9B2-1495-4E93-9898-0411BBB93B2D}"/>
              </a:ext>
            </a:extLst>
          </p:cNvPr>
          <p:cNvSpPr txBox="1"/>
          <p:nvPr/>
        </p:nvSpPr>
        <p:spPr>
          <a:xfrm>
            <a:off x="5841999" y="3085052"/>
            <a:ext cx="171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50-80% </a:t>
            </a:r>
          </a:p>
          <a:p>
            <a:pPr algn="ctr"/>
            <a:r>
              <a:rPr lang="en-US" dirty="0"/>
              <a:t>Core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B4E08-15AF-4A33-83B1-50E6EAD249AC}"/>
              </a:ext>
            </a:extLst>
          </p:cNvPr>
          <p:cNvSpPr txBox="1"/>
          <p:nvPr/>
        </p:nvSpPr>
        <p:spPr>
          <a:xfrm flipH="1">
            <a:off x="6275876" y="2518063"/>
            <a:ext cx="85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5-10%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CD08E-54B8-47F1-848C-1776E8DD7635}"/>
              </a:ext>
            </a:extLst>
          </p:cNvPr>
          <p:cNvSpPr txBox="1"/>
          <p:nvPr/>
        </p:nvSpPr>
        <p:spPr>
          <a:xfrm flipH="1">
            <a:off x="6169774" y="3929040"/>
            <a:ext cx="106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50-80%</a:t>
            </a:r>
          </a:p>
        </p:txBody>
      </p:sp>
    </p:spTree>
    <p:extLst>
      <p:ext uri="{BB962C8B-B14F-4D97-AF65-F5344CB8AC3E}">
        <p14:creationId xmlns:p14="http://schemas.microsoft.com/office/powerpoint/2010/main" val="131298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 &amp; Present Organizational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92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100" dirty="0">
                <a:effectLst/>
                <a:latin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</a:rPr>
              <a:t>Changing structure of work organizations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Characteristics of these new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organizational structures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Communities of practice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Emphasis on interconnections,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teamwork, fewer “boxes”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</a:rPr>
              <a:t> What Holland types are likely to be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valued in these new types of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effectLst/>
                <a:latin typeface="Arial" panose="020B0604020202020204" pitchFamily="34" charset="0"/>
              </a:rPr>
              <a:t>organizations?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6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Leadership in Organizational</a:t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Organizational founders as first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 of culture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Schein describes organizational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leadership as “culture management”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Newer organizations use of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 teams, task forces to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provide leadership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9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55819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&amp; Workforce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Workforce planning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the </a:t>
            </a:r>
            <a:r>
              <a:rPr lang="en-US" sz="2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does to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proper growth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24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management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What </a:t>
            </a:r>
            <a:r>
              <a:rPr lang="en-US" sz="2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to ensure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interests, values, skills,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goals are met in the organization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F28C03-0637-4D65-BBC2-9129960953C3}"/>
              </a:ext>
            </a:extLst>
          </p:cNvPr>
          <p:cNvSpPr txBox="1"/>
          <p:nvPr/>
        </p:nvSpPr>
        <p:spPr>
          <a:xfrm>
            <a:off x="5435441" y="1952228"/>
            <a:ext cx="298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strategies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can you use to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effectively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manage your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career once on</a:t>
            </a:r>
            <a:b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the job?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9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3200" u="sng" dirty="0">
                <a:effectLst/>
                <a:latin typeface="Arial" panose="020B0604020202020204" pitchFamily="34" charset="0"/>
              </a:rPr>
              <a:t>Self-Knowledge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hanging nature of organizations—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employees need to assess their skills,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interests, and values—how do these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with the environment?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Reality of less job security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Qualities and skills valued by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794FA-06FC-4003-936D-54FF1BFF0BE0}"/>
              </a:ext>
            </a:extLst>
          </p:cNvPr>
          <p:cNvSpPr txBox="1"/>
          <p:nvPr/>
        </p:nvSpPr>
        <p:spPr>
          <a:xfrm>
            <a:off x="7204365" y="2446780"/>
            <a:ext cx="1514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do these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relate to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Holland’s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RIASEC types?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1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3200" u="sng" dirty="0">
                <a:effectLst/>
                <a:latin typeface="Arial" panose="020B0604020202020204" pitchFamily="34" charset="0"/>
              </a:rPr>
              <a:t>Option-Knowledge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PCT must consider organizational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culture in addition to occupational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knowledge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Need for workers who can function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effectively in diverse organizations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RIASEC types can describe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organizational culture and how it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might fit with a person’s interest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4794FA-06FC-4003-936D-54FF1BFF0BE0}"/>
              </a:ext>
            </a:extLst>
          </p:cNvPr>
          <p:cNvSpPr txBox="1"/>
          <p:nvPr/>
        </p:nvSpPr>
        <p:spPr>
          <a:xfrm>
            <a:off x="6273163" y="2363653"/>
            <a:ext cx="1984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How might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your RIASEC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code inform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the type of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organization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you want to</a:t>
            </a:r>
            <a:br>
              <a:rPr lang="en-US" sz="2400" b="1" dirty="0">
                <a:solidFill>
                  <a:srgbClr val="00B0F0"/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work in?</a:t>
            </a:r>
            <a:endParaRPr lang="en-US" sz="24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Decision Making (CASVE Cycle)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Pay attention to feelings/instincts during interviews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Carefully observe organizational culture in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members’ behavior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decision making may be influenced by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between the individual and the organization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sz="3200" u="sng" dirty="0">
                <a:effectLst/>
                <a:latin typeface="Arial" panose="020B0604020202020204" pitchFamily="34" charset="0"/>
              </a:rPr>
              <a:t>Executive Processing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Changing notion of “career” due to new social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personal development &amp;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 career vision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Having an entrepreneurial mindset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for new career metacognitions: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awareness of skills and value you bring as an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127AF-4CFE-466F-A4BD-ADBE6C0B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Changed social contract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Characteristics of organizations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Organizational culture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Kinds of organizations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Past and present organizational structures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Leadership in organization development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Career and workforce development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CIP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0401"/>
            <a:ext cx="779013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903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Organizations as the context for one’s career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social contract: focus on </a:t>
            </a:r>
            <a:r>
              <a:rPr lang="en-US" sz="2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  <a:b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Importance of understanding organizational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to incorporate changing organizational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cultures and structures into your PCT and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career decision making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Social Contract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Old social contract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oyalty = economic security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New social contract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Based on opportunities for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&amp; development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Loyalty more to the profession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Social Contract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2CB92-ECCC-4A3B-8185-854BCE10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23" y="1877892"/>
            <a:ext cx="7111522" cy="387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 security vs. employability security—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the difference?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developing </a:t>
            </a:r>
            <a:r>
              <a:rPr lang="en-US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are valued in the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2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effectLst/>
                <a:latin typeface="Arial" panose="020B0604020202020204" pitchFamily="34" charset="0"/>
              </a:rPr>
              <a:t> Drucker’s view: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special purpose institutions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they concentrate on one task</a:t>
            </a:r>
          </a:p>
          <a:p>
            <a:pPr lvl="1"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clear, focused mission</a:t>
            </a:r>
            <a:endParaRPr lang="en-US" sz="4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Organizations select members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Employees are both independent &amp;  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    interdependent within this social system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Organizations are always managed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Must be able to function in rapidly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effectLst/>
                <a:latin typeface="Arial" panose="020B0604020202020204" pitchFamily="34" charset="0"/>
              </a:rPr>
              <a:t>changing conditions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0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Culture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0421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 have shared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experiences in solving problems</a:t>
            </a:r>
          </a:p>
          <a:p>
            <a:pPr marL="514350" indent="-514350">
              <a:lnSpc>
                <a:spcPct val="12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Shared world view among group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pPr marL="514350" indent="-514350">
              <a:lnSpc>
                <a:spcPct val="12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Learned product of group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 over time</a:t>
            </a:r>
          </a:p>
          <a:p>
            <a:pPr marL="514350" indent="-514350">
              <a:lnSpc>
                <a:spcPct val="120000"/>
              </a:lnSpc>
              <a:buClr>
                <a:srgbClr val="CC33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include subcultures within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departments or teams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9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of Organizational Culture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827ABC-0370-442F-9D98-5BCDA6FE9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524644"/>
              </p:ext>
            </p:extLst>
          </p:nvPr>
        </p:nvGraphicFramePr>
        <p:xfrm>
          <a:off x="725215" y="1678066"/>
          <a:ext cx="56663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712">
                  <a:extLst>
                    <a:ext uri="{9D8B030D-6E8A-4147-A177-3AD203B41FA5}">
                      <a16:colId xmlns:a16="http://schemas.microsoft.com/office/drawing/2014/main" val="2755475791"/>
                    </a:ext>
                  </a:extLst>
                </a:gridCol>
                <a:gridCol w="3463638">
                  <a:extLst>
                    <a:ext uri="{9D8B030D-6E8A-4147-A177-3AD203B41FA5}">
                      <a16:colId xmlns:a16="http://schemas.microsoft.com/office/drawing/2014/main" val="1695366063"/>
                    </a:ext>
                  </a:extLst>
                </a:gridCol>
              </a:tblGrid>
              <a:tr h="3347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>
                    <a:solidFill>
                      <a:srgbClr val="EE86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Observable behaviors</a:t>
                      </a:r>
                    </a:p>
                  </a:txBody>
                  <a:tcPr>
                    <a:solidFill>
                      <a:srgbClr val="EE86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75177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behavior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Dress, office interactions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93495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effort, work taken home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97813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Dominant values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Importance of family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67407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Philosophy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Views of employees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47910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management, office</a:t>
                      </a:r>
                      <a:br>
                        <a:rPr lang="en-US" dirty="0"/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75018"/>
                  </a:ext>
                </a:extLst>
              </a:tr>
              <a:tr h="3347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Feeling or climate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layout, level of trust </a:t>
                      </a:r>
                    </a:p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among workers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7077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616A6C-806E-41D2-A10C-B418768318B0}"/>
              </a:ext>
            </a:extLst>
          </p:cNvPr>
          <p:cNvSpPr txBox="1"/>
          <p:nvPr/>
        </p:nvSpPr>
        <p:spPr>
          <a:xfrm>
            <a:off x="6488130" y="2005813"/>
            <a:ext cx="2366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latin typeface="Bradley Hand ITC" panose="03070402050302030203" pitchFamily="66" charset="0"/>
              </a:rPr>
              <a:t>What are some examples of these in organizations you’re familiar with?</a:t>
            </a:r>
            <a:endParaRPr lang="en-US" sz="28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49361"/>
            <a:ext cx="779013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Diversity in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More older workers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More immigrants and diverse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ethnic racial groups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More people with disabilities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</a:rPr>
              <a:t>More women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1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846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Changed Social Contract</vt:lpstr>
      <vt:lpstr>Changed Social Contract</vt:lpstr>
      <vt:lpstr>Characteristics of Organizations</vt:lpstr>
      <vt:lpstr>Characteristics of Organizations</vt:lpstr>
      <vt:lpstr>Organizational Culture Defined</vt:lpstr>
      <vt:lpstr>Indicators of Organizational Culture</vt:lpstr>
      <vt:lpstr>Increasing Diversity in Organizations</vt:lpstr>
      <vt:lpstr>Organizational Problems Related to Culture</vt:lpstr>
      <vt:lpstr>Kinds of Organizations</vt:lpstr>
      <vt:lpstr>Past &amp; Present Organizational Structures</vt:lpstr>
      <vt:lpstr>Past &amp; Present Organizational Structures</vt:lpstr>
      <vt:lpstr>Leadership in Organizational Development</vt:lpstr>
      <vt:lpstr>Career &amp; Workforce Development</vt:lpstr>
      <vt:lpstr>CIP Perspective</vt:lpstr>
      <vt:lpstr>CIP Perspective</vt:lpstr>
      <vt:lpstr>CIP Perspective</vt:lpstr>
      <vt:lpstr>CIP Perspective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Natalie</cp:lastModifiedBy>
  <cp:revision>193</cp:revision>
  <dcterms:created xsi:type="dcterms:W3CDTF">2022-03-08T19:49:57Z</dcterms:created>
  <dcterms:modified xsi:type="dcterms:W3CDTF">2022-07-08T19:50:25Z</dcterms:modified>
</cp:coreProperties>
</file>