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76" r:id="rId4"/>
    <p:sldId id="262" r:id="rId5"/>
    <p:sldId id="277" r:id="rId6"/>
    <p:sldId id="278" r:id="rId7"/>
    <p:sldId id="279" r:id="rId8"/>
    <p:sldId id="280" r:id="rId9"/>
    <p:sldId id="260" r:id="rId10"/>
    <p:sldId id="259" r:id="rId11"/>
    <p:sldId id="281" r:id="rId12"/>
    <p:sldId id="282" r:id="rId13"/>
    <p:sldId id="283" r:id="rId14"/>
    <p:sldId id="284" r:id="rId15"/>
    <p:sldId id="285" r:id="rId16"/>
    <p:sldId id="286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438"/>
    <a:srgbClr val="24B5AF"/>
    <a:srgbClr val="BDE6F5"/>
    <a:srgbClr val="66FFFF"/>
    <a:srgbClr val="00FFCC"/>
    <a:srgbClr val="33CCFF"/>
    <a:srgbClr val="FFCC00"/>
    <a:srgbClr val="3BC3BD"/>
    <a:srgbClr val="00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7"/>
            <a:ext cx="7318317" cy="884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About Myself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7-Step Values Clarification Process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6211E"/>
              </a:buClr>
              <a:buNone/>
            </a:pPr>
            <a:r>
              <a:rPr lang="en-US" sz="32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Choosing a value</a:t>
            </a:r>
            <a:endParaRPr lang="en-US" sz="80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Freely</a:t>
            </a:r>
            <a:r>
              <a:rPr lang="en-US" sz="2000" dirty="0">
                <a:effectLst/>
                <a:latin typeface="Arial" panose="020B0604020202020204" pitchFamily="34" charset="0"/>
              </a:rPr>
              <a:t> and without pressure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From among </a:t>
            </a: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alternatives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After </a:t>
            </a: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thinking</a:t>
            </a:r>
            <a:r>
              <a:rPr lang="en-US" sz="2000" dirty="0">
                <a:effectLst/>
                <a:latin typeface="Arial" panose="020B0604020202020204" pitchFamily="34" charset="0"/>
              </a:rPr>
              <a:t> about the results</a:t>
            </a:r>
            <a:endParaRPr lang="en-US" sz="3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7AEFC-49B0-4F5C-9D49-605FD640E5F8}"/>
              </a:ext>
            </a:extLst>
          </p:cNvPr>
          <p:cNvCxnSpPr/>
          <p:nvPr/>
        </p:nvCxnSpPr>
        <p:spPr>
          <a:xfrm>
            <a:off x="725212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9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7-Step Values Clarification Process</a:t>
            </a:r>
            <a:b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(cont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inued)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6211E"/>
              </a:buClr>
              <a:buNone/>
            </a:pPr>
            <a:r>
              <a:rPr lang="en-US" sz="32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Prizing your values</a:t>
            </a:r>
            <a:endParaRPr lang="en-US" sz="80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 startAt="4"/>
            </a:pPr>
            <a:r>
              <a:rPr lang="en-US" sz="2000" dirty="0">
                <a:effectLst/>
                <a:latin typeface="Arial" panose="020B0604020202020204" pitchFamily="34" charset="0"/>
              </a:rPr>
              <a:t>Being </a:t>
            </a: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pleased</a:t>
            </a:r>
            <a:r>
              <a:rPr lang="en-US" sz="2000" dirty="0">
                <a:effectLst/>
                <a:latin typeface="Arial" panose="020B0604020202020204" pitchFamily="34" charset="0"/>
              </a:rPr>
              <a:t> with your choices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 startAt="4"/>
            </a:pPr>
            <a:r>
              <a:rPr lang="en-US" sz="2000" dirty="0">
                <a:effectLst/>
                <a:latin typeface="Arial" panose="020B0604020202020204" pitchFamily="34" charset="0"/>
              </a:rPr>
              <a:t>Being willing to </a:t>
            </a: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state publicly</a:t>
            </a:r>
          </a:p>
          <a:p>
            <a:pPr marL="0" indent="0">
              <a:lnSpc>
                <a:spcPct val="150000"/>
              </a:lnSpc>
              <a:buClr>
                <a:srgbClr val="C6211E"/>
              </a:buClr>
              <a:buNone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Acting on your values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 startAt="6"/>
            </a:pPr>
            <a:r>
              <a:rPr lang="en-US" sz="2000" dirty="0">
                <a:effectLst/>
                <a:latin typeface="Arial" panose="020B0604020202020204" pitchFamily="34" charset="0"/>
              </a:rPr>
              <a:t>Doing something </a:t>
            </a: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behavioral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 startAt="6"/>
            </a:pPr>
            <a:r>
              <a:rPr lang="en-US" sz="2000" dirty="0">
                <a:effectLst/>
                <a:latin typeface="Arial" panose="020B0604020202020204" pitchFamily="34" charset="0"/>
              </a:rPr>
              <a:t>Acting </a:t>
            </a:r>
            <a:r>
              <a:rPr lang="en-US" sz="20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consistently &amp; repetitively</a:t>
            </a:r>
            <a:endParaRPr lang="en-US" sz="3000" dirty="0">
              <a:solidFill>
                <a:srgbClr val="33CC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7AEFC-49B0-4F5C-9D49-605FD640E5F8}"/>
              </a:ext>
            </a:extLst>
          </p:cNvPr>
          <p:cNvCxnSpPr/>
          <p:nvPr/>
        </p:nvCxnSpPr>
        <p:spPr>
          <a:xfrm>
            <a:off x="725212" y="1537137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4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6600" dirty="0">
                <a:solidFill>
                  <a:srgbClr val="24B5AF"/>
                </a:solidFill>
              </a:rPr>
              <a:t>Interests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0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15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4400" dirty="0"/>
              <a:t>Definition: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Those things a person does 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for </a:t>
            </a:r>
            <a:r>
              <a:rPr lang="en-US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fun</a:t>
            </a:r>
            <a:r>
              <a:rPr lang="en-US" dirty="0">
                <a:effectLst/>
                <a:latin typeface="Arial" panose="020B0604020202020204" pitchFamily="34" charset="0"/>
              </a:rPr>
              <a:t> or </a:t>
            </a:r>
            <a:r>
              <a:rPr lang="en-US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enjoys</a:t>
            </a:r>
            <a:endParaRPr lang="en-US" dirty="0">
              <a:solidFill>
                <a:srgbClr val="33CC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Expressed Interests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Interests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 you think is the difference?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4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4 Ideas in Holland’s Theory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1800" dirty="0">
                <a:effectLst/>
                <a:latin typeface="Arial" panose="020B0604020202020204" pitchFamily="34" charset="0"/>
              </a:rPr>
              <a:t>Most persons can be categorized as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one of six </a:t>
            </a:r>
            <a:r>
              <a:rPr lang="en-US" sz="18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types</a:t>
            </a:r>
            <a:r>
              <a:rPr lang="en-US" sz="1800" dirty="0">
                <a:effectLst/>
                <a:latin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1800" dirty="0">
                <a:effectLst/>
                <a:latin typeface="Arial" panose="020B0604020202020204" pitchFamily="34" charset="0"/>
              </a:rPr>
              <a:t>There are six kinds of </a:t>
            </a:r>
            <a:r>
              <a:rPr lang="en-US" sz="18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environments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1800" dirty="0">
                <a:effectLst/>
                <a:latin typeface="Arial" panose="020B0604020202020204" pitchFamily="34" charset="0"/>
              </a:rPr>
              <a:t>People search for environments where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they can express their skills, abilities,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values, attitudes, etc...</a:t>
            </a:r>
          </a:p>
          <a:p>
            <a:pPr marL="457200" indent="-4572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sz="1800" dirty="0">
                <a:effectLst/>
                <a:latin typeface="Arial" panose="020B0604020202020204" pitchFamily="34" charset="0"/>
              </a:rPr>
              <a:t>Behavior is determined by </a:t>
            </a:r>
            <a:r>
              <a:rPr lang="en-US" sz="18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interaction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between personality &amp; environment.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7AEFC-49B0-4F5C-9D49-605FD640E5F8}"/>
              </a:ext>
            </a:extLst>
          </p:cNvPr>
          <p:cNvCxnSpPr/>
          <p:nvPr/>
        </p:nvCxnSpPr>
        <p:spPr>
          <a:xfrm>
            <a:off x="725212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2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Holland Types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Realistic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Investigative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Artistic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Social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Enterprising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Conventional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7AEFC-49B0-4F5C-9D49-605FD640E5F8}"/>
              </a:ext>
            </a:extLst>
          </p:cNvPr>
          <p:cNvCxnSpPr/>
          <p:nvPr/>
        </p:nvCxnSpPr>
        <p:spPr>
          <a:xfrm>
            <a:off x="725212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0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74113F-33C2-470D-910D-744E48B9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59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Interests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46F51C-05CA-40E2-87C6-0B75CE3B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Arial" panose="020B0604020202020204" pitchFamily="34" charset="0"/>
              </a:rPr>
              <a:t> Self-Directed Search (SDS)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Arial" panose="020B0604020202020204" pitchFamily="34" charset="0"/>
              </a:rPr>
              <a:t> O*NET Interest Profiler</a:t>
            </a: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7812C-FDA8-4267-ABE5-DAD291579361}"/>
              </a:ext>
            </a:extLst>
          </p:cNvPr>
          <p:cNvCxnSpPr/>
          <p:nvPr/>
        </p:nvCxnSpPr>
        <p:spPr>
          <a:xfrm>
            <a:off x="725214" y="1505606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0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A46F-7A89-4EC2-8146-17DD78D8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59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3E32-84A4-4BDE-BE8E-39CC0EBD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6600" dirty="0">
                <a:solidFill>
                  <a:srgbClr val="24B5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D0125F-8926-43DA-B621-915AA1325888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4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9D53-0DAC-4E9E-8A39-CCA945F2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9280-8151-47DD-A4DF-A74C4B4B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41391"/>
            <a:ext cx="809756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Things we can do well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Behaviors we have learned/acquired/developed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Special talents and abilities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179BA1-2ECA-4E87-8500-B4D84C7BB572}"/>
              </a:ext>
            </a:extLst>
          </p:cNvPr>
          <p:cNvCxnSpPr/>
          <p:nvPr/>
        </p:nvCxnSpPr>
        <p:spPr>
          <a:xfrm>
            <a:off x="725213" y="1537137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8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Involved in Career Choice?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52049ED-FE00-441F-93E0-3F2FB75C5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37" y="1674924"/>
            <a:ext cx="5124926" cy="4237145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C3ED-D82D-4615-84B0-BCA8E144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Collegiate Employment Research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82F61-1A3A-41FC-97B8-E061B9E1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41391"/>
            <a:ext cx="809756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New hires need skills in 3 areas:</a:t>
            </a:r>
          </a:p>
          <a:p>
            <a:pPr marL="514350" indent="-51435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Problem solving</a:t>
            </a:r>
          </a:p>
          <a:p>
            <a:pPr marL="514350" indent="-51435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Interpersonal communication</a:t>
            </a:r>
          </a:p>
          <a:p>
            <a:pPr marL="514350" indent="-51435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Teamwork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272E13-BF5A-4644-A03C-496BD01083A0}"/>
              </a:ext>
            </a:extLst>
          </p:cNvPr>
          <p:cNvCxnSpPr/>
          <p:nvPr/>
        </p:nvCxnSpPr>
        <p:spPr>
          <a:xfrm>
            <a:off x="725213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7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7F5B-A108-45F6-9B6F-6650AD42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783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6891-56D3-4558-9762-11F4DA05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41391"/>
            <a:ext cx="809756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SAT, MAT, ACT, LSAT, &amp; MCAT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What Color is Your Parachute?</a:t>
            </a:r>
            <a:br>
              <a:rPr lang="en-US" sz="2600" dirty="0"/>
            </a:br>
            <a:r>
              <a:rPr lang="en-US" sz="2600" dirty="0"/>
              <a:t>  </a:t>
            </a:r>
            <a:r>
              <a:rPr lang="en-US" sz="2600" dirty="0">
                <a:effectLst/>
                <a:latin typeface="Arial" panose="020B0604020202020204" pitchFamily="34" charset="0"/>
              </a:rPr>
              <a:t>(</a:t>
            </a:r>
            <a:r>
              <a:rPr lang="en-US" sz="2600" dirty="0" err="1">
                <a:effectLst/>
                <a:latin typeface="Arial" panose="020B0604020202020204" pitchFamily="34" charset="0"/>
              </a:rPr>
              <a:t>Bolles</a:t>
            </a:r>
            <a:r>
              <a:rPr lang="en-US" sz="2600" dirty="0">
                <a:effectLst/>
                <a:latin typeface="Arial" panose="020B0604020202020204" pitchFamily="34" charset="0"/>
              </a:rPr>
              <a:t>, 2018)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FSU Online Career Portfolio</a:t>
            </a:r>
            <a:br>
              <a:rPr lang="en-US" sz="2600" dirty="0"/>
            </a:br>
            <a:r>
              <a:rPr lang="en-US" sz="2600" dirty="0"/>
              <a:t>   </a:t>
            </a:r>
            <a:r>
              <a:rPr lang="en-US" sz="2600" dirty="0">
                <a:effectLst/>
                <a:latin typeface="Arial" panose="020B0604020202020204" pitchFamily="34" charset="0"/>
              </a:rPr>
              <a:t>www.portfolio.fsu.edu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4E693-CA70-4050-9236-9432AE9CBB4E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9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942-ACE5-43BD-A531-40BA4D69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59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24B5AF"/>
                </a:solidFill>
                <a:effectLst/>
                <a:latin typeface="Arial" panose="020B0604020202020204" pitchFamily="34" charset="0"/>
              </a:rPr>
              <a:t>FSU Portfolio Skills</a:t>
            </a:r>
            <a:endParaRPr lang="en-US" dirty="0">
              <a:solidFill>
                <a:srgbClr val="24B5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770D-6332-4DBD-A5C4-93473288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76" y="1928102"/>
            <a:ext cx="3645789" cy="3298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Career/life management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Communication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Creativity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Critical thinking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Global/intercultural fluency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Leadership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5FE2-1259-474E-A07D-52A0ECB96CA3}"/>
              </a:ext>
            </a:extLst>
          </p:cNvPr>
          <p:cNvSpPr txBox="1"/>
          <p:nvPr/>
        </p:nvSpPr>
        <p:spPr>
          <a:xfrm>
            <a:off x="4325665" y="1817800"/>
            <a:ext cx="4041884" cy="307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Professionalism/work ethic</a:t>
            </a:r>
          </a:p>
          <a:p>
            <a:pPr marL="342900" indent="-342900"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Research/project development</a:t>
            </a:r>
          </a:p>
          <a:p>
            <a:pPr marL="342900" indent="-342900"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responsibility</a:t>
            </a:r>
          </a:p>
          <a:p>
            <a:pPr marL="342900" indent="-342900"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  <a:p>
            <a:pPr marL="342900" indent="-342900"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Technical/scientific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99A046-33E9-48CC-9F43-65266D573C9D}"/>
              </a:ext>
            </a:extLst>
          </p:cNvPr>
          <p:cNvCxnSpPr>
            <a:cxnSpLocks/>
          </p:cNvCxnSpPr>
          <p:nvPr/>
        </p:nvCxnSpPr>
        <p:spPr>
          <a:xfrm>
            <a:off x="715359" y="1513298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2373E-7DDD-4D39-87FF-A739F5789C01}"/>
              </a:ext>
            </a:extLst>
          </p:cNvPr>
          <p:cNvCxnSpPr>
            <a:cxnSpLocks/>
          </p:cNvCxnSpPr>
          <p:nvPr/>
        </p:nvCxnSpPr>
        <p:spPr>
          <a:xfrm>
            <a:off x="4177865" y="1513298"/>
            <a:ext cx="0" cy="4012516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7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7F5B-A108-45F6-9B6F-6650AD42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673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Transferable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6891-56D3-4558-9762-11F4DA05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1574236"/>
            <a:ext cx="809756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Interpersonal skills are important to </a:t>
            </a:r>
          </a:p>
          <a:p>
            <a:pPr marL="0" indent="0" algn="ctr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prospective employers including: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Communication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Adaptability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Problem solving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4E693-CA70-4050-9236-9432AE9CBB4E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D12268-6FCC-08C9-9568-B43A10C1B49E}"/>
              </a:ext>
            </a:extLst>
          </p:cNvPr>
          <p:cNvSpPr txBox="1">
            <a:spLocks/>
          </p:cNvSpPr>
          <p:nvPr/>
        </p:nvSpPr>
        <p:spPr>
          <a:xfrm>
            <a:off x="4548125" y="1872426"/>
            <a:ext cx="33152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C3300"/>
              </a:buClr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C3300"/>
              </a:buClr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Responsibility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Positive demeanor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Teamwork</a:t>
            </a:r>
          </a:p>
        </p:txBody>
      </p:sp>
    </p:spTree>
    <p:extLst>
      <p:ext uri="{BB962C8B-B14F-4D97-AF65-F5344CB8AC3E}">
        <p14:creationId xmlns:p14="http://schemas.microsoft.com/office/powerpoint/2010/main" val="13590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7F5B-A108-45F6-9B6F-6650AD42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64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Self-Knowledge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6891-56D3-4558-9762-11F4DA05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86214"/>
            <a:ext cx="809756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Thinking better about myself: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Don’t over generalize from past experiences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Don’t rely too much on other’s opinions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Avoid making decisions while in a crisis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Make full and thoughtful use of available tools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clear, complete self-knowledge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4E693-CA70-4050-9236-9432AE9CBB4E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7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7F5B-A108-45F6-9B6F-6650AD42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64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Self-Knowledge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6891-56D3-4558-9762-11F4DA05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86214"/>
            <a:ext cx="809756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Seek out/acquire varied life experiences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Process/talk about these experiences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 life experiences and events to one another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 this as a lifelong process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4E693-CA70-4050-9236-9432AE9CBB4E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endParaRPr lang="en-US" sz="38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773" y="2312001"/>
            <a:ext cx="4706006" cy="2438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What do you need to know about yourself to assist you in your career choices?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 Values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 Interests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 Skills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6600" dirty="0">
                <a:solidFill>
                  <a:srgbClr val="24B5AF"/>
                </a:solidFill>
              </a:rPr>
              <a:t>Values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1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4400" dirty="0"/>
              <a:t>Definition: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Something that is important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or desirable to you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8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many of you would choose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money over more time?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2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Says…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75072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000" dirty="0">
                <a:effectLst/>
                <a:latin typeface="Arial" panose="020B0604020202020204" pitchFamily="34" charset="0"/>
              </a:rPr>
              <a:t>The clearer our values, the easier </a:t>
            </a:r>
          </a:p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000" dirty="0">
                <a:effectLst/>
                <a:latin typeface="Arial" panose="020B0604020202020204" pitchFamily="34" charset="0"/>
              </a:rPr>
              <a:t>the career-planning process!</a:t>
            </a:r>
            <a:endParaRPr lang="en-US" sz="3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1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595"/>
            <a:ext cx="7886700" cy="1325563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SIGI3</a:t>
            </a:r>
            <a:r>
              <a:rPr lang="en-US" sz="2400" dirty="0">
                <a:effectLst/>
                <a:latin typeface="Arial" panose="020B0604020202020204" pitchFamily="34" charset="0"/>
              </a:rPr>
              <a:t>®</a:t>
            </a:r>
            <a:r>
              <a:rPr lang="en-US" dirty="0">
                <a:effectLst/>
                <a:latin typeface="Arial" panose="020B0604020202020204" pitchFamily="34" charset="0"/>
              </a:rPr>
              <a:t> Career Values*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91" y="1928102"/>
            <a:ext cx="3742334" cy="3298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Contribution to society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High income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Independence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Leadership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4422225" y="1928102"/>
            <a:ext cx="4041884" cy="224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Leisure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Prestige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Security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Variety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1513298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D31FFC-BF9B-47B3-8AA4-E43AE18D87AD}"/>
              </a:ext>
            </a:extLst>
          </p:cNvPr>
          <p:cNvCxnSpPr>
            <a:cxnSpLocks/>
          </p:cNvCxnSpPr>
          <p:nvPr/>
        </p:nvCxnSpPr>
        <p:spPr>
          <a:xfrm>
            <a:off x="4177865" y="1513298"/>
            <a:ext cx="0" cy="3468605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18E00B-6D89-4F9D-AA00-C06167F69C5A}"/>
              </a:ext>
            </a:extLst>
          </p:cNvPr>
          <p:cNvSpPr txBox="1"/>
          <p:nvPr/>
        </p:nvSpPr>
        <p:spPr>
          <a:xfrm>
            <a:off x="0" y="5565228"/>
            <a:ext cx="914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</a:rPr>
              <a:t>*Used by permission of </a:t>
            </a:r>
            <a:r>
              <a:rPr lang="en-US" dirty="0" err="1">
                <a:effectLst/>
                <a:latin typeface="Arial" panose="020B0604020202020204" pitchFamily="34" charset="0"/>
              </a:rPr>
              <a:t>Valpar</a:t>
            </a:r>
            <a:r>
              <a:rPr lang="en-US" dirty="0">
                <a:effectLst/>
                <a:latin typeface="Arial" panose="020B0604020202020204" pitchFamily="34" charset="0"/>
              </a:rPr>
              <a:t> International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494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What’s Involved in Career Choice?</vt:lpstr>
      <vt:lpstr>PowerPoint Presentation</vt:lpstr>
      <vt:lpstr>Self-Knowledge</vt:lpstr>
      <vt:lpstr>Self-Knowledge</vt:lpstr>
      <vt:lpstr>Values</vt:lpstr>
      <vt:lpstr>Class Question</vt:lpstr>
      <vt:lpstr>Research Says…</vt:lpstr>
      <vt:lpstr>SIGI3® Career Values*</vt:lpstr>
      <vt:lpstr>7-Step Values Clarification Process</vt:lpstr>
      <vt:lpstr>7-Step Values Clarification Process (continued)</vt:lpstr>
      <vt:lpstr>Self-Knowledge</vt:lpstr>
      <vt:lpstr>Interests</vt:lpstr>
      <vt:lpstr>Interest Measurement</vt:lpstr>
      <vt:lpstr>4 Ideas in Holland’s Theory</vt:lpstr>
      <vt:lpstr>Holland Types</vt:lpstr>
      <vt:lpstr>Identifying Interests</vt:lpstr>
      <vt:lpstr>Self-Knowledge</vt:lpstr>
      <vt:lpstr>Skills</vt:lpstr>
      <vt:lpstr>Collegiate Employment Research Institute</vt:lpstr>
      <vt:lpstr>Identifying Skills</vt:lpstr>
      <vt:lpstr>FSU Portfolio Skills</vt:lpstr>
      <vt:lpstr>Transferable Skills</vt:lpstr>
      <vt:lpstr>Improving Self-Knowledge</vt:lpstr>
      <vt:lpstr>Improving Self-Knowledge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169</cp:revision>
  <dcterms:created xsi:type="dcterms:W3CDTF">2022-03-08T19:49:57Z</dcterms:created>
  <dcterms:modified xsi:type="dcterms:W3CDTF">2022-07-02T20:19:27Z</dcterms:modified>
</cp:coreProperties>
</file>