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rv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96BMUVUT4b3V6cEBDyqR7ydiP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0" y="3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Casey Dozier" userId="683e5940-8837-4604-9c8a-b98be7d6abb4" providerId="ADAL" clId="{FA2195AD-4564-459B-B8E7-E74FBB981725}"/>
    <pc:docChg chg="modSld">
      <pc:chgData name="V. Casey Dozier" userId="683e5940-8837-4604-9c8a-b98be7d6abb4" providerId="ADAL" clId="{FA2195AD-4564-459B-B8E7-E74FBB981725}" dt="2021-06-30T18:46:03.095" v="73" actId="20577"/>
      <pc:docMkLst>
        <pc:docMk/>
      </pc:docMkLst>
      <pc:sldChg chg="modSp">
        <pc:chgData name="V. Casey Dozier" userId="683e5940-8837-4604-9c8a-b98be7d6abb4" providerId="ADAL" clId="{FA2195AD-4564-459B-B8E7-E74FBB981725}" dt="2021-06-30T18:46:03.095" v="73" actId="20577"/>
        <pc:sldMkLst>
          <pc:docMk/>
          <pc:sldMk cId="0" sldId="257"/>
        </pc:sldMkLst>
        <pc:spChg chg="mod">
          <ac:chgData name="V. Casey Dozier" userId="683e5940-8837-4604-9c8a-b98be7d6abb4" providerId="ADAL" clId="{FA2195AD-4564-459B-B8E7-E74FBB981725}" dt="2021-06-30T18:46:03.095" v="73" actId="20577"/>
          <ac:spMkLst>
            <pc:docMk/>
            <pc:sldMk cId="0" sldId="257"/>
            <ac:spMk id="142" creationId="{00000000-0000-0000-0000-000000000000}"/>
          </ac:spMkLst>
        </pc:spChg>
        <pc:picChg chg="mod">
          <ac:chgData name="V. Casey Dozier" userId="683e5940-8837-4604-9c8a-b98be7d6abb4" providerId="ADAL" clId="{FA2195AD-4564-459B-B8E7-E74FBB981725}" dt="2021-06-30T18:45:59.108" v="72" actId="14100"/>
          <ac:picMkLst>
            <pc:docMk/>
            <pc:sldMk cId="0" sldId="257"/>
            <ac:picMk id="143" creationId="{00000000-0000-0000-0000-000000000000}"/>
          </ac:picMkLst>
        </pc:picChg>
      </pc:sldChg>
      <pc:sldChg chg="modSp">
        <pc:chgData name="V. Casey Dozier" userId="683e5940-8837-4604-9c8a-b98be7d6abb4" providerId="ADAL" clId="{FA2195AD-4564-459B-B8E7-E74FBB981725}" dt="2021-06-30T18:45:14.142" v="29" actId="6549"/>
        <pc:sldMkLst>
          <pc:docMk/>
          <pc:sldMk cId="0" sldId="266"/>
        </pc:sldMkLst>
        <pc:spChg chg="mod">
          <ac:chgData name="V. Casey Dozier" userId="683e5940-8837-4604-9c8a-b98be7d6abb4" providerId="ADAL" clId="{FA2195AD-4564-459B-B8E7-E74FBB981725}" dt="2021-06-30T18:45:14.142" v="29" actId="6549"/>
          <ac:spMkLst>
            <pc:docMk/>
            <pc:sldMk cId="0" sldId="266"/>
            <ac:spMk id="2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mi.org/Learn-More/Mental-Health-Conditions/Schizophreni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career satisfaction and mental health </a:t>
            </a:r>
            <a:endParaRPr/>
          </a:p>
          <a:p>
            <a:pPr marL="914400" lvl="0" indent="-457200" algn="l" rtl="0">
              <a:lnSpc>
                <a:spcPct val="100000"/>
              </a:lnSpc>
              <a:spcBef>
                <a:spcPts val="0"/>
              </a:spcBef>
              <a:spcAft>
                <a:spcPts val="0"/>
              </a:spcAft>
              <a:buClr>
                <a:schemeClr val="dk1"/>
              </a:buClr>
              <a:buSzPts val="1100"/>
              <a:buFont typeface="Arial"/>
              <a:buNone/>
            </a:pPr>
            <a:r>
              <a:rPr lang="en" sz="1200">
                <a:solidFill>
                  <a:schemeClr val="dk1"/>
                </a:solidFill>
                <a:latin typeface="Garamond"/>
                <a:ea typeface="Garamond"/>
                <a:cs typeface="Garamond"/>
                <a:sym typeface="Garamond"/>
              </a:rPr>
              <a:t>Bullock‐Yowell, E., Peterson, G.W., Reardon, R.C., Leierer, S.J. and Reed, C.A. (2011), </a:t>
            </a:r>
            <a:r>
              <a:rPr lang="en" sz="1200" i="1">
                <a:solidFill>
                  <a:schemeClr val="dk1"/>
                </a:solidFill>
                <a:latin typeface="Garamond"/>
                <a:ea typeface="Garamond"/>
                <a:cs typeface="Garamond"/>
                <a:sym typeface="Garamond"/>
              </a:rPr>
              <a:t>Relationships Among Career and Life Stress, Negative Career Thoughts, and Career Decision State: A Cognitive Information Processing Perspective</a:t>
            </a:r>
            <a:r>
              <a:rPr lang="en" sz="1200">
                <a:solidFill>
                  <a:schemeClr val="dk1"/>
                </a:solidFill>
                <a:latin typeface="Garamond"/>
                <a:ea typeface="Garamond"/>
                <a:cs typeface="Garamond"/>
                <a:sym typeface="Garamond"/>
              </a:rPr>
              <a:t>. The Career Development Quarterly, 59: 302-314. https://doi.org/10.1002/j.2161-0045.2011.tb00071.x</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Minimizing, avoiding, intellectualizing | 68% reported in APA stress survey being negatively impacted by pandemic- citing stress at home, work, over the economy, etc.  Xiong (2020) reported increase in mental health concerns- substance use, SI, depression, anxiety, etc.  It is important to assess for SI, substance use, anxiety and ongoing stressors. The use of the CAMs, the Columbia Suicide Rating Scale, Beck Depression Inventory, Beck Anxiety Inventory, etc. are brief and user friendly assessments to check in with clients. </a:t>
            </a:r>
            <a:endParaRPr/>
          </a:p>
        </p:txBody>
      </p:sp>
      <p:sp>
        <p:nvSpPr>
          <p:cNvPr id="220" name="Google Shape;22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Talk about the importance of values aligning with work – can see examples throughout Hollywood </a:t>
            </a:r>
            <a:endParaRPr/>
          </a:p>
          <a:p>
            <a:pPr marL="171450" lvl="0" indent="-171450" algn="l" rtl="0">
              <a:lnSpc>
                <a:spcPct val="100000"/>
              </a:lnSpc>
              <a:spcBef>
                <a:spcPts val="0"/>
              </a:spcBef>
              <a:spcAft>
                <a:spcPts val="0"/>
              </a:spcAft>
              <a:buClr>
                <a:schemeClr val="dk1"/>
              </a:buClr>
              <a:buSzPts val="1200"/>
              <a:buFont typeface="Arial"/>
              <a:buChar char="•"/>
            </a:pPr>
            <a:r>
              <a:rPr lang="en"/>
              <a:t>Christine shows what can happen when our values no longer align with our work and the importance of identifying and processing our emotions - aligning our values</a:t>
            </a:r>
            <a:endParaRPr/>
          </a:p>
          <a:p>
            <a:pPr marL="171450" lvl="0" indent="-171450" algn="l" rtl="0">
              <a:lnSpc>
                <a:spcPct val="100000"/>
              </a:lnSpc>
              <a:spcBef>
                <a:spcPts val="0"/>
              </a:spcBef>
              <a:spcAft>
                <a:spcPts val="0"/>
              </a:spcAft>
              <a:buClr>
                <a:schemeClr val="dk1"/>
              </a:buClr>
              <a:buSzPts val="1200"/>
              <a:buFont typeface="Arial"/>
              <a:buChar char="•"/>
            </a:pPr>
            <a:r>
              <a:rPr lang="en"/>
              <a:t>Devils wears Prada: emotions can impact our behaviors, which can then impact our relationships and other aspects of our personal life </a:t>
            </a:r>
            <a:endParaRPr/>
          </a:p>
          <a:p>
            <a:pPr marL="171450" lvl="0" indent="-171450" algn="l" rtl="0">
              <a:lnSpc>
                <a:spcPct val="100000"/>
              </a:lnSpc>
              <a:spcBef>
                <a:spcPts val="0"/>
              </a:spcBef>
              <a:spcAft>
                <a:spcPts val="0"/>
              </a:spcAft>
              <a:buClr>
                <a:schemeClr val="dk1"/>
              </a:buClr>
              <a:buSzPts val="1200"/>
              <a:buFont typeface="Arial"/>
              <a:buChar char="•"/>
            </a:pPr>
            <a:r>
              <a:rPr lang="en"/>
              <a:t>Inside out- shows the important role the range of our emotions play in our lives </a:t>
            </a:r>
            <a:endParaRPr/>
          </a:p>
          <a:p>
            <a:pPr marL="171450" lvl="0" indent="-171450" algn="l" rtl="0">
              <a:lnSpc>
                <a:spcPct val="100000"/>
              </a:lnSpc>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Matchstick Men: Depicts Nicolas Cage with debilitating Obsessive-Compulsive Disorder (</a:t>
            </a:r>
            <a:r>
              <a:rPr lang="en"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OCD</a:t>
            </a:r>
            <a:r>
              <a:rPr lang="en" sz="1200" b="0" i="0">
                <a:solidFill>
                  <a:schemeClr val="dk1"/>
                </a:solidFill>
                <a:latin typeface="Calibri"/>
                <a:ea typeface="Calibri"/>
                <a:cs typeface="Calibri"/>
                <a:sym typeface="Calibri"/>
              </a:rPr>
              <a:t>), agoraphobia and panic attacks make it difficult for him to leave his apartment or even open a door. When he discovers he has a 14-year-old daughter, he’s forced to evaluate his career choices and isolated lifestyle. </a:t>
            </a:r>
            <a:endParaRPr/>
          </a:p>
          <a:p>
            <a:pPr marL="171450" lvl="0" indent="-171450" algn="l" rtl="0">
              <a:lnSpc>
                <a:spcPct val="100000"/>
              </a:lnSpc>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These are all examples that demonstrate how emotions and mental health can impact our overall career and life choices </a:t>
            </a:r>
            <a:endParaRPr/>
          </a:p>
          <a:p>
            <a:pPr marL="171450" lvl="0" indent="-171450" algn="l" rtl="0">
              <a:lnSpc>
                <a:spcPct val="100000"/>
              </a:lnSpc>
              <a:spcBef>
                <a:spcPts val="0"/>
              </a:spcBef>
              <a:spcAft>
                <a:spcPts val="0"/>
              </a:spcAft>
              <a:buClr>
                <a:schemeClr val="dk1"/>
              </a:buClr>
              <a:buSzPts val="1200"/>
              <a:buFont typeface="Arial"/>
              <a:buChar char="•"/>
            </a:pPr>
            <a:r>
              <a:rPr lang="en" sz="1200" b="0" i="0">
                <a:solidFill>
                  <a:schemeClr val="dk1"/>
                </a:solidFill>
                <a:latin typeface="Calibri"/>
                <a:ea typeface="Calibri"/>
                <a:cs typeface="Calibri"/>
                <a:sym typeface="Calibri"/>
              </a:rPr>
              <a:t>With COVID, many people are realizing the importance of values aligning with their work </a:t>
            </a:r>
            <a:endParaRPr/>
          </a:p>
        </p:txBody>
      </p:sp>
      <p:sp>
        <p:nvSpPr>
          <p:cNvPr id="227" name="Google Shape;22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More detailed versions – shows VIS, etc. </a:t>
            </a:r>
            <a:endParaRPr/>
          </a:p>
        </p:txBody>
      </p:sp>
      <p:sp>
        <p:nvSpPr>
          <p:cNvPr id="237" name="Google Shape;23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movies and examples provided give prime ways as to how one’s incongruence in the work environment can go to affect multiple facets of an individual’s like, both in and out of work.</a:t>
            </a:r>
            <a:endParaRPr/>
          </a:p>
          <a:p>
            <a:pPr marL="0" lvl="0" indent="0" algn="l" rtl="0">
              <a:lnSpc>
                <a:spcPct val="100000"/>
              </a:lnSpc>
              <a:spcBef>
                <a:spcPts val="0"/>
              </a:spcBef>
              <a:spcAft>
                <a:spcPts val="0"/>
              </a:spcAft>
              <a:buSzPts val="1100"/>
              <a:buNone/>
            </a:pPr>
            <a:r>
              <a:rPr lang="en"/>
              <a:t>Think about how COVID has change the work environment for many and for some they do not prefer working from home (more isolated, less direct interactions with others, etc.)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card sort is an intervention done often at the career center to help clients identify their own set of values</a:t>
            </a:r>
            <a:endParaRPr/>
          </a:p>
          <a:p>
            <a:pPr marL="0" lvl="0" indent="0" algn="l" rtl="0">
              <a:lnSpc>
                <a:spcPct val="100000"/>
              </a:lnSpc>
              <a:spcBef>
                <a:spcPts val="0"/>
              </a:spcBef>
              <a:spcAft>
                <a:spcPts val="0"/>
              </a:spcAft>
              <a:buSzPts val="1100"/>
              <a:buNone/>
            </a:pPr>
            <a:r>
              <a:rPr lang="en"/>
              <a:t>Some values include: acceptance, achievement, autonomy, compassion, growth, independence, mindfulness, purpose, power, stability, wealth</a:t>
            </a:r>
            <a:endParaRPr/>
          </a:p>
          <a:p>
            <a:pPr marL="0" lvl="0" indent="0" algn="l" rtl="0">
              <a:lnSpc>
                <a:spcPct val="100000"/>
              </a:lnSpc>
              <a:spcBef>
                <a:spcPts val="0"/>
              </a:spcBef>
              <a:spcAft>
                <a:spcPts val="0"/>
              </a:spcAft>
              <a:buSzPts val="1100"/>
              <a:buNone/>
            </a:pPr>
            <a:r>
              <a:rPr lang="en"/>
              <a:t>By having values selected you can begin to see if the values chosen and current career choice align or not</a:t>
            </a:r>
            <a:endParaRPr/>
          </a:p>
          <a:p>
            <a:pPr marL="0" lvl="0" indent="0" algn="l" rtl="0">
              <a:lnSpc>
                <a:spcPct val="100000"/>
              </a:lnSpc>
              <a:spcBef>
                <a:spcPts val="0"/>
              </a:spcBef>
              <a:spcAft>
                <a:spcPts val="0"/>
              </a:spcAft>
              <a:buSzPts val="1100"/>
              <a:buNone/>
            </a:pPr>
            <a:r>
              <a:rPr lang="en"/>
              <a:t>Personal Top Values; 1.) stability 2.) genuineness, 3.) cooperation; can ask Dr. Hyatt and Dr. Dozier to share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More detailed versions – shows VIS, etc. </a:t>
            </a:r>
            <a:endParaRPr/>
          </a:p>
        </p:txBody>
      </p:sp>
      <p:sp>
        <p:nvSpPr>
          <p:cNvPr id="154" name="Google Shape;15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CIP essentially guides us as we go through each phase of the pyramid to become more self aware of self-knowledge, options knowledge, etc.</a:t>
            </a:r>
            <a:endParaRPr/>
          </a:p>
          <a:p>
            <a:pPr marL="0" lvl="0" indent="0" algn="l" rtl="0">
              <a:lnSpc>
                <a:spcPct val="100000"/>
              </a:lnSpc>
              <a:spcBef>
                <a:spcPts val="0"/>
              </a:spcBef>
              <a:spcAft>
                <a:spcPts val="0"/>
              </a:spcAft>
              <a:buSzPts val="1100"/>
              <a:buNone/>
            </a:pPr>
            <a:r>
              <a:rPr lang="en"/>
              <a:t>CIP and and how it helps to guide self-awareness with decision making through exploring one’s own self (values, skills, and other abilities) and occupational knowledge (one’s personal view of the working world) to knowing how i make decisions (CASVE), and thinking about my decision making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Although this is only one article, this emphasizes the importance of developing self-awareness, both for the client and the counselor.</a:t>
            </a:r>
            <a:endParaRPr/>
          </a:p>
          <a:p>
            <a:pPr marL="0" lvl="0" indent="0" algn="l" rtl="0">
              <a:lnSpc>
                <a:spcPct val="100000"/>
              </a:lnSpc>
              <a:spcBef>
                <a:spcPts val="0"/>
              </a:spcBef>
              <a:spcAft>
                <a:spcPts val="0"/>
              </a:spcAft>
              <a:buSzPts val="1100"/>
              <a:buNone/>
            </a:pPr>
            <a:r>
              <a:rPr lang="en"/>
              <a:t>Self Awareness and CIP: career course (SDS specifically for FSU) and how it helps to guide students to develop these decision-making skills throughout the semester encouraging them to take advantage of their own resources; the different assignments assigned in class help to develop a student’s self-awareness on to how their personal experiences have helped shaped and influenced who they are through their decision-making process</a:t>
            </a:r>
            <a:endParaRPr/>
          </a:p>
          <a:p>
            <a:pPr marL="0" lvl="0" indent="0" algn="l" rtl="0">
              <a:lnSpc>
                <a:spcPct val="100000"/>
              </a:lnSpc>
              <a:spcBef>
                <a:spcPts val="0"/>
              </a:spcBef>
              <a:spcAft>
                <a:spcPts val="0"/>
              </a:spcAft>
              <a:buSzPts val="1100"/>
              <a:buNone/>
            </a:pPr>
            <a:endParaRPr/>
          </a:p>
          <a:p>
            <a:pPr marL="914400" lvl="0" indent="-457200" algn="l" rtl="0">
              <a:lnSpc>
                <a:spcPct val="100000"/>
              </a:lnSpc>
              <a:spcBef>
                <a:spcPts val="0"/>
              </a:spcBef>
              <a:spcAft>
                <a:spcPts val="0"/>
              </a:spcAft>
              <a:buClr>
                <a:schemeClr val="dk1"/>
              </a:buClr>
              <a:buSzPts val="1100"/>
              <a:buFont typeface="Arial"/>
              <a:buNone/>
            </a:pPr>
            <a:r>
              <a:rPr lang="en" sz="1200">
                <a:solidFill>
                  <a:schemeClr val="dk1"/>
                </a:solidFill>
                <a:latin typeface="Garamond"/>
                <a:ea typeface="Garamond"/>
                <a:cs typeface="Garamond"/>
                <a:sym typeface="Garamond"/>
              </a:rPr>
              <a:t>Pieterse, A.L., Pieterse, Lee, M., Ritmeester, A., &amp; Collins N. M. (2013) </a:t>
            </a:r>
            <a:r>
              <a:rPr lang="en" sz="1200" i="1">
                <a:solidFill>
                  <a:schemeClr val="dk1"/>
                </a:solidFill>
                <a:latin typeface="Garamond"/>
                <a:ea typeface="Garamond"/>
                <a:cs typeface="Garamond"/>
                <a:sym typeface="Garamond"/>
              </a:rPr>
              <a:t>Towards a model of self-awareness development for counselling and psychotherapy training,</a:t>
            </a:r>
            <a:r>
              <a:rPr lang="en" sz="1200">
                <a:solidFill>
                  <a:schemeClr val="dk1"/>
                </a:solidFill>
                <a:latin typeface="Garamond"/>
                <a:ea typeface="Garamond"/>
                <a:cs typeface="Garamond"/>
                <a:sym typeface="Garamond"/>
              </a:rPr>
              <a:t> Counselling Psychology Quarterly, 26:2, 190-207, DOI: 10.1080/09515070.2013.793451</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accent1"/>
              </a:buClr>
              <a:buSzPts val="3200"/>
              <a:buNone/>
              <a:defRPr>
                <a:solidFill>
                  <a:schemeClr val="accen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457200" y="1760481"/>
            <a:ext cx="8229600" cy="2775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b="0" i="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b="0" i="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b="0" i="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30"/>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accent1"/>
              </a:buClr>
              <a:buSzPts val="3200"/>
              <a:buNone/>
              <a:defRPr>
                <a:solidFill>
                  <a:schemeClr val="accen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2" name="Google Shape;82;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D0B884"/>
              </a:buClr>
              <a:buSzPts val="2000"/>
              <a:buNone/>
              <a:defRPr sz="2000">
                <a:solidFill>
                  <a:srgbClr val="D0B884"/>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8" name="Google Shape;88;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32"/>
          <p:cNvSpPr txBox="1">
            <a:spLocks noGrp="1"/>
          </p:cNvSpPr>
          <p:nvPr>
            <p:ph type="title"/>
          </p:nvPr>
        </p:nvSpPr>
        <p:spPr>
          <a:xfrm>
            <a:off x="457200" y="876010"/>
            <a:ext cx="8229600" cy="648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body" idx="1"/>
          </p:nvPr>
        </p:nvSpPr>
        <p:spPr>
          <a:xfrm>
            <a:off x="457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p32"/>
          <p:cNvSpPr txBox="1">
            <a:spLocks noGrp="1"/>
          </p:cNvSpPr>
          <p:nvPr>
            <p:ph type="body" idx="2"/>
          </p:nvPr>
        </p:nvSpPr>
        <p:spPr>
          <a:xfrm>
            <a:off x="4648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 name="Google Shape;95;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8"/>
        <p:cNvGrpSpPr/>
        <p:nvPr/>
      </p:nvGrpSpPr>
      <p:grpSpPr>
        <a:xfrm>
          <a:off x="0" y="0"/>
          <a:ext cx="0" cy="0"/>
          <a:chOff x="0" y="0"/>
          <a:chExt cx="0" cy="0"/>
        </a:xfrm>
      </p:grpSpPr>
      <p:sp>
        <p:nvSpPr>
          <p:cNvPr id="99" name="Google Shape;99;p33"/>
          <p:cNvSpPr txBox="1">
            <a:spLocks noGrp="1"/>
          </p:cNvSpPr>
          <p:nvPr>
            <p:ph type="body" idx="1"/>
          </p:nvPr>
        </p:nvSpPr>
        <p:spPr>
          <a:xfrm>
            <a:off x="457200" y="932789"/>
            <a:ext cx="4040100" cy="59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0" name="Google Shape;100;p33"/>
          <p:cNvSpPr txBox="1">
            <a:spLocks noGrp="1"/>
          </p:cNvSpPr>
          <p:nvPr>
            <p:ph type="body" idx="2"/>
          </p:nvPr>
        </p:nvSpPr>
        <p:spPr>
          <a:xfrm>
            <a:off x="457200" y="1655375"/>
            <a:ext cx="4040100" cy="2949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1" name="Google Shape;101;p33"/>
          <p:cNvSpPr txBox="1">
            <a:spLocks noGrp="1"/>
          </p:cNvSpPr>
          <p:nvPr>
            <p:ph type="body" idx="3"/>
          </p:nvPr>
        </p:nvSpPr>
        <p:spPr>
          <a:xfrm>
            <a:off x="4645026" y="932789"/>
            <a:ext cx="4041900" cy="59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33"/>
          <p:cNvSpPr txBox="1">
            <a:spLocks noGrp="1"/>
          </p:cNvSpPr>
          <p:nvPr>
            <p:ph type="body" idx="4"/>
          </p:nvPr>
        </p:nvSpPr>
        <p:spPr>
          <a:xfrm>
            <a:off x="4645026" y="1655375"/>
            <a:ext cx="4041900" cy="2949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34"/>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457201" y="873674"/>
            <a:ext cx="3008400" cy="95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3575050" y="873673"/>
            <a:ext cx="5111700" cy="406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8" name="Google Shape;118;p36"/>
          <p:cNvSpPr txBox="1">
            <a:spLocks noGrp="1"/>
          </p:cNvSpPr>
          <p:nvPr>
            <p:ph type="body" idx="2"/>
          </p:nvPr>
        </p:nvSpPr>
        <p:spPr>
          <a:xfrm>
            <a:off x="457201" y="1825187"/>
            <a:ext cx="3008400" cy="3114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9" name="Google Shape;119;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37"/>
          <p:cNvSpPr txBox="1">
            <a:spLocks noGrp="1"/>
          </p:cNvSpPr>
          <p:nvPr>
            <p:ph type="title"/>
          </p:nvPr>
        </p:nvSpPr>
        <p:spPr>
          <a:xfrm>
            <a:off x="1410134" y="3928241"/>
            <a:ext cx="7260900" cy="288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a:spLocks noGrp="1"/>
          </p:cNvSpPr>
          <p:nvPr>
            <p:ph type="pic" idx="2"/>
          </p:nvPr>
        </p:nvSpPr>
        <p:spPr>
          <a:xfrm>
            <a:off x="1410134" y="348156"/>
            <a:ext cx="7260900" cy="3481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5" name="Google Shape;125;p37"/>
          <p:cNvSpPr txBox="1">
            <a:spLocks noGrp="1"/>
          </p:cNvSpPr>
          <p:nvPr>
            <p:ph type="body" idx="1"/>
          </p:nvPr>
        </p:nvSpPr>
        <p:spPr>
          <a:xfrm>
            <a:off x="1410134" y="4216292"/>
            <a:ext cx="7260900" cy="55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p3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410134" y="3928241"/>
            <a:ext cx="7260900" cy="288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a:spLocks noGrp="1"/>
          </p:cNvSpPr>
          <p:nvPr>
            <p:ph type="pic" idx="2"/>
          </p:nvPr>
        </p:nvSpPr>
        <p:spPr>
          <a:xfrm>
            <a:off x="1410134" y="348156"/>
            <a:ext cx="7260900" cy="3481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2"/>
          <p:cNvSpPr txBox="1">
            <a:spLocks noGrp="1"/>
          </p:cNvSpPr>
          <p:nvPr>
            <p:ph type="body" idx="1"/>
          </p:nvPr>
        </p:nvSpPr>
        <p:spPr>
          <a:xfrm>
            <a:off x="1410134" y="4216292"/>
            <a:ext cx="7260900" cy="55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1" name="Google Shape;21;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D0B884"/>
              </a:buClr>
              <a:buSzPts val="2000"/>
              <a:buNone/>
              <a:defRPr sz="2000">
                <a:solidFill>
                  <a:srgbClr val="D0B884"/>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457200" y="1760481"/>
            <a:ext cx="8229600" cy="2775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b="0" i="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b="0" i="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b="0" i="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b="0" i="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876010"/>
            <a:ext cx="8229600" cy="648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457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26"/>
          <p:cNvSpPr txBox="1">
            <a:spLocks noGrp="1"/>
          </p:cNvSpPr>
          <p:nvPr>
            <p:ph type="body" idx="2"/>
          </p:nvPr>
        </p:nvSpPr>
        <p:spPr>
          <a:xfrm>
            <a:off x="4648200" y="1642238"/>
            <a:ext cx="4038600" cy="29559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a:lnSpc>
                <a:spcPct val="100000"/>
              </a:lnSpc>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7"/>
          <p:cNvSpPr txBox="1">
            <a:spLocks noGrp="1"/>
          </p:cNvSpPr>
          <p:nvPr>
            <p:ph type="body" idx="1"/>
          </p:nvPr>
        </p:nvSpPr>
        <p:spPr>
          <a:xfrm>
            <a:off x="457200" y="932789"/>
            <a:ext cx="4040100" cy="59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27"/>
          <p:cNvSpPr txBox="1">
            <a:spLocks noGrp="1"/>
          </p:cNvSpPr>
          <p:nvPr>
            <p:ph type="body" idx="2"/>
          </p:nvPr>
        </p:nvSpPr>
        <p:spPr>
          <a:xfrm>
            <a:off x="457200" y="1655375"/>
            <a:ext cx="4040100" cy="2949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27"/>
          <p:cNvSpPr txBox="1">
            <a:spLocks noGrp="1"/>
          </p:cNvSpPr>
          <p:nvPr>
            <p:ph type="body" idx="3"/>
          </p:nvPr>
        </p:nvSpPr>
        <p:spPr>
          <a:xfrm>
            <a:off x="4645026" y="932789"/>
            <a:ext cx="4041900" cy="59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7"/>
          <p:cNvSpPr txBox="1">
            <a:spLocks noGrp="1"/>
          </p:cNvSpPr>
          <p:nvPr>
            <p:ph type="body" idx="4"/>
          </p:nvPr>
        </p:nvSpPr>
        <p:spPr>
          <a:xfrm>
            <a:off x="4645026" y="1655375"/>
            <a:ext cx="4041900" cy="29496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atin typeface="Arial"/>
                <a:ea typeface="Arial"/>
                <a:cs typeface="Arial"/>
                <a:sym typeface="Arial"/>
              </a:defRPr>
            </a:lvl1pPr>
            <a:lvl2pPr marL="914400" lvl="1" indent="-355600" algn="l">
              <a:lnSpc>
                <a:spcPct val="100000"/>
              </a:lnSpc>
              <a:spcBef>
                <a:spcPts val="400"/>
              </a:spcBef>
              <a:spcAft>
                <a:spcPts val="0"/>
              </a:spcAft>
              <a:buClr>
                <a:schemeClr val="dk1"/>
              </a:buClr>
              <a:buSzPts val="2000"/>
              <a:buChar char="–"/>
              <a:defRPr sz="20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457201" y="873674"/>
            <a:ext cx="3008400" cy="95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body" idx="1"/>
          </p:nvPr>
        </p:nvSpPr>
        <p:spPr>
          <a:xfrm>
            <a:off x="3575050" y="873673"/>
            <a:ext cx="5111700" cy="406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atin typeface="Arial"/>
                <a:ea typeface="Arial"/>
                <a:cs typeface="Arial"/>
                <a:sym typeface="Arial"/>
              </a:defRPr>
            </a:lvl1pPr>
            <a:lvl2pPr marL="914400" lvl="1" indent="-406400" algn="l">
              <a:lnSpc>
                <a:spcPct val="100000"/>
              </a:lnSpc>
              <a:spcBef>
                <a:spcPts val="560"/>
              </a:spcBef>
              <a:spcAft>
                <a:spcPts val="0"/>
              </a:spcAft>
              <a:buClr>
                <a:schemeClr val="dk1"/>
              </a:buClr>
              <a:buSzPts val="2800"/>
              <a:buChar char="–"/>
              <a:defRPr sz="2800">
                <a:latin typeface="Arial"/>
                <a:ea typeface="Arial"/>
                <a:cs typeface="Arial"/>
                <a:sym typeface="Arial"/>
              </a:defRPr>
            </a:lvl2pPr>
            <a:lvl3pPr marL="1371600" lvl="2" indent="-381000" algn="l">
              <a:lnSpc>
                <a:spcPct val="100000"/>
              </a:lnSpc>
              <a:spcBef>
                <a:spcPts val="480"/>
              </a:spcBef>
              <a:spcAft>
                <a:spcPts val="0"/>
              </a:spcAft>
              <a:buClr>
                <a:schemeClr val="dk1"/>
              </a:buClr>
              <a:buSzPts val="2400"/>
              <a:buChar char="•"/>
              <a:defRPr sz="2400">
                <a:latin typeface="Arial"/>
                <a:ea typeface="Arial"/>
                <a:cs typeface="Arial"/>
                <a:sym typeface="Arial"/>
              </a:defRPr>
            </a:lvl3pPr>
            <a:lvl4pPr marL="1828800" lvl="3" indent="-355600" algn="l">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29"/>
          <p:cNvSpPr txBox="1">
            <a:spLocks noGrp="1"/>
          </p:cNvSpPr>
          <p:nvPr>
            <p:ph type="body" idx="2"/>
          </p:nvPr>
        </p:nvSpPr>
        <p:spPr>
          <a:xfrm>
            <a:off x="457201" y="1825187"/>
            <a:ext cx="3008400" cy="3114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457200" y="1865581"/>
            <a:ext cx="8229600" cy="27327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20"/>
          <p:cNvSpPr txBox="1">
            <a:spLocks noGrp="1"/>
          </p:cNvSpPr>
          <p:nvPr>
            <p:ph type="body" idx="1"/>
          </p:nvPr>
        </p:nvSpPr>
        <p:spPr>
          <a:xfrm>
            <a:off x="457200" y="1865581"/>
            <a:ext cx="8229600" cy="27327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areer.fsu.edu/tech-center/resources" TargetMode="External"/><Relationship Id="rId7" Type="http://schemas.openxmlformats.org/officeDocument/2006/relationships/hyperlink" Target="https://doi.org/10.1177/10690727124500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doi.org/10.1016/j.psychres.2020.113441" TargetMode="External"/><Relationship Id="rId5" Type="http://schemas.openxmlformats.org/officeDocument/2006/relationships/hyperlink" Target="https://doi.org/10.1002/cdq.12089" TargetMode="External"/><Relationship Id="rId4" Type="http://schemas.openxmlformats.org/officeDocument/2006/relationships/hyperlink" Target="https://www.apa.org/news/press/releases/stress/2020/stress-in-%E2%80%AF-covid.pdf%E2%80%AF%E2%80%A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career.fsu.edu/resources/career-guid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562625" y="1358375"/>
            <a:ext cx="43512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 b="0">
                <a:solidFill>
                  <a:schemeClr val="accent1"/>
                </a:solidFill>
                <a:latin typeface="Arvo"/>
                <a:ea typeface="Arvo"/>
                <a:cs typeface="Arvo"/>
                <a:sym typeface="Arvo"/>
              </a:rPr>
              <a:t>Emotionality </a:t>
            </a:r>
            <a:endParaRPr b="0">
              <a:solidFill>
                <a:schemeClr val="accent1"/>
              </a:solidFill>
              <a:latin typeface="Arvo"/>
              <a:ea typeface="Arvo"/>
              <a:cs typeface="Arvo"/>
              <a:sym typeface="Arvo"/>
            </a:endParaRPr>
          </a:p>
          <a:p>
            <a:pPr marL="0" lvl="0" indent="0" algn="ctr" rtl="0">
              <a:lnSpc>
                <a:spcPct val="100000"/>
              </a:lnSpc>
              <a:spcBef>
                <a:spcPts val="0"/>
              </a:spcBef>
              <a:spcAft>
                <a:spcPts val="0"/>
              </a:spcAft>
              <a:buSzPct val="111111"/>
              <a:buNone/>
            </a:pPr>
            <a:r>
              <a:rPr lang="en" b="0">
                <a:solidFill>
                  <a:schemeClr val="accent1"/>
                </a:solidFill>
                <a:latin typeface="Arvo"/>
                <a:ea typeface="Arvo"/>
                <a:cs typeface="Arvo"/>
                <a:sym typeface="Arvo"/>
              </a:rPr>
              <a:t>&amp; </a:t>
            </a:r>
            <a:endParaRPr b="0">
              <a:solidFill>
                <a:schemeClr val="accent1"/>
              </a:solidFill>
              <a:latin typeface="Arvo"/>
              <a:ea typeface="Arvo"/>
              <a:cs typeface="Arvo"/>
              <a:sym typeface="Arvo"/>
            </a:endParaRPr>
          </a:p>
          <a:p>
            <a:pPr marL="0" lvl="0" indent="0" algn="ctr" rtl="0">
              <a:lnSpc>
                <a:spcPct val="100000"/>
              </a:lnSpc>
              <a:spcBef>
                <a:spcPts val="0"/>
              </a:spcBef>
              <a:spcAft>
                <a:spcPts val="0"/>
              </a:spcAft>
              <a:buSzPct val="111111"/>
              <a:buNone/>
            </a:pPr>
            <a:r>
              <a:rPr lang="en" b="0">
                <a:solidFill>
                  <a:schemeClr val="accent1"/>
                </a:solidFill>
                <a:latin typeface="Arvo"/>
                <a:ea typeface="Arvo"/>
                <a:cs typeface="Arvo"/>
                <a:sym typeface="Arvo"/>
              </a:rPr>
              <a:t>CIP</a:t>
            </a:r>
            <a:r>
              <a:rPr lang="en" b="0">
                <a:solidFill>
                  <a:srgbClr val="D0B884"/>
                </a:solidFill>
                <a:latin typeface="Arvo"/>
                <a:ea typeface="Arvo"/>
                <a:cs typeface="Arvo"/>
                <a:sym typeface="Arvo"/>
              </a:rPr>
              <a:t> </a:t>
            </a:r>
            <a:endParaRPr b="0">
              <a:solidFill>
                <a:srgbClr val="D0B884"/>
              </a:solidFill>
              <a:latin typeface="Arvo"/>
              <a:ea typeface="Arvo"/>
              <a:cs typeface="Arvo"/>
              <a:sym typeface="Arvo"/>
            </a:endParaRPr>
          </a:p>
        </p:txBody>
      </p:sp>
      <p:sp>
        <p:nvSpPr>
          <p:cNvPr id="134" name="Google Shape;134;p1"/>
          <p:cNvSpPr txBox="1">
            <a:spLocks noGrp="1"/>
          </p:cNvSpPr>
          <p:nvPr>
            <p:ph type="subTitle" idx="1"/>
          </p:nvPr>
        </p:nvSpPr>
        <p:spPr>
          <a:xfrm>
            <a:off x="306875" y="3076213"/>
            <a:ext cx="4862700" cy="13143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640"/>
              </a:spcBef>
              <a:spcAft>
                <a:spcPts val="0"/>
              </a:spcAft>
              <a:buSzPct val="168738"/>
              <a:buNone/>
            </a:pPr>
            <a:r>
              <a:rPr lang="en" sz="2447">
                <a:solidFill>
                  <a:srgbClr val="999999"/>
                </a:solidFill>
                <a:latin typeface="Garamond"/>
                <a:ea typeface="Garamond"/>
                <a:cs typeface="Garamond"/>
                <a:sym typeface="Garamond"/>
              </a:rPr>
              <a:t>Presentation By:</a:t>
            </a:r>
            <a:endParaRPr sz="2447">
              <a:solidFill>
                <a:srgbClr val="999999"/>
              </a:solidFill>
              <a:latin typeface="Garamond"/>
              <a:ea typeface="Garamond"/>
              <a:cs typeface="Garamond"/>
              <a:sym typeface="Garamond"/>
            </a:endParaRPr>
          </a:p>
          <a:p>
            <a:pPr marL="0" lvl="0" indent="0" algn="ctr" rtl="0">
              <a:lnSpc>
                <a:spcPct val="100000"/>
              </a:lnSpc>
              <a:spcBef>
                <a:spcPts val="0"/>
              </a:spcBef>
              <a:spcAft>
                <a:spcPts val="0"/>
              </a:spcAft>
              <a:buClr>
                <a:schemeClr val="accent1"/>
              </a:buClr>
              <a:buSzPct val="108770"/>
              <a:buFont typeface="Arial"/>
              <a:buNone/>
            </a:pPr>
            <a:r>
              <a:rPr lang="en" sz="2941">
                <a:solidFill>
                  <a:schemeClr val="lt1"/>
                </a:solidFill>
                <a:latin typeface="Garamond"/>
                <a:ea typeface="Garamond"/>
                <a:cs typeface="Garamond"/>
                <a:sym typeface="Garamond"/>
              </a:rPr>
              <a:t>V. Casey Dozier, PhD</a:t>
            </a:r>
            <a:endParaRPr sz="2941">
              <a:solidFill>
                <a:schemeClr val="lt1"/>
              </a:solidFill>
              <a:latin typeface="Garamond"/>
              <a:ea typeface="Garamond"/>
              <a:cs typeface="Garamond"/>
              <a:sym typeface="Garamond"/>
            </a:endParaRPr>
          </a:p>
          <a:p>
            <a:pPr marL="0" lvl="0" indent="0" algn="ctr" rtl="0">
              <a:lnSpc>
                <a:spcPct val="100000"/>
              </a:lnSpc>
              <a:spcBef>
                <a:spcPts val="544"/>
              </a:spcBef>
              <a:spcAft>
                <a:spcPts val="0"/>
              </a:spcAft>
              <a:buClr>
                <a:schemeClr val="accent1"/>
              </a:buClr>
              <a:buSzPct val="108770"/>
              <a:buFont typeface="Arial"/>
              <a:buNone/>
            </a:pPr>
            <a:r>
              <a:rPr lang="en" sz="2941">
                <a:solidFill>
                  <a:schemeClr val="lt1"/>
                </a:solidFill>
                <a:latin typeface="Garamond"/>
                <a:ea typeface="Garamond"/>
                <a:cs typeface="Garamond"/>
                <a:sym typeface="Garamond"/>
              </a:rPr>
              <a:t>Tristen Hyatt, PhD</a:t>
            </a:r>
            <a:endParaRPr sz="2941">
              <a:solidFill>
                <a:schemeClr val="lt1"/>
              </a:solidFill>
              <a:latin typeface="Garamond"/>
              <a:ea typeface="Garamond"/>
              <a:cs typeface="Garamond"/>
              <a:sym typeface="Garamond"/>
            </a:endParaRPr>
          </a:p>
          <a:p>
            <a:pPr marL="0" lvl="0" indent="0" algn="ctr" rtl="0">
              <a:lnSpc>
                <a:spcPct val="100000"/>
              </a:lnSpc>
              <a:spcBef>
                <a:spcPts val="544"/>
              </a:spcBef>
              <a:spcAft>
                <a:spcPts val="0"/>
              </a:spcAft>
              <a:buClr>
                <a:schemeClr val="accent1"/>
              </a:buClr>
              <a:buSzPct val="108770"/>
              <a:buFont typeface="Arial"/>
              <a:buNone/>
            </a:pPr>
            <a:r>
              <a:rPr lang="en" sz="2941">
                <a:solidFill>
                  <a:schemeClr val="lt1"/>
                </a:solidFill>
                <a:latin typeface="Garamond"/>
                <a:ea typeface="Garamond"/>
                <a:cs typeface="Garamond"/>
                <a:sym typeface="Garamond"/>
              </a:rPr>
              <a:t>Jonathan (JJ) Jerez, BS</a:t>
            </a:r>
            <a:endParaRPr sz="1414">
              <a:solidFill>
                <a:schemeClr val="lt1"/>
              </a:solidFill>
              <a:latin typeface="Garamond"/>
              <a:ea typeface="Garamond"/>
              <a:cs typeface="Garamond"/>
              <a:sym typeface="Garamond"/>
            </a:endParaRPr>
          </a:p>
        </p:txBody>
      </p:sp>
      <p:pic>
        <p:nvPicPr>
          <p:cNvPr id="135" name="Google Shape;135;p1"/>
          <p:cNvPicPr preferRelativeResize="0"/>
          <p:nvPr/>
        </p:nvPicPr>
        <p:blipFill rotWithShape="1">
          <a:blip r:embed="rId3">
            <a:alphaModFix/>
          </a:blip>
          <a:srcRect l="18770" t="12276" r="16658" b="12267"/>
          <a:stretch/>
        </p:blipFill>
        <p:spPr>
          <a:xfrm>
            <a:off x="5591650" y="0"/>
            <a:ext cx="3552350" cy="2230725"/>
          </a:xfrm>
          <a:prstGeom prst="rect">
            <a:avLst/>
          </a:prstGeom>
          <a:noFill/>
          <a:ln w="19050" cap="flat" cmpd="sng">
            <a:solidFill>
              <a:schemeClr val="accent1"/>
            </a:solidFill>
            <a:prstDash val="solid"/>
            <a:round/>
            <a:headEnd type="none" w="sm" len="sm"/>
            <a:tailEnd type="none" w="sm" len="sm"/>
          </a:ln>
        </p:spPr>
      </p:pic>
      <p:pic>
        <p:nvPicPr>
          <p:cNvPr id="136" name="Google Shape;136;p1"/>
          <p:cNvPicPr preferRelativeResize="0"/>
          <p:nvPr/>
        </p:nvPicPr>
        <p:blipFill rotWithShape="1">
          <a:blip r:embed="rId4">
            <a:alphaModFix/>
          </a:blip>
          <a:srcRect l="13776" t="8057" r="14797" b="7830"/>
          <a:stretch/>
        </p:blipFill>
        <p:spPr>
          <a:xfrm>
            <a:off x="5591650" y="2230725"/>
            <a:ext cx="3552351" cy="2912775"/>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272200" y="934350"/>
            <a:ext cx="5629800" cy="37929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SzPts val="4400"/>
              <a:buNone/>
            </a:pPr>
            <a:r>
              <a:rPr lang="en" sz="2100" b="0">
                <a:latin typeface="Garamond"/>
                <a:ea typeface="Garamond"/>
                <a:cs typeface="Garamond"/>
                <a:sym typeface="Garamond"/>
              </a:rPr>
              <a:t>“Using a sample of 232 college students… [the study conducted] found that </a:t>
            </a:r>
            <a:r>
              <a:rPr lang="en" sz="2100">
                <a:latin typeface="Garamond"/>
                <a:ea typeface="Garamond"/>
                <a:cs typeface="Garamond"/>
                <a:sym typeface="Garamond"/>
              </a:rPr>
              <a:t>an increase</a:t>
            </a:r>
            <a:r>
              <a:rPr lang="en" sz="2100" b="0">
                <a:latin typeface="Garamond"/>
                <a:ea typeface="Garamond"/>
                <a:cs typeface="Garamond"/>
                <a:sym typeface="Garamond"/>
              </a:rPr>
              <a:t> </a:t>
            </a:r>
            <a:r>
              <a:rPr lang="en" sz="2100" b="0" i="1" u="sng">
                <a:latin typeface="Garamond"/>
                <a:ea typeface="Garamond"/>
                <a:cs typeface="Garamond"/>
                <a:sym typeface="Garamond"/>
              </a:rPr>
              <a:t>in</a:t>
            </a:r>
            <a:r>
              <a:rPr lang="en" sz="2100" b="0">
                <a:latin typeface="Garamond"/>
                <a:ea typeface="Garamond"/>
                <a:cs typeface="Garamond"/>
                <a:sym typeface="Garamond"/>
              </a:rPr>
              <a:t> </a:t>
            </a:r>
            <a:r>
              <a:rPr lang="en" sz="2100" b="0" i="1" u="sng">
                <a:latin typeface="Garamond"/>
                <a:ea typeface="Garamond"/>
                <a:cs typeface="Garamond"/>
                <a:sym typeface="Garamond"/>
              </a:rPr>
              <a:t>career</a:t>
            </a:r>
            <a:r>
              <a:rPr lang="en" sz="2100" b="0">
                <a:latin typeface="Garamond"/>
                <a:ea typeface="Garamond"/>
                <a:cs typeface="Garamond"/>
                <a:sym typeface="Garamond"/>
              </a:rPr>
              <a:t> </a:t>
            </a:r>
            <a:r>
              <a:rPr lang="en" sz="2100" b="0" i="1" u="sng">
                <a:latin typeface="Garamond"/>
                <a:ea typeface="Garamond"/>
                <a:cs typeface="Garamond"/>
                <a:sym typeface="Garamond"/>
              </a:rPr>
              <a:t>and</a:t>
            </a:r>
            <a:r>
              <a:rPr lang="en" sz="2100" b="0">
                <a:latin typeface="Garamond"/>
                <a:ea typeface="Garamond"/>
                <a:cs typeface="Garamond"/>
                <a:sym typeface="Garamond"/>
              </a:rPr>
              <a:t> </a:t>
            </a:r>
            <a:r>
              <a:rPr lang="en" sz="2100" b="0" i="1" u="sng">
                <a:latin typeface="Garamond"/>
                <a:ea typeface="Garamond"/>
                <a:cs typeface="Garamond"/>
                <a:sym typeface="Garamond"/>
              </a:rPr>
              <a:t>life</a:t>
            </a:r>
            <a:r>
              <a:rPr lang="en" sz="2100" b="0">
                <a:latin typeface="Garamond"/>
                <a:ea typeface="Garamond"/>
                <a:cs typeface="Garamond"/>
                <a:sym typeface="Garamond"/>
              </a:rPr>
              <a:t> </a:t>
            </a:r>
            <a:r>
              <a:rPr lang="en" sz="2100" b="0" i="1" u="sng">
                <a:latin typeface="Garamond"/>
                <a:ea typeface="Garamond"/>
                <a:cs typeface="Garamond"/>
                <a:sym typeface="Garamond"/>
              </a:rPr>
              <a:t>stress</a:t>
            </a:r>
            <a:r>
              <a:rPr lang="en" sz="2100" b="0">
                <a:latin typeface="Garamond"/>
                <a:ea typeface="Garamond"/>
                <a:cs typeface="Garamond"/>
                <a:sym typeface="Garamond"/>
              </a:rPr>
              <a:t> was associated with </a:t>
            </a:r>
            <a:r>
              <a:rPr lang="en" sz="2100">
                <a:latin typeface="Garamond"/>
                <a:ea typeface="Garamond"/>
                <a:cs typeface="Garamond"/>
                <a:sym typeface="Garamond"/>
              </a:rPr>
              <a:t>an increase</a:t>
            </a:r>
            <a:r>
              <a:rPr lang="en" sz="2100" b="0">
                <a:latin typeface="Garamond"/>
                <a:ea typeface="Garamond"/>
                <a:cs typeface="Garamond"/>
                <a:sym typeface="Garamond"/>
              </a:rPr>
              <a:t> in </a:t>
            </a:r>
            <a:r>
              <a:rPr lang="en" sz="2100" b="0" i="1" u="sng">
                <a:latin typeface="Garamond"/>
                <a:ea typeface="Garamond"/>
                <a:cs typeface="Garamond"/>
                <a:sym typeface="Garamond"/>
              </a:rPr>
              <a:t>negative</a:t>
            </a:r>
            <a:r>
              <a:rPr lang="en" sz="2100" b="0">
                <a:latin typeface="Garamond"/>
                <a:ea typeface="Garamond"/>
                <a:cs typeface="Garamond"/>
                <a:sym typeface="Garamond"/>
              </a:rPr>
              <a:t> </a:t>
            </a:r>
            <a:r>
              <a:rPr lang="en" sz="2100" b="0" i="1" u="sng">
                <a:latin typeface="Garamond"/>
                <a:ea typeface="Garamond"/>
                <a:cs typeface="Garamond"/>
                <a:sym typeface="Garamond"/>
              </a:rPr>
              <a:t>career</a:t>
            </a:r>
            <a:r>
              <a:rPr lang="en" sz="2100" b="0">
                <a:latin typeface="Garamond"/>
                <a:ea typeface="Garamond"/>
                <a:cs typeface="Garamond"/>
                <a:sym typeface="Garamond"/>
              </a:rPr>
              <a:t> </a:t>
            </a:r>
            <a:r>
              <a:rPr lang="en" sz="2100" b="0" i="1" u="sng">
                <a:latin typeface="Garamond"/>
                <a:ea typeface="Garamond"/>
                <a:cs typeface="Garamond"/>
                <a:sym typeface="Garamond"/>
              </a:rPr>
              <a:t>thinking</a:t>
            </a:r>
            <a:r>
              <a:rPr lang="en" sz="2100" b="0">
                <a:latin typeface="Garamond"/>
                <a:ea typeface="Garamond"/>
                <a:cs typeface="Garamond"/>
                <a:sym typeface="Garamond"/>
              </a:rPr>
              <a:t> and that an increase in such thoughts was associated with </a:t>
            </a:r>
            <a:r>
              <a:rPr lang="en" sz="2100">
                <a:latin typeface="Garamond"/>
                <a:ea typeface="Garamond"/>
                <a:cs typeface="Garamond"/>
                <a:sym typeface="Garamond"/>
              </a:rPr>
              <a:t>a lower level</a:t>
            </a:r>
            <a:r>
              <a:rPr lang="en" sz="2100" b="0">
                <a:latin typeface="Garamond"/>
                <a:ea typeface="Garamond"/>
                <a:cs typeface="Garamond"/>
                <a:sym typeface="Garamond"/>
              </a:rPr>
              <a:t> of </a:t>
            </a:r>
            <a:r>
              <a:rPr lang="en" sz="2100" b="0" i="1" u="sng">
                <a:latin typeface="Garamond"/>
                <a:ea typeface="Garamond"/>
                <a:cs typeface="Garamond"/>
                <a:sym typeface="Garamond"/>
              </a:rPr>
              <a:t>decidedness</a:t>
            </a:r>
            <a:r>
              <a:rPr lang="en" sz="2100" b="0">
                <a:latin typeface="Garamond"/>
                <a:ea typeface="Garamond"/>
                <a:cs typeface="Garamond"/>
                <a:sym typeface="Garamond"/>
              </a:rPr>
              <a:t> and </a:t>
            </a:r>
            <a:r>
              <a:rPr lang="en" sz="2100" b="0" i="1" u="sng">
                <a:latin typeface="Garamond"/>
                <a:ea typeface="Garamond"/>
                <a:cs typeface="Garamond"/>
                <a:sym typeface="Garamond"/>
              </a:rPr>
              <a:t>satisfaction </a:t>
            </a:r>
            <a:r>
              <a:rPr lang="en" sz="2100" b="0">
                <a:latin typeface="Garamond"/>
                <a:ea typeface="Garamond"/>
                <a:cs typeface="Garamond"/>
                <a:sym typeface="Garamond"/>
              </a:rPr>
              <a:t>with career choice (Bullock-Yowell et al, 2011).”</a:t>
            </a:r>
            <a:endParaRPr sz="2100" b="0">
              <a:latin typeface="Garamond"/>
              <a:ea typeface="Garamond"/>
              <a:cs typeface="Garamond"/>
              <a:sym typeface="Garamond"/>
            </a:endParaRPr>
          </a:p>
        </p:txBody>
      </p:sp>
      <p:pic>
        <p:nvPicPr>
          <p:cNvPr id="216" name="Google Shape;216;p9"/>
          <p:cNvPicPr preferRelativeResize="0"/>
          <p:nvPr/>
        </p:nvPicPr>
        <p:blipFill rotWithShape="1">
          <a:blip r:embed="rId3">
            <a:alphaModFix/>
          </a:blip>
          <a:srcRect l="18457" r="26609"/>
          <a:stretch/>
        </p:blipFill>
        <p:spPr>
          <a:xfrm>
            <a:off x="6225850" y="0"/>
            <a:ext cx="3006549" cy="5143500"/>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Times New Roman"/>
              <a:buNone/>
            </a:pPr>
            <a:endParaRPr dirty="0"/>
          </a:p>
        </p:txBody>
      </p:sp>
      <p:sp>
        <p:nvSpPr>
          <p:cNvPr id="223" name="Google Shape;223;p11"/>
          <p:cNvSpPr txBox="1">
            <a:spLocks noGrp="1"/>
          </p:cNvSpPr>
          <p:nvPr>
            <p:ph type="body" idx="1"/>
          </p:nvPr>
        </p:nvSpPr>
        <p:spPr>
          <a:xfrm>
            <a:off x="268275" y="1760475"/>
            <a:ext cx="8418600" cy="3170400"/>
          </a:xfrm>
          <a:prstGeom prst="rect">
            <a:avLst/>
          </a:prstGeom>
          <a:noFill/>
          <a:ln>
            <a:noFill/>
          </a:ln>
        </p:spPr>
        <p:txBody>
          <a:bodyPr spcFirstLastPara="1" wrap="square" lIns="91425" tIns="45700" rIns="91425" bIns="45700" anchor="t" anchorCtr="0">
            <a:normAutofit/>
          </a:bodyPr>
          <a:lstStyle/>
          <a:p>
            <a:pPr marL="457200" lvl="0" indent="-412750" algn="l" rtl="0">
              <a:lnSpc>
                <a:spcPct val="150000"/>
              </a:lnSpc>
              <a:spcBef>
                <a:spcPts val="640"/>
              </a:spcBef>
              <a:spcAft>
                <a:spcPts val="0"/>
              </a:spcAft>
              <a:buClr>
                <a:schemeClr val="dk1"/>
              </a:buClr>
              <a:buSzPts val="2900"/>
              <a:buFont typeface="Garamond"/>
              <a:buChar char="❖"/>
            </a:pPr>
            <a:r>
              <a:rPr lang="en" sz="2900" b="1" dirty="0">
                <a:latin typeface="Garamond"/>
                <a:ea typeface="Garamond"/>
                <a:cs typeface="Garamond"/>
                <a:sym typeface="Garamond"/>
              </a:rPr>
              <a:t>Primary Emotions</a:t>
            </a:r>
            <a:r>
              <a:rPr lang="en" sz="2900" dirty="0">
                <a:latin typeface="Garamond"/>
                <a:ea typeface="Garamond"/>
                <a:cs typeface="Garamond"/>
                <a:sym typeface="Garamond"/>
              </a:rPr>
              <a:t>:</a:t>
            </a:r>
            <a:endParaRPr sz="2900" dirty="0">
              <a:latin typeface="Garamond"/>
              <a:ea typeface="Garamond"/>
              <a:cs typeface="Garamond"/>
              <a:sym typeface="Garamond"/>
            </a:endParaRPr>
          </a:p>
          <a:p>
            <a:pPr marL="1371600" lvl="2" indent="-361950" algn="l" rtl="0">
              <a:lnSpc>
                <a:spcPct val="150000"/>
              </a:lnSpc>
              <a:spcBef>
                <a:spcPts val="480"/>
              </a:spcBef>
              <a:spcAft>
                <a:spcPts val="0"/>
              </a:spcAft>
              <a:buSzPts val="2100"/>
              <a:buFont typeface="Garamond"/>
              <a:buChar char="■"/>
            </a:pPr>
            <a:r>
              <a:rPr lang="en" sz="2100" dirty="0">
                <a:latin typeface="Garamond"/>
                <a:ea typeface="Garamond"/>
                <a:cs typeface="Garamond"/>
                <a:sym typeface="Garamond"/>
              </a:rPr>
              <a:t>The value in identifying emotional patterns/avoidance patterns, etc. </a:t>
            </a:r>
            <a:endParaRPr sz="2100" dirty="0">
              <a:latin typeface="Garamond"/>
              <a:ea typeface="Garamond"/>
              <a:cs typeface="Garamond"/>
              <a:sym typeface="Garamond"/>
            </a:endParaRPr>
          </a:p>
          <a:p>
            <a:pPr marL="457200" marR="0" lvl="0" indent="-412750" algn="l" rtl="0">
              <a:lnSpc>
                <a:spcPct val="150000"/>
              </a:lnSpc>
              <a:spcBef>
                <a:spcPts val="640"/>
              </a:spcBef>
              <a:spcAft>
                <a:spcPts val="0"/>
              </a:spcAft>
              <a:buClr>
                <a:srgbClr val="000000"/>
              </a:buClr>
              <a:buSzPts val="2900"/>
              <a:buFont typeface="Garamond"/>
              <a:buChar char="❖"/>
            </a:pPr>
            <a:r>
              <a:rPr lang="en" sz="2900" i="0" u="none" strike="noStrike" cap="none" dirty="0">
                <a:solidFill>
                  <a:srgbClr val="000000"/>
                </a:solidFill>
                <a:latin typeface="Garamond"/>
                <a:ea typeface="Garamond"/>
                <a:cs typeface="Garamond"/>
                <a:sym typeface="Garamond"/>
              </a:rPr>
              <a:t>MH, Career and COVID </a:t>
            </a:r>
            <a:endParaRPr sz="2900" dirty="0">
              <a:latin typeface="Garamond"/>
              <a:ea typeface="Garamond"/>
              <a:cs typeface="Garamond"/>
              <a:sym typeface="Garamond"/>
            </a:endParaRPr>
          </a:p>
          <a:p>
            <a:pPr marL="914400" lvl="1" indent="-228600" algn="l" rtl="0">
              <a:lnSpc>
                <a:spcPct val="100000"/>
              </a:lnSpc>
              <a:spcBef>
                <a:spcPts val="560"/>
              </a:spcBef>
              <a:spcAft>
                <a:spcPts val="0"/>
              </a:spcAft>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Times New Roman"/>
              <a:buNone/>
            </a:pPr>
            <a:endParaRPr/>
          </a:p>
        </p:txBody>
      </p:sp>
      <p:pic>
        <p:nvPicPr>
          <p:cNvPr id="230" name="Google Shape;230;p12"/>
          <p:cNvPicPr preferRelativeResize="0">
            <a:picLocks noGrp="1"/>
          </p:cNvPicPr>
          <p:nvPr>
            <p:ph type="body" idx="1"/>
          </p:nvPr>
        </p:nvPicPr>
        <p:blipFill rotWithShape="1">
          <a:blip r:embed="rId3">
            <a:alphaModFix/>
          </a:blip>
          <a:srcRect/>
          <a:stretch/>
        </p:blipFill>
        <p:spPr>
          <a:xfrm>
            <a:off x="2100139" y="765725"/>
            <a:ext cx="4943700" cy="2775000"/>
          </a:xfrm>
          <a:prstGeom prst="rect">
            <a:avLst/>
          </a:prstGeom>
          <a:noFill/>
          <a:ln>
            <a:noFill/>
          </a:ln>
        </p:spPr>
      </p:pic>
      <p:pic>
        <p:nvPicPr>
          <p:cNvPr id="231" name="Google Shape;231;p12"/>
          <p:cNvPicPr preferRelativeResize="0"/>
          <p:nvPr/>
        </p:nvPicPr>
        <p:blipFill rotWithShape="1">
          <a:blip r:embed="rId4">
            <a:alphaModFix/>
          </a:blip>
          <a:srcRect/>
          <a:stretch/>
        </p:blipFill>
        <p:spPr>
          <a:xfrm>
            <a:off x="2823983" y="3581718"/>
            <a:ext cx="3302497" cy="1376494"/>
          </a:xfrm>
          <a:prstGeom prst="rect">
            <a:avLst/>
          </a:prstGeom>
          <a:noFill/>
          <a:ln>
            <a:noFill/>
          </a:ln>
        </p:spPr>
      </p:pic>
      <p:pic>
        <p:nvPicPr>
          <p:cNvPr id="232" name="Google Shape;232;p12"/>
          <p:cNvPicPr preferRelativeResize="0"/>
          <p:nvPr/>
        </p:nvPicPr>
        <p:blipFill rotWithShape="1">
          <a:blip r:embed="rId5">
            <a:alphaModFix/>
          </a:blip>
          <a:srcRect/>
          <a:stretch/>
        </p:blipFill>
        <p:spPr>
          <a:xfrm rot="-1002109">
            <a:off x="6050673" y="512716"/>
            <a:ext cx="2211310" cy="3280967"/>
          </a:xfrm>
          <a:prstGeom prst="rect">
            <a:avLst/>
          </a:prstGeom>
          <a:noFill/>
          <a:ln>
            <a:noFill/>
          </a:ln>
        </p:spPr>
      </p:pic>
      <p:pic>
        <p:nvPicPr>
          <p:cNvPr id="233" name="Google Shape;233;p12"/>
          <p:cNvPicPr preferRelativeResize="0"/>
          <p:nvPr/>
        </p:nvPicPr>
        <p:blipFill rotWithShape="1">
          <a:blip r:embed="rId6">
            <a:alphaModFix/>
          </a:blip>
          <a:srcRect/>
          <a:stretch/>
        </p:blipFill>
        <p:spPr>
          <a:xfrm rot="992614">
            <a:off x="329045" y="742186"/>
            <a:ext cx="2321505" cy="29278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p:nvPr/>
        </p:nvSpPr>
        <p:spPr>
          <a:xfrm>
            <a:off x="2286004" y="1091801"/>
            <a:ext cx="4821900" cy="3507600"/>
          </a:xfrm>
          <a:prstGeom prst="triangle">
            <a:avLst>
              <a:gd name="adj" fmla="val 4880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40" name="Google Shape;240;p13"/>
          <p:cNvCxnSpPr/>
          <p:nvPr/>
        </p:nvCxnSpPr>
        <p:spPr>
          <a:xfrm rot="10800000" flipH="1">
            <a:off x="3092700" y="3452332"/>
            <a:ext cx="3159900" cy="10800"/>
          </a:xfrm>
          <a:prstGeom prst="straightConnector1">
            <a:avLst/>
          </a:prstGeom>
          <a:noFill/>
          <a:ln w="12700" cap="flat" cmpd="sng">
            <a:solidFill>
              <a:schemeClr val="dk1"/>
            </a:solidFill>
            <a:prstDash val="solid"/>
            <a:round/>
            <a:headEnd type="none" w="sm" len="sm"/>
            <a:tailEnd type="none" w="sm" len="sm"/>
          </a:ln>
        </p:spPr>
      </p:cxnSp>
      <p:sp>
        <p:nvSpPr>
          <p:cNvPr id="241" name="Google Shape;241;p13"/>
          <p:cNvSpPr/>
          <p:nvPr/>
        </p:nvSpPr>
        <p:spPr>
          <a:xfrm>
            <a:off x="5748700" y="1510700"/>
            <a:ext cx="1888200" cy="762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Executive Processing Domain</a:t>
            </a:r>
            <a:endParaRPr sz="1500" b="0" i="0" u="none" strike="noStrike" cap="none">
              <a:solidFill>
                <a:srgbClr val="000000"/>
              </a:solidFill>
              <a:latin typeface="Garamond"/>
              <a:ea typeface="Garamond"/>
              <a:cs typeface="Garamond"/>
              <a:sym typeface="Garamond"/>
            </a:endParaRPr>
          </a:p>
        </p:txBody>
      </p:sp>
      <p:sp>
        <p:nvSpPr>
          <p:cNvPr id="242" name="Google Shape;242;p13"/>
          <p:cNvSpPr/>
          <p:nvPr/>
        </p:nvSpPr>
        <p:spPr>
          <a:xfrm>
            <a:off x="6900519" y="3664879"/>
            <a:ext cx="1489500" cy="531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Knowledge Domains</a:t>
            </a:r>
            <a:endParaRPr sz="1500" b="0" i="0" u="none" strike="noStrike" cap="none">
              <a:solidFill>
                <a:srgbClr val="000000"/>
              </a:solidFill>
              <a:latin typeface="Garamond"/>
              <a:ea typeface="Garamond"/>
              <a:cs typeface="Garamond"/>
              <a:sym typeface="Garamond"/>
            </a:endParaRPr>
          </a:p>
        </p:txBody>
      </p:sp>
      <p:sp>
        <p:nvSpPr>
          <p:cNvPr id="243" name="Google Shape;243;p13"/>
          <p:cNvSpPr/>
          <p:nvPr/>
        </p:nvSpPr>
        <p:spPr>
          <a:xfrm>
            <a:off x="6391397" y="2579947"/>
            <a:ext cx="1943100" cy="531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Decision-Making Skills Domain</a:t>
            </a:r>
            <a:endParaRPr sz="1500" b="0" i="0" u="none" strike="noStrike" cap="none">
              <a:solidFill>
                <a:srgbClr val="000000"/>
              </a:solidFill>
              <a:latin typeface="Garamond"/>
              <a:ea typeface="Garamond"/>
              <a:cs typeface="Garamond"/>
              <a:sym typeface="Garamond"/>
            </a:endParaRPr>
          </a:p>
        </p:txBody>
      </p:sp>
      <p:sp>
        <p:nvSpPr>
          <p:cNvPr id="244" name="Google Shape;244;p13"/>
          <p:cNvSpPr/>
          <p:nvPr/>
        </p:nvSpPr>
        <p:spPr>
          <a:xfrm>
            <a:off x="2634901" y="3578626"/>
            <a:ext cx="1888200" cy="9237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Self Knowledge</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Values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Interests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Skills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Employment Preferences</a:t>
            </a:r>
            <a:endParaRPr sz="1400" b="0" i="0" u="none" strike="noStrike" cap="none">
              <a:solidFill>
                <a:srgbClr val="000000"/>
              </a:solidFill>
              <a:latin typeface="Garamond"/>
              <a:ea typeface="Garamond"/>
              <a:cs typeface="Garamond"/>
              <a:sym typeface="Garamond"/>
            </a:endParaRPr>
          </a:p>
        </p:txBody>
      </p:sp>
      <p:sp>
        <p:nvSpPr>
          <p:cNvPr id="245" name="Google Shape;245;p13"/>
          <p:cNvSpPr/>
          <p:nvPr/>
        </p:nvSpPr>
        <p:spPr>
          <a:xfrm>
            <a:off x="4620904" y="3578623"/>
            <a:ext cx="1778700" cy="9237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Options Knowledge</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Specific Knowledge of</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  Options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Schema for Organizing</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  Knowledge</a:t>
            </a:r>
            <a:endParaRPr sz="1400" b="0" i="0" u="none" strike="noStrike" cap="none">
              <a:solidFill>
                <a:srgbClr val="000000"/>
              </a:solidFill>
              <a:latin typeface="Garamond"/>
              <a:ea typeface="Garamond"/>
              <a:cs typeface="Garamond"/>
              <a:sym typeface="Garamond"/>
            </a:endParaRPr>
          </a:p>
        </p:txBody>
      </p:sp>
      <p:sp>
        <p:nvSpPr>
          <p:cNvPr id="246" name="Google Shape;246;p13"/>
          <p:cNvSpPr/>
          <p:nvPr/>
        </p:nvSpPr>
        <p:spPr>
          <a:xfrm>
            <a:off x="3510448" y="2574529"/>
            <a:ext cx="2373000" cy="762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500" b="1" i="0" u="none" strike="noStrike" cap="none">
                <a:solidFill>
                  <a:schemeClr val="dk1"/>
                </a:solidFill>
                <a:latin typeface="Garamond"/>
                <a:ea typeface="Garamond"/>
                <a:cs typeface="Garamond"/>
                <a:sym typeface="Garamond"/>
              </a:rPr>
              <a:t>Generic Information Processing Skills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500"/>
              <a:buFont typeface="Arial"/>
              <a:buNone/>
            </a:pPr>
            <a:r>
              <a:rPr lang="en" sz="1500" b="1" i="0" u="none" strike="noStrike" cap="none">
                <a:solidFill>
                  <a:schemeClr val="dk1"/>
                </a:solidFill>
                <a:latin typeface="Garamond"/>
                <a:ea typeface="Garamond"/>
                <a:cs typeface="Garamond"/>
                <a:sym typeface="Garamond"/>
              </a:rPr>
              <a:t>(CASVE Cycle)</a:t>
            </a:r>
            <a:endParaRPr sz="1400" b="0" i="0" u="none" strike="noStrike" cap="none">
              <a:solidFill>
                <a:srgbClr val="000000"/>
              </a:solidFill>
              <a:latin typeface="Garamond"/>
              <a:ea typeface="Garamond"/>
              <a:cs typeface="Garamond"/>
              <a:sym typeface="Garamond"/>
            </a:endParaRPr>
          </a:p>
        </p:txBody>
      </p:sp>
      <p:sp>
        <p:nvSpPr>
          <p:cNvPr id="247" name="Google Shape;247;p13"/>
          <p:cNvSpPr/>
          <p:nvPr/>
        </p:nvSpPr>
        <p:spPr>
          <a:xfrm>
            <a:off x="3911838" y="1489122"/>
            <a:ext cx="1521600" cy="9699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Meta-</a:t>
            </a:r>
            <a:br>
              <a:rPr lang="en" sz="1350" b="1" i="0" u="none" strike="noStrike" cap="none">
                <a:solidFill>
                  <a:schemeClr val="dk1"/>
                </a:solidFill>
                <a:latin typeface="Garamond"/>
                <a:ea typeface="Garamond"/>
                <a:cs typeface="Garamond"/>
                <a:sym typeface="Garamond"/>
              </a:rPr>
            </a:br>
            <a:r>
              <a:rPr lang="en" sz="1350" b="1" i="0" u="none" strike="noStrike" cap="none">
                <a:solidFill>
                  <a:schemeClr val="dk1"/>
                </a:solidFill>
                <a:latin typeface="Garamond"/>
                <a:ea typeface="Garamond"/>
                <a:cs typeface="Garamond"/>
                <a:sym typeface="Garamond"/>
              </a:rPr>
              <a:t>Cognitions</a:t>
            </a:r>
            <a:br>
              <a:rPr lang="en" sz="150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Self-Talk</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Self-Awareness</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Monitoring &amp; Control</a:t>
            </a:r>
            <a:endParaRPr sz="1400" b="0" i="0" u="none" strike="noStrike" cap="none">
              <a:solidFill>
                <a:srgbClr val="000000"/>
              </a:solidFill>
              <a:latin typeface="Garamond"/>
              <a:ea typeface="Garamond"/>
              <a:cs typeface="Garamond"/>
              <a:sym typeface="Garamond"/>
            </a:endParaRPr>
          </a:p>
        </p:txBody>
      </p:sp>
      <p:cxnSp>
        <p:nvCxnSpPr>
          <p:cNvPr id="248" name="Google Shape;248;p13"/>
          <p:cNvCxnSpPr/>
          <p:nvPr/>
        </p:nvCxnSpPr>
        <p:spPr>
          <a:xfrm rot="10800000">
            <a:off x="6038669" y="2795994"/>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249" name="Google Shape;249;p13"/>
          <p:cNvCxnSpPr/>
          <p:nvPr/>
        </p:nvCxnSpPr>
        <p:spPr>
          <a:xfrm rot="10800000">
            <a:off x="6735694" y="3930529"/>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250" name="Google Shape;250;p13"/>
          <p:cNvCxnSpPr/>
          <p:nvPr/>
        </p:nvCxnSpPr>
        <p:spPr>
          <a:xfrm rot="10800000">
            <a:off x="5382225" y="1784175"/>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251" name="Google Shape;251;p13"/>
          <p:cNvCxnSpPr/>
          <p:nvPr/>
        </p:nvCxnSpPr>
        <p:spPr>
          <a:xfrm>
            <a:off x="3766954" y="2415222"/>
            <a:ext cx="1811400" cy="8400"/>
          </a:xfrm>
          <a:prstGeom prst="straightConnector1">
            <a:avLst/>
          </a:prstGeom>
          <a:noFill/>
          <a:ln w="12700" cap="flat" cmpd="sng">
            <a:solidFill>
              <a:schemeClr val="dk1"/>
            </a:solidFill>
            <a:prstDash val="solid"/>
            <a:round/>
            <a:headEnd type="none" w="sm" len="sm"/>
            <a:tailEnd type="none" w="sm" len="sm"/>
          </a:ln>
        </p:spPr>
      </p:cxnSp>
      <p:sp>
        <p:nvSpPr>
          <p:cNvPr id="252" name="Google Shape;252;p13"/>
          <p:cNvSpPr/>
          <p:nvPr/>
        </p:nvSpPr>
        <p:spPr>
          <a:xfrm>
            <a:off x="1111525" y="1426119"/>
            <a:ext cx="1943100" cy="21525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 sz="2100" b="1" i="0" u="none" strike="noStrike" cap="none">
                <a:solidFill>
                  <a:schemeClr val="dk1"/>
                </a:solidFill>
                <a:latin typeface="Garamond"/>
                <a:ea typeface="Garamond"/>
                <a:cs typeface="Garamond"/>
                <a:sym typeface="Garamond"/>
              </a:rPr>
              <a:t>Practitioner </a:t>
            </a:r>
            <a:br>
              <a:rPr lang="en" sz="2100" b="1" i="0" u="none" strike="noStrike" cap="none">
                <a:solidFill>
                  <a:schemeClr val="dk1"/>
                </a:solidFill>
                <a:latin typeface="Garamond"/>
                <a:ea typeface="Garamond"/>
                <a:cs typeface="Garamond"/>
                <a:sym typeface="Garamond"/>
              </a:rPr>
            </a:br>
            <a:r>
              <a:rPr lang="en" sz="2100" b="1" i="0" u="none" strike="noStrike" cap="none">
                <a:solidFill>
                  <a:schemeClr val="dk1"/>
                </a:solidFill>
                <a:latin typeface="Garamond"/>
                <a:ea typeface="Garamond"/>
                <a:cs typeface="Garamond"/>
                <a:sym typeface="Garamond"/>
              </a:rPr>
              <a:t>Version: </a:t>
            </a:r>
            <a:r>
              <a:rPr lang="en" sz="1800" b="0" i="0" u="none" strike="noStrike" cap="none">
                <a:solidFill>
                  <a:schemeClr val="dk1"/>
                </a:solidFill>
                <a:latin typeface="Garamond"/>
                <a:ea typeface="Garamond"/>
                <a:cs typeface="Garamond"/>
                <a:sym typeface="Garamond"/>
              </a:rPr>
              <a:t>How do feelings relate to current jobs, majors, or career choices</a:t>
            </a:r>
            <a:endParaRPr sz="1600" b="1" i="0" u="none" strike="noStrike" cap="none">
              <a:solidFill>
                <a:srgbClr val="000000"/>
              </a:solidFill>
              <a:latin typeface="Garamond"/>
              <a:ea typeface="Garamond"/>
              <a:cs typeface="Garamond"/>
              <a:sym typeface="Garamond"/>
            </a:endParaRPr>
          </a:p>
        </p:txBody>
      </p:sp>
      <p:sp>
        <p:nvSpPr>
          <p:cNvPr id="253" name="Google Shape;253;p13"/>
          <p:cNvSpPr txBox="1"/>
          <p:nvPr/>
        </p:nvSpPr>
        <p:spPr>
          <a:xfrm>
            <a:off x="1201675" y="575225"/>
            <a:ext cx="6552900" cy="628500"/>
          </a:xfrm>
          <a:prstGeom prst="rect">
            <a:avLst/>
          </a:prstGeom>
          <a:noFill/>
          <a:ln>
            <a:noFill/>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rgbClr val="5B0F00"/>
                </a:solidFill>
                <a:latin typeface="Arvo"/>
                <a:ea typeface="Arvo"/>
                <a:cs typeface="Arvo"/>
                <a:sym typeface="Arvo"/>
              </a:rPr>
              <a:t>Pyramid of Information Processing Domains</a:t>
            </a:r>
            <a:endParaRPr sz="1400" b="0" i="0" u="none" strike="noStrike" cap="none">
              <a:solidFill>
                <a:srgbClr val="5B0F00"/>
              </a:solidFill>
              <a:latin typeface="Arvo"/>
              <a:ea typeface="Arvo"/>
              <a:cs typeface="Arvo"/>
              <a:sym typeface="Arvo"/>
            </a:endParaRPr>
          </a:p>
        </p:txBody>
      </p:sp>
      <p:cxnSp>
        <p:nvCxnSpPr>
          <p:cNvPr id="254" name="Google Shape;254;p13"/>
          <p:cNvCxnSpPr/>
          <p:nvPr/>
        </p:nvCxnSpPr>
        <p:spPr>
          <a:xfrm flipH="1">
            <a:off x="4558050" y="3452325"/>
            <a:ext cx="27900" cy="1165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p:nvPr/>
        </p:nvSpPr>
        <p:spPr>
          <a:xfrm>
            <a:off x="3525441" y="1222773"/>
            <a:ext cx="2063400" cy="8691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Communication</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Identifying a problem which is</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 a gap between a real and</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 ideal state</a:t>
            </a:r>
            <a:endParaRPr sz="1400" b="0" i="0" u="none" strike="noStrike" cap="none">
              <a:solidFill>
                <a:srgbClr val="000000"/>
              </a:solidFill>
              <a:latin typeface="Arial"/>
              <a:ea typeface="Arial"/>
              <a:cs typeface="Arial"/>
              <a:sym typeface="Arial"/>
            </a:endParaRPr>
          </a:p>
        </p:txBody>
      </p:sp>
      <p:sp>
        <p:nvSpPr>
          <p:cNvPr id="260" name="Google Shape;260;p14"/>
          <p:cNvSpPr/>
          <p:nvPr/>
        </p:nvSpPr>
        <p:spPr>
          <a:xfrm>
            <a:off x="5595938" y="1665685"/>
            <a:ext cx="801303" cy="742932"/>
          </a:xfrm>
          <a:custGeom>
            <a:avLst/>
            <a:gdLst/>
            <a:ahLst/>
            <a:cxnLst/>
            <a:rect l="l" t="t" r="r" b="b"/>
            <a:pathLst>
              <a:path w="21632" h="21600" fill="none" extrusionOk="0">
                <a:moveTo>
                  <a:pt x="0" y="0"/>
                </a:moveTo>
                <a:cubicBezTo>
                  <a:pt x="10" y="0"/>
                  <a:pt x="21" y="-1"/>
                  <a:pt x="32" y="0"/>
                </a:cubicBezTo>
                <a:cubicBezTo>
                  <a:pt x="11961" y="0"/>
                  <a:pt x="21632" y="9670"/>
                  <a:pt x="21632" y="21600"/>
                </a:cubicBezTo>
              </a:path>
              <a:path w="21632" h="21600" extrusionOk="0">
                <a:moveTo>
                  <a:pt x="0" y="0"/>
                </a:moveTo>
                <a:cubicBezTo>
                  <a:pt x="10" y="0"/>
                  <a:pt x="21" y="-1"/>
                  <a:pt x="32" y="0"/>
                </a:cubicBezTo>
                <a:cubicBezTo>
                  <a:pt x="11961" y="0"/>
                  <a:pt x="21632" y="9670"/>
                  <a:pt x="21632" y="21600"/>
                </a:cubicBezTo>
                <a:lnTo>
                  <a:pt x="32" y="21600"/>
                </a:lnTo>
                <a:lnTo>
                  <a:pt x="0" y="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261" name="Google Shape;261;p14"/>
          <p:cNvSpPr/>
          <p:nvPr/>
        </p:nvSpPr>
        <p:spPr>
          <a:xfrm>
            <a:off x="5806679" y="3281363"/>
            <a:ext cx="590544" cy="398844"/>
          </a:xfrm>
          <a:custGeom>
            <a:avLst/>
            <a:gdLst/>
            <a:ahLst/>
            <a:cxnLst/>
            <a:rect l="l" t="t" r="r" b="b"/>
            <a:pathLst>
              <a:path w="21600" h="21600" fill="none" extrusionOk="0">
                <a:moveTo>
                  <a:pt x="21600" y="0"/>
                </a:moveTo>
                <a:cubicBezTo>
                  <a:pt x="21600" y="11929"/>
                  <a:pt x="11929" y="21599"/>
                  <a:pt x="0" y="21600"/>
                </a:cubicBezTo>
              </a:path>
              <a:path w="21600" h="21600" extrusionOk="0">
                <a:moveTo>
                  <a:pt x="21600" y="0"/>
                </a:moveTo>
                <a:cubicBezTo>
                  <a:pt x="21600" y="11929"/>
                  <a:pt x="11929" y="21599"/>
                  <a:pt x="0" y="21600"/>
                </a:cubicBezTo>
                <a:lnTo>
                  <a:pt x="0" y="0"/>
                </a:lnTo>
                <a:lnTo>
                  <a:pt x="21600" y="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cxnSp>
        <p:nvCxnSpPr>
          <p:cNvPr id="262" name="Google Shape;262;p14"/>
          <p:cNvCxnSpPr/>
          <p:nvPr/>
        </p:nvCxnSpPr>
        <p:spPr>
          <a:xfrm rot="10800000">
            <a:off x="4350600" y="3943350"/>
            <a:ext cx="450000" cy="0"/>
          </a:xfrm>
          <a:prstGeom prst="straightConnector1">
            <a:avLst/>
          </a:prstGeom>
          <a:noFill/>
          <a:ln w="12700" cap="flat" cmpd="sng">
            <a:solidFill>
              <a:schemeClr val="dk1"/>
            </a:solidFill>
            <a:prstDash val="solid"/>
            <a:round/>
            <a:headEnd type="none" w="sm" len="sm"/>
            <a:tailEnd type="stealth" w="med" len="med"/>
          </a:ln>
        </p:spPr>
      </p:cxnSp>
      <p:sp>
        <p:nvSpPr>
          <p:cNvPr id="263" name="Google Shape;263;p14"/>
          <p:cNvSpPr/>
          <p:nvPr/>
        </p:nvSpPr>
        <p:spPr>
          <a:xfrm>
            <a:off x="2694385" y="3269457"/>
            <a:ext cx="620298" cy="421470"/>
          </a:xfrm>
          <a:custGeom>
            <a:avLst/>
            <a:gdLst/>
            <a:ahLst/>
            <a:cxnLst/>
            <a:rect l="l" t="t" r="r" b="b"/>
            <a:pathLst>
              <a:path w="21600" h="21600" fill="none" extrusionOk="0">
                <a:moveTo>
                  <a:pt x="21600" y="21600"/>
                </a:moveTo>
                <a:cubicBezTo>
                  <a:pt x="9670" y="21600"/>
                  <a:pt x="0" y="11929"/>
                  <a:pt x="0" y="0"/>
                </a:cubicBezTo>
              </a:path>
              <a:path w="21600" h="21600" extrusionOk="0">
                <a:moveTo>
                  <a:pt x="21600" y="21600"/>
                </a:moveTo>
                <a:cubicBezTo>
                  <a:pt x="9670" y="21600"/>
                  <a:pt x="0" y="11929"/>
                  <a:pt x="0" y="0"/>
                </a:cubicBezTo>
                <a:lnTo>
                  <a:pt x="21600" y="0"/>
                </a:lnTo>
                <a:lnTo>
                  <a:pt x="21600" y="2160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264" name="Google Shape;264;p14"/>
          <p:cNvSpPr/>
          <p:nvPr/>
        </p:nvSpPr>
        <p:spPr>
          <a:xfrm>
            <a:off x="2671763" y="1608535"/>
            <a:ext cx="857225" cy="800108"/>
          </a:xfrm>
          <a:custGeom>
            <a:avLst/>
            <a:gdLst/>
            <a:ahLst/>
            <a:cxnLst/>
            <a:rect l="l" t="t" r="r" b="b"/>
            <a:pathLst>
              <a:path w="21598" h="21591" fill="none" extrusionOk="0">
                <a:moveTo>
                  <a:pt x="-1" y="21301"/>
                </a:moveTo>
                <a:cubicBezTo>
                  <a:pt x="154" y="9731"/>
                  <a:pt x="9400" y="337"/>
                  <a:pt x="20968" y="0"/>
                </a:cubicBezTo>
              </a:path>
              <a:path w="21598" h="21591" extrusionOk="0">
                <a:moveTo>
                  <a:pt x="-1" y="21301"/>
                </a:moveTo>
                <a:cubicBezTo>
                  <a:pt x="154" y="9731"/>
                  <a:pt x="9400" y="337"/>
                  <a:pt x="20968" y="0"/>
                </a:cubicBezTo>
                <a:lnTo>
                  <a:pt x="21598" y="21591"/>
                </a:lnTo>
                <a:lnTo>
                  <a:pt x="-1" y="21301"/>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265" name="Google Shape;265;p14"/>
          <p:cNvSpPr/>
          <p:nvPr/>
        </p:nvSpPr>
        <p:spPr>
          <a:xfrm>
            <a:off x="5434013" y="2400301"/>
            <a:ext cx="2064600" cy="8691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Analysis</a:t>
            </a:r>
            <a:br>
              <a:rPr lang="en" sz="24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Understanding self, options,</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decision making, and </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thinking about decision making</a:t>
            </a:r>
            <a:endParaRPr sz="1400" b="0" i="0" u="none" strike="noStrike" cap="none">
              <a:solidFill>
                <a:srgbClr val="000000"/>
              </a:solidFill>
              <a:latin typeface="Arial"/>
              <a:ea typeface="Arial"/>
              <a:cs typeface="Arial"/>
              <a:sym typeface="Arial"/>
            </a:endParaRPr>
          </a:p>
        </p:txBody>
      </p:sp>
      <p:sp>
        <p:nvSpPr>
          <p:cNvPr id="266" name="Google Shape;266;p14"/>
          <p:cNvSpPr/>
          <p:nvPr/>
        </p:nvSpPr>
        <p:spPr>
          <a:xfrm>
            <a:off x="1650207" y="2411016"/>
            <a:ext cx="20646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Execution</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Implementing the first choice</a:t>
            </a:r>
            <a:endParaRPr sz="1400" b="0" i="0" u="none" strike="noStrike" cap="none">
              <a:solidFill>
                <a:srgbClr val="000000"/>
              </a:solidFill>
              <a:latin typeface="Arial"/>
              <a:ea typeface="Arial"/>
              <a:cs typeface="Arial"/>
              <a:sym typeface="Arial"/>
            </a:endParaRPr>
          </a:p>
        </p:txBody>
      </p:sp>
      <p:sp>
        <p:nvSpPr>
          <p:cNvPr id="267" name="Google Shape;267;p14"/>
          <p:cNvSpPr/>
          <p:nvPr/>
        </p:nvSpPr>
        <p:spPr>
          <a:xfrm>
            <a:off x="2268141" y="3690938"/>
            <a:ext cx="20634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Valuing</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Making a tentative first choice</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and a backup choice</a:t>
            </a: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a:off x="4817269" y="3690938"/>
            <a:ext cx="20634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Synthesis</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Expanding and </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narrowing options</a:t>
            </a:r>
            <a:endParaRPr sz="1400" b="0" i="0" u="none" strike="noStrike" cap="none">
              <a:solidFill>
                <a:srgbClr val="000000"/>
              </a:solidFill>
              <a:latin typeface="Arial"/>
              <a:ea typeface="Arial"/>
              <a:cs typeface="Arial"/>
              <a:sym typeface="Arial"/>
            </a:endParaRPr>
          </a:p>
        </p:txBody>
      </p:sp>
      <p:sp>
        <p:nvSpPr>
          <p:cNvPr id="269" name="Google Shape;269;p14"/>
          <p:cNvSpPr/>
          <p:nvPr/>
        </p:nvSpPr>
        <p:spPr>
          <a:xfrm>
            <a:off x="277416" y="549639"/>
            <a:ext cx="1828800" cy="17316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 sz="1800" b="1" i="0" u="none" strike="noStrike" cap="none">
                <a:solidFill>
                  <a:schemeClr val="dk1"/>
                </a:solidFill>
                <a:latin typeface="Garamond"/>
                <a:ea typeface="Garamond"/>
                <a:cs typeface="Garamond"/>
                <a:sym typeface="Garamond"/>
              </a:rPr>
              <a:t>Practitioner </a:t>
            </a:r>
            <a:br>
              <a:rPr lang="en" sz="1800" b="1" i="0" u="none" strike="noStrike" cap="none">
                <a:solidFill>
                  <a:schemeClr val="dk1"/>
                </a:solidFill>
                <a:latin typeface="Garamond"/>
                <a:ea typeface="Garamond"/>
                <a:cs typeface="Garamond"/>
                <a:sym typeface="Garamond"/>
              </a:rPr>
            </a:br>
            <a:r>
              <a:rPr lang="en" sz="1800" b="1" i="0" u="none" strike="noStrike" cap="none">
                <a:solidFill>
                  <a:schemeClr val="dk1"/>
                </a:solidFill>
                <a:latin typeface="Garamond"/>
                <a:ea typeface="Garamond"/>
                <a:cs typeface="Garamond"/>
                <a:sym typeface="Garamond"/>
              </a:rPr>
              <a:t>Version: </a:t>
            </a:r>
            <a:r>
              <a:rPr lang="en" sz="1800" b="0" i="0" u="none" strike="noStrike" cap="none">
                <a:solidFill>
                  <a:schemeClr val="dk1"/>
                </a:solidFill>
                <a:latin typeface="Garamond"/>
                <a:ea typeface="Garamond"/>
                <a:cs typeface="Garamond"/>
                <a:sym typeface="Garamond"/>
              </a:rPr>
              <a:t>How do </a:t>
            </a:r>
            <a:r>
              <a:rPr lang="en" sz="1800" b="0" i="0" u="none" strike="noStrike" cap="none">
                <a:solidFill>
                  <a:srgbClr val="000000"/>
                </a:solidFill>
                <a:latin typeface="Garamond"/>
                <a:ea typeface="Garamond"/>
                <a:cs typeface="Garamond"/>
                <a:sym typeface="Garamond"/>
              </a:rPr>
              <a:t>feelings relate to current jobs, majors, or career choices</a:t>
            </a:r>
            <a:endParaRPr sz="1800" b="0" i="0" u="none" strike="noStrike" cap="none">
              <a:solidFill>
                <a:srgbClr val="000000"/>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685800" y="1882494"/>
            <a:ext cx="7772400" cy="110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 sz="4800" b="0">
                <a:latin typeface="Garamond"/>
                <a:ea typeface="Garamond"/>
                <a:cs typeface="Garamond"/>
                <a:sym typeface="Garamond"/>
              </a:rPr>
              <a:t>The Importance of Values</a:t>
            </a:r>
            <a:endParaRPr sz="4800" b="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a:spLocks noGrp="1"/>
          </p:cNvSpPr>
          <p:nvPr>
            <p:ph type="title"/>
          </p:nvPr>
        </p:nvSpPr>
        <p:spPr>
          <a:xfrm>
            <a:off x="3631497" y="373500"/>
            <a:ext cx="5512500" cy="1021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990"/>
              <a:buNone/>
            </a:pPr>
            <a:r>
              <a:rPr lang="en" sz="3400" b="0">
                <a:latin typeface="Garamond"/>
                <a:ea typeface="Garamond"/>
                <a:cs typeface="Garamond"/>
                <a:sym typeface="Garamond"/>
              </a:rPr>
              <a:t>How Do We Assess Our Own Values?</a:t>
            </a:r>
            <a:endParaRPr sz="3400" b="0">
              <a:latin typeface="Garamond"/>
              <a:ea typeface="Garamond"/>
              <a:cs typeface="Garamond"/>
              <a:sym typeface="Garamond"/>
            </a:endParaRPr>
          </a:p>
        </p:txBody>
      </p:sp>
      <p:pic>
        <p:nvPicPr>
          <p:cNvPr id="280" name="Google Shape;280;p16"/>
          <p:cNvPicPr preferRelativeResize="0"/>
          <p:nvPr/>
        </p:nvPicPr>
        <p:blipFill rotWithShape="1">
          <a:blip r:embed="rId3">
            <a:alphaModFix/>
          </a:blip>
          <a:srcRect b="4932"/>
          <a:stretch/>
        </p:blipFill>
        <p:spPr>
          <a:xfrm>
            <a:off x="0" y="0"/>
            <a:ext cx="3539050" cy="5143500"/>
          </a:xfrm>
          <a:prstGeom prst="rect">
            <a:avLst/>
          </a:prstGeom>
          <a:noFill/>
          <a:ln w="19050" cap="flat" cmpd="sng">
            <a:solidFill>
              <a:schemeClr val="accent1"/>
            </a:solidFill>
            <a:prstDash val="solid"/>
            <a:round/>
            <a:headEnd type="none" w="sm" len="sm"/>
            <a:tailEnd type="none" w="sm" len="sm"/>
          </a:ln>
        </p:spPr>
      </p:pic>
      <p:sp>
        <p:nvSpPr>
          <p:cNvPr id="281" name="Google Shape;281;p16"/>
          <p:cNvSpPr txBox="1"/>
          <p:nvPr/>
        </p:nvSpPr>
        <p:spPr>
          <a:xfrm>
            <a:off x="3881350" y="1869500"/>
            <a:ext cx="5020200" cy="1623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lt1"/>
              </a:buClr>
              <a:buSzPts val="1700"/>
              <a:buFont typeface="Garamond"/>
              <a:buChar char="➢"/>
            </a:pPr>
            <a:r>
              <a:rPr lang="en" sz="1700" b="0" i="0" u="none" strike="noStrike" cap="none">
                <a:solidFill>
                  <a:schemeClr val="lt1"/>
                </a:solidFill>
                <a:latin typeface="Garamond"/>
                <a:ea typeface="Garamond"/>
                <a:cs typeface="Garamond"/>
                <a:sym typeface="Garamond"/>
              </a:rPr>
              <a:t>Card Sort;</a:t>
            </a:r>
            <a:endParaRPr sz="1700" b="0" i="0" u="none" strike="noStrike" cap="none">
              <a:solidFill>
                <a:schemeClr val="lt1"/>
              </a:solidFill>
              <a:latin typeface="Garamond"/>
              <a:ea typeface="Garamond"/>
              <a:cs typeface="Garamond"/>
              <a:sym typeface="Garamond"/>
            </a:endParaRPr>
          </a:p>
          <a:p>
            <a:pPr marL="914400" marR="0" lvl="1" indent="-336550" algn="l" rtl="0">
              <a:lnSpc>
                <a:spcPct val="150000"/>
              </a:lnSpc>
              <a:spcBef>
                <a:spcPts val="0"/>
              </a:spcBef>
              <a:spcAft>
                <a:spcPts val="0"/>
              </a:spcAft>
              <a:buClr>
                <a:schemeClr val="lt1"/>
              </a:buClr>
              <a:buSzPts val="1700"/>
              <a:buFont typeface="Garamond"/>
              <a:buChar char="○"/>
            </a:pPr>
            <a:r>
              <a:rPr lang="en" sz="1700" b="0" i="0" u="none" strike="noStrike" cap="none">
                <a:solidFill>
                  <a:schemeClr val="lt1"/>
                </a:solidFill>
                <a:latin typeface="Garamond"/>
                <a:ea typeface="Garamond"/>
                <a:cs typeface="Garamond"/>
                <a:sym typeface="Garamond"/>
              </a:rPr>
              <a:t>Includes around 80 to 85 different values</a:t>
            </a:r>
            <a:endParaRPr sz="1700" b="0" i="0" u="none" strike="noStrike" cap="none">
              <a:solidFill>
                <a:schemeClr val="lt1"/>
              </a:solidFill>
              <a:latin typeface="Garamond"/>
              <a:ea typeface="Garamond"/>
              <a:cs typeface="Garamond"/>
              <a:sym typeface="Garamond"/>
            </a:endParaRPr>
          </a:p>
          <a:p>
            <a:pPr marL="914400" marR="0" lvl="1" indent="-336550" algn="l" rtl="0">
              <a:lnSpc>
                <a:spcPct val="150000"/>
              </a:lnSpc>
              <a:spcBef>
                <a:spcPts val="0"/>
              </a:spcBef>
              <a:spcAft>
                <a:spcPts val="0"/>
              </a:spcAft>
              <a:buClr>
                <a:schemeClr val="lt1"/>
              </a:buClr>
              <a:buSzPts val="1700"/>
              <a:buFont typeface="Garamond"/>
              <a:buChar char="○"/>
            </a:pPr>
            <a:r>
              <a:rPr lang="en" sz="1700" b="0" i="0" u="none" strike="noStrike" cap="none">
                <a:solidFill>
                  <a:schemeClr val="lt1"/>
                </a:solidFill>
                <a:latin typeface="Garamond"/>
                <a:ea typeface="Garamond"/>
                <a:cs typeface="Garamond"/>
                <a:sym typeface="Garamond"/>
              </a:rPr>
              <a:t>Helps to think and evaluate one’s personal values</a:t>
            </a:r>
            <a:endParaRPr sz="1700" b="0" i="0" u="none" strike="noStrike" cap="none">
              <a:solidFill>
                <a:schemeClr val="lt1"/>
              </a:solidFill>
              <a:latin typeface="Garamond"/>
              <a:ea typeface="Garamond"/>
              <a:cs typeface="Garamond"/>
              <a:sym typeface="Garamond"/>
            </a:endParaRPr>
          </a:p>
        </p:txBody>
      </p:sp>
      <p:sp>
        <p:nvSpPr>
          <p:cNvPr id="282" name="Google Shape;282;p16"/>
          <p:cNvSpPr txBox="1"/>
          <p:nvPr/>
        </p:nvSpPr>
        <p:spPr>
          <a:xfrm>
            <a:off x="3881350" y="3711075"/>
            <a:ext cx="5020200" cy="12315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lt1"/>
              </a:buClr>
              <a:buSzPts val="1700"/>
              <a:buFont typeface="Garamond"/>
              <a:buChar char="➢"/>
            </a:pPr>
            <a:r>
              <a:rPr lang="en" sz="1700" b="0" i="0" u="none" strike="noStrike" cap="none">
                <a:solidFill>
                  <a:schemeClr val="lt1"/>
                </a:solidFill>
                <a:latin typeface="Garamond"/>
                <a:ea typeface="Garamond"/>
                <a:cs typeface="Garamond"/>
                <a:sym typeface="Garamond"/>
              </a:rPr>
              <a:t>Think of your own values and what you look for in a job</a:t>
            </a:r>
            <a:endParaRPr sz="1700" b="0" i="0" u="none" strike="noStrike" cap="none">
              <a:solidFill>
                <a:schemeClr val="lt1"/>
              </a:solidFill>
              <a:latin typeface="Garamond"/>
              <a:ea typeface="Garamond"/>
              <a:cs typeface="Garamond"/>
              <a:sym typeface="Garamond"/>
            </a:endParaRPr>
          </a:p>
          <a:p>
            <a:pPr marL="914400" marR="0" lvl="1" indent="-336550" algn="l" rtl="0">
              <a:lnSpc>
                <a:spcPct val="150000"/>
              </a:lnSpc>
              <a:spcBef>
                <a:spcPts val="0"/>
              </a:spcBef>
              <a:spcAft>
                <a:spcPts val="0"/>
              </a:spcAft>
              <a:buClr>
                <a:schemeClr val="lt1"/>
              </a:buClr>
              <a:buSzPts val="1700"/>
              <a:buFont typeface="Garamond"/>
              <a:buChar char="○"/>
            </a:pPr>
            <a:r>
              <a:rPr lang="en" sz="1700" b="0" i="0" u="none" strike="noStrike" cap="none">
                <a:solidFill>
                  <a:schemeClr val="lt1"/>
                </a:solidFill>
                <a:latin typeface="Garamond"/>
                <a:ea typeface="Garamond"/>
                <a:cs typeface="Garamond"/>
                <a:sym typeface="Garamond"/>
              </a:rPr>
              <a:t>Have they changed over time?</a:t>
            </a:r>
            <a:endParaRPr sz="17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title"/>
          </p:nvPr>
        </p:nvSpPr>
        <p:spPr>
          <a:xfrm>
            <a:off x="457200" y="451259"/>
            <a:ext cx="8229600" cy="729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Times New Roman"/>
              <a:buNone/>
            </a:pPr>
            <a:r>
              <a:rPr lang="en" sz="2800" u="sng">
                <a:solidFill>
                  <a:schemeClr val="hlink"/>
                </a:solidFill>
                <a:hlinkClick r:id="rId3"/>
              </a:rPr>
              <a:t>Emotionality and CIP Research </a:t>
            </a:r>
            <a:endParaRPr sz="2800"/>
          </a:p>
        </p:txBody>
      </p:sp>
      <p:sp>
        <p:nvSpPr>
          <p:cNvPr id="288" name="Google Shape;288;p17"/>
          <p:cNvSpPr txBox="1">
            <a:spLocks noGrp="1"/>
          </p:cNvSpPr>
          <p:nvPr>
            <p:ph type="body" idx="1"/>
          </p:nvPr>
        </p:nvSpPr>
        <p:spPr>
          <a:xfrm>
            <a:off x="-50006" y="994674"/>
            <a:ext cx="9120264" cy="4148825"/>
          </a:xfrm>
          <a:prstGeom prst="rect">
            <a:avLst/>
          </a:prstGeom>
          <a:noFill/>
          <a:ln>
            <a:noFill/>
          </a:ln>
        </p:spPr>
        <p:txBody>
          <a:bodyPr spcFirstLastPara="1" wrap="square" lIns="91425" tIns="45700" rIns="91425" bIns="45700" anchor="t" anchorCtr="0">
            <a:normAutofit fontScale="32500" lnSpcReduction="20000"/>
          </a:bodyPr>
          <a:lstStyle/>
          <a:p>
            <a:pPr marL="342900" lvl="0" indent="-342900" algn="l" rtl="0">
              <a:lnSpc>
                <a:spcPct val="100000"/>
              </a:lnSpc>
              <a:spcBef>
                <a:spcPts val="0"/>
              </a:spcBef>
              <a:spcAft>
                <a:spcPts val="0"/>
              </a:spcAft>
              <a:buClr>
                <a:schemeClr val="dk1"/>
              </a:buClr>
              <a:buSzPct val="100000"/>
              <a:buChar char="•"/>
            </a:pPr>
            <a:r>
              <a:rPr lang="en" sz="2800">
                <a:latin typeface="Times New Roman"/>
                <a:ea typeface="Times New Roman"/>
                <a:cs typeface="Times New Roman"/>
                <a:sym typeface="Times New Roman"/>
              </a:rPr>
              <a:t>Andrews, L. M. (2014). Career decision status, career-related thinking, and emotional distress: A structural equation model (Doctoral dissertation).</a:t>
            </a:r>
            <a:endParaRPr sz="2800">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ct val="100000"/>
              <a:buChar char="•"/>
            </a:pPr>
            <a:r>
              <a:rPr lang="en" sz="2800" b="0" i="0">
                <a:solidFill>
                  <a:srgbClr val="000000"/>
                </a:solidFill>
                <a:latin typeface="Times New Roman"/>
                <a:ea typeface="Times New Roman"/>
                <a:cs typeface="Times New Roman"/>
                <a:sym typeface="Times New Roman"/>
              </a:rPr>
              <a:t>American Psychological Association. (2020, May). Stress in the time of COVID-19, volume one. Stress in America Survey 2020. </a:t>
            </a:r>
            <a:r>
              <a:rPr lang="en" sz="2800" b="0" i="0" u="sng" strike="noStrike">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https://www.apa.org/news/press/releases/stress/2020/stress-in- -covid.pdf  </a:t>
            </a:r>
            <a:r>
              <a:rPr lang="en" sz="2800" b="0" i="0">
                <a:solidFill>
                  <a:srgbClr val="000000"/>
                </a:solidFill>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ct val="100000"/>
              <a:buChar char="•"/>
            </a:pPr>
            <a:r>
              <a:rPr lang="en" sz="2800">
                <a:latin typeface="Times New Roman"/>
                <a:ea typeface="Times New Roman"/>
                <a:cs typeface="Times New Roman"/>
                <a:sym typeface="Times New Roman"/>
              </a:rPr>
              <a:t>Available from ProQuest Dissertations and Theses database. (UMI No. 3583898)</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Dagenhart, M. C. (2004). Relationship of college students’ response styles on the Strong Interest Inventory to scores on the Beck Depression Inventory and the Career Thoughts Inventory (Doctoral dissertation). Available from ProQuest Dissertations and Theses database. (UMI No. 3148285)</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Dieringer, D. D. (2012). Dysfunctional career thinking as a predictor of depression and hopelessness in students seeking career services (Doctoral dissertation). Available from ProQuest Dissertations and Theses database. (UMI No. 3519307)</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Dieringer, D., Lenz, J., Hayden, S., &amp; Peterson, G. (2017). The relation of negative thoughts to depression and hopelessness in career clients. The Career Development Quarterly, 65, 159-172. </a:t>
            </a:r>
            <a:r>
              <a:rPr lang="en" sz="2800" u="sng">
                <a:solidFill>
                  <a:schemeClr val="hlink"/>
                </a:solidFill>
                <a:latin typeface="Times New Roman"/>
                <a:ea typeface="Times New Roman"/>
                <a:cs typeface="Times New Roman"/>
                <a:sym typeface="Times New Roman"/>
                <a:hlinkClick r:id="rId5"/>
              </a:rPr>
              <a:t>https://doi.org/10.1002/cdq.12089</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SzPct val="100000"/>
              <a:buChar char="•"/>
            </a:pPr>
            <a:r>
              <a:rPr lang="en" sz="2800">
                <a:latin typeface="Times New Roman"/>
                <a:ea typeface="Times New Roman"/>
                <a:cs typeface="Times New Roman"/>
                <a:sym typeface="Times New Roman"/>
              </a:rPr>
              <a:t>Greenberg, L (2002). Emotion-focused therapy: Coaching Clients to work through their feelings. American Psychological Association: Washington, DC.</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Hou, Z., Li, X., Liu, Y., &amp; Gati, I. (2016). The Emotional and Personality-Related Career Decision-Making Difficulties Questionnaire—Validation of the Chinese version. Journal of Career Assessment, 24, 366-379. doi:10.1177/1069072715580565</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Johnston, S. (2002). An investigation of dysfunctional thoughts and career indecision: Confusion, anxiety, and conflict as contributors (Master’s thesis). Available from ProQuest Dissertations and Theses database. (UMI No. MQ82622)</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Landry, J. C. (2007). The relationship between career decision-making and level of anxiety among undergraduate students (Doctoral dissertation). Available from ProQuest Dissertations and Theses database. (UMI No. 3229813)</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Morano, M. M. (2005). How students choose a major: The effect of a college major decision making course on a student’s anxiety (Doctoral dissertation). Available from ProQuest Dissertations and Theses database. (UMI No. 3195549) </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Saka, N., Gati, I., &amp; Kelly, K. R. (2008). Emotional and personality-related aspects of career decision-making difficulties. Journal of Career Assessment, 16, 403-424. doi:10.1177/1069072708318900</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Saunders, D. E. (1998). The contribution of depression and dysfunctional career thinking to career indecision (Doctoral dissertation). Available from ProQuest Dissertations and Theses database. (UMI No. 9801259)</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Saunders, D. E., Peterson, G. W., Sampson, J. P., Jr., &amp; Reardon, R. C. (2000). The relation of depression and dysfunctional career thinking to career indecision. Journal of Vocational Behavior, 56, 288-298. doi:10.1006/jvbe.1999.1715</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Solomon, J. L. (2011). The Decision Space Worksheet, the Career Thoughts Inventory, and the Beck Depression Inventory-II as measures of mental health in the career decision-making process (Doctoral dissertation). Available from ProQuest Dissertations and Theses database. (UMI No. 3502894)</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Sud, A., &amp; Kumar, S. (2006). Dysfunctional career thoughts, achievement motivation, and test anxiety among university students. Pakistan Journal of Psychological Research, 21, 41- 51.</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b="0" i="0">
                <a:solidFill>
                  <a:srgbClr val="000000"/>
                </a:solidFill>
                <a:latin typeface="Times New Roman"/>
                <a:ea typeface="Times New Roman"/>
                <a:cs typeface="Times New Roman"/>
                <a:sym typeface="Times New Roman"/>
              </a:rPr>
              <a:t>Xiong, J., Lipsitz, O., Nasri, F., Lui, L. M. W., Gill, H., Phan, L., Chen-Li, D., Iacobucci, M., Ho, R., Majeed, A., &amp; McIntyre, R. S. (2020). Impact of COVID-19 pandemic on mental health in the general population: A systematic review. </a:t>
            </a:r>
            <a:r>
              <a:rPr lang="en" sz="2800" b="0" i="1">
                <a:solidFill>
                  <a:srgbClr val="000000"/>
                </a:solidFill>
                <a:latin typeface="Times New Roman"/>
                <a:ea typeface="Times New Roman"/>
                <a:cs typeface="Times New Roman"/>
                <a:sym typeface="Times New Roman"/>
              </a:rPr>
              <a:t>Journal of Affective Disorders</a:t>
            </a:r>
            <a:r>
              <a:rPr lang="en" sz="2800" b="0" i="0">
                <a:solidFill>
                  <a:srgbClr val="000000"/>
                </a:solidFill>
                <a:latin typeface="Times New Roman"/>
                <a:ea typeface="Times New Roman"/>
                <a:cs typeface="Times New Roman"/>
                <a:sym typeface="Times New Roman"/>
              </a:rPr>
              <a:t>, </a:t>
            </a:r>
            <a:r>
              <a:rPr lang="en" sz="2800" b="0" i="1">
                <a:solidFill>
                  <a:srgbClr val="000000"/>
                </a:solidFill>
                <a:latin typeface="Times New Roman"/>
                <a:ea typeface="Times New Roman"/>
                <a:cs typeface="Times New Roman"/>
                <a:sym typeface="Times New Roman"/>
              </a:rPr>
              <a:t>277</a:t>
            </a:r>
            <a:r>
              <a:rPr lang="en" sz="2800" b="0" i="0">
                <a:solidFill>
                  <a:srgbClr val="000000"/>
                </a:solidFill>
                <a:latin typeface="Times New Roman"/>
                <a:ea typeface="Times New Roman"/>
                <a:cs typeface="Times New Roman"/>
                <a:sym typeface="Times New Roman"/>
              </a:rPr>
              <a:t>, 55–64. </a:t>
            </a:r>
            <a:r>
              <a:rPr lang="en" sz="2800" b="0" i="0" u="sng" strike="noStrike">
                <a:solidFill>
                  <a:srgbClr val="0C7DBB"/>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https://doi.org/10.1016/j.psychres.2020.113441</a:t>
            </a:r>
            <a:r>
              <a:rPr lang="en" sz="2800" b="0" i="0" u="sng">
                <a:solidFill>
                  <a:srgbClr val="0C7DBB"/>
                </a:solidFill>
                <a:latin typeface="Times New Roman"/>
                <a:ea typeface="Times New Roman"/>
                <a:cs typeface="Times New Roman"/>
                <a:sym typeface="Times New Roman"/>
              </a:rPr>
              <a:t> </a:t>
            </a:r>
            <a:r>
              <a:rPr lang="en" sz="2800" b="0" i="0">
                <a:solidFill>
                  <a:srgbClr val="0C7DBB"/>
                </a:solidFill>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342900" lvl="0" indent="-342900" algn="l" rtl="0">
              <a:lnSpc>
                <a:spcPct val="100000"/>
              </a:lnSpc>
              <a:spcBef>
                <a:spcPts val="180"/>
              </a:spcBef>
              <a:spcAft>
                <a:spcPts val="0"/>
              </a:spcAft>
              <a:buClr>
                <a:schemeClr val="dk1"/>
              </a:buClr>
              <a:buSzPct val="100000"/>
              <a:buChar char="•"/>
            </a:pPr>
            <a:r>
              <a:rPr lang="en" sz="2800">
                <a:latin typeface="Times New Roman"/>
                <a:ea typeface="Times New Roman"/>
                <a:cs typeface="Times New Roman"/>
                <a:sym typeface="Times New Roman"/>
              </a:rPr>
              <a:t>Walker, J. V., &amp; Peterson, G. W. (2012). Career thoughts, indecision, and depression: Implications for mental health assessment in career counseling. Journal of Career Assessment, 20, 497-506. </a:t>
            </a:r>
            <a:r>
              <a:rPr lang="en" sz="2800" u="sng">
                <a:solidFill>
                  <a:schemeClr val="hlink"/>
                </a:solidFill>
                <a:latin typeface="Times New Roman"/>
                <a:ea typeface="Times New Roman"/>
                <a:cs typeface="Times New Roman"/>
                <a:sym typeface="Times New Roman"/>
                <a:hlinkClick r:id="rId7"/>
              </a:rPr>
              <a:t>https://doi.org/10.1177/1069072712450010</a:t>
            </a:r>
            <a:endParaRPr sz="2800">
              <a:latin typeface="Times New Roman"/>
              <a:ea typeface="Times New Roman"/>
              <a:cs typeface="Times New Roman"/>
              <a:sym typeface="Times New Roman"/>
            </a:endParaRPr>
          </a:p>
          <a:p>
            <a:pPr marL="342900" lvl="0" indent="-292100" algn="l" rtl="0">
              <a:lnSpc>
                <a:spcPct val="100000"/>
              </a:lnSpc>
              <a:spcBef>
                <a:spcPts val="160"/>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Times New Roman"/>
              <a:buNone/>
            </a:pPr>
            <a:r>
              <a:rPr lang="en" dirty="0">
                <a:solidFill>
                  <a:schemeClr val="dk2"/>
                </a:solidFill>
                <a:latin typeface="Arvo"/>
                <a:ea typeface="Arvo"/>
                <a:cs typeface="Arvo"/>
                <a:sym typeface="Arvo"/>
              </a:rPr>
              <a:t>Overview</a:t>
            </a:r>
            <a:endParaRPr dirty="0">
              <a:solidFill>
                <a:schemeClr val="dk2"/>
              </a:solidFill>
              <a:latin typeface="Arvo"/>
              <a:ea typeface="Arvo"/>
              <a:cs typeface="Arvo"/>
              <a:sym typeface="Arvo"/>
            </a:endParaRPr>
          </a:p>
        </p:txBody>
      </p:sp>
      <p:sp>
        <p:nvSpPr>
          <p:cNvPr id="142" name="Google Shape;142;p2"/>
          <p:cNvSpPr txBox="1">
            <a:spLocks noGrp="1"/>
          </p:cNvSpPr>
          <p:nvPr>
            <p:ph type="body" idx="1"/>
          </p:nvPr>
        </p:nvSpPr>
        <p:spPr>
          <a:xfrm>
            <a:off x="316500" y="1494828"/>
            <a:ext cx="8370300" cy="2775000"/>
          </a:xfrm>
          <a:prstGeom prst="rect">
            <a:avLst/>
          </a:prstGeom>
          <a:noFill/>
          <a:ln>
            <a:noFill/>
          </a:ln>
        </p:spPr>
        <p:txBody>
          <a:bodyPr spcFirstLastPara="1" wrap="square" lIns="91425" tIns="45700" rIns="91425" bIns="45700" anchor="t" anchorCtr="0">
            <a:normAutofit/>
          </a:bodyPr>
          <a:lstStyle/>
          <a:p>
            <a:pPr marL="342900" lvl="0" indent="-342900" rtl="0">
              <a:lnSpc>
                <a:spcPct val="100000"/>
              </a:lnSpc>
              <a:spcBef>
                <a:spcPts val="0"/>
              </a:spcBef>
              <a:spcAft>
                <a:spcPts val="0"/>
              </a:spcAft>
              <a:buClr>
                <a:schemeClr val="dk1"/>
              </a:buClr>
              <a:buSzPts val="2800"/>
              <a:buFont typeface="Garamond"/>
              <a:buChar char="❖"/>
            </a:pPr>
            <a:r>
              <a:rPr lang="en" sz="2800" dirty="0">
                <a:latin typeface="Garamond"/>
                <a:ea typeface="Garamond"/>
                <a:cs typeface="Garamond"/>
                <a:sym typeface="Garamond"/>
              </a:rPr>
              <a:t>Cognitive Information Processing (CIP) Overview</a:t>
            </a:r>
          </a:p>
          <a:p>
            <a:pPr marL="342900" lvl="0" indent="-342900" rtl="0">
              <a:lnSpc>
                <a:spcPct val="100000"/>
              </a:lnSpc>
              <a:spcBef>
                <a:spcPts val="0"/>
              </a:spcBef>
              <a:spcAft>
                <a:spcPts val="0"/>
              </a:spcAft>
              <a:buClr>
                <a:schemeClr val="dk1"/>
              </a:buClr>
              <a:buSzPts val="2800"/>
              <a:buFont typeface="Garamond"/>
              <a:buChar char="❖"/>
            </a:pPr>
            <a:r>
              <a:rPr lang="en" sz="2800" dirty="0">
                <a:latin typeface="Garamond"/>
                <a:ea typeface="Garamond"/>
                <a:cs typeface="Garamond"/>
                <a:sym typeface="Garamond"/>
              </a:rPr>
              <a:t>Purpose of Emotions</a:t>
            </a:r>
          </a:p>
          <a:p>
            <a:pPr marL="342900" lvl="0" indent="-342900" rtl="0">
              <a:lnSpc>
                <a:spcPct val="100000"/>
              </a:lnSpc>
              <a:spcBef>
                <a:spcPts val="0"/>
              </a:spcBef>
              <a:spcAft>
                <a:spcPts val="0"/>
              </a:spcAft>
              <a:buClr>
                <a:schemeClr val="dk1"/>
              </a:buClr>
              <a:buSzPts val="2800"/>
              <a:buFont typeface="Garamond"/>
              <a:buChar char="❖"/>
            </a:pPr>
            <a:r>
              <a:rPr lang="en" sz="2800" dirty="0">
                <a:latin typeface="Garamond"/>
                <a:ea typeface="Garamond"/>
                <a:cs typeface="Garamond"/>
                <a:sym typeface="Garamond"/>
              </a:rPr>
              <a:t>Why CIP</a:t>
            </a:r>
          </a:p>
          <a:p>
            <a:pPr marL="342900" lvl="0" indent="-342900" rtl="0">
              <a:lnSpc>
                <a:spcPct val="100000"/>
              </a:lnSpc>
              <a:spcBef>
                <a:spcPts val="0"/>
              </a:spcBef>
              <a:spcAft>
                <a:spcPts val="0"/>
              </a:spcAft>
              <a:buClr>
                <a:schemeClr val="dk1"/>
              </a:buClr>
              <a:buSzPts val="2800"/>
              <a:buFont typeface="Garamond"/>
              <a:buChar char="❖"/>
            </a:pPr>
            <a:r>
              <a:rPr lang="en" sz="2800" dirty="0">
                <a:latin typeface="Garamond"/>
                <a:ea typeface="Garamond"/>
                <a:cs typeface="Garamond"/>
                <a:sym typeface="Garamond"/>
              </a:rPr>
              <a:t>Values</a:t>
            </a:r>
          </a:p>
          <a:p>
            <a:pPr marL="342900" lvl="0" indent="-342900" rtl="0">
              <a:lnSpc>
                <a:spcPct val="100000"/>
              </a:lnSpc>
              <a:spcBef>
                <a:spcPts val="0"/>
              </a:spcBef>
              <a:spcAft>
                <a:spcPts val="0"/>
              </a:spcAft>
              <a:buClr>
                <a:schemeClr val="dk1"/>
              </a:buClr>
              <a:buSzPts val="2800"/>
              <a:buFont typeface="Garamond"/>
              <a:buChar char="❖"/>
            </a:pPr>
            <a:r>
              <a:rPr lang="en" sz="2800" dirty="0">
                <a:latin typeface="Garamond"/>
                <a:ea typeface="Garamond"/>
                <a:cs typeface="Garamond"/>
                <a:sym typeface="Garamond"/>
              </a:rPr>
              <a:t>Emoti</a:t>
            </a:r>
            <a:r>
              <a:rPr lang="en-US" sz="2800" dirty="0">
                <a:latin typeface="Garamond"/>
                <a:ea typeface="Garamond"/>
                <a:cs typeface="Garamond"/>
                <a:sym typeface="Garamond"/>
              </a:rPr>
              <a:t>o</a:t>
            </a:r>
            <a:r>
              <a:rPr lang="en" sz="2800" dirty="0">
                <a:latin typeface="Garamond"/>
                <a:ea typeface="Garamond"/>
                <a:cs typeface="Garamond"/>
                <a:sym typeface="Garamond"/>
              </a:rPr>
              <a:t>n</a:t>
            </a:r>
            <a:r>
              <a:rPr lang="en-US" sz="2800" dirty="0" err="1">
                <a:latin typeface="Garamond"/>
                <a:ea typeface="Garamond"/>
                <a:cs typeface="Garamond"/>
                <a:sym typeface="Garamond"/>
              </a:rPr>
              <a:t>ality</a:t>
            </a:r>
            <a:r>
              <a:rPr lang="en-US" sz="2800" dirty="0">
                <a:latin typeface="Garamond"/>
                <a:ea typeface="Garamond"/>
                <a:cs typeface="Garamond"/>
                <a:sym typeface="Garamond"/>
              </a:rPr>
              <a:t> &amp; CIP Research</a:t>
            </a:r>
            <a:endParaRPr dirty="0">
              <a:latin typeface="Garamond"/>
              <a:ea typeface="Garamond"/>
              <a:cs typeface="Garamond"/>
              <a:sym typeface="Garamond"/>
            </a:endParaRPr>
          </a:p>
        </p:txBody>
      </p:sp>
      <p:pic>
        <p:nvPicPr>
          <p:cNvPr id="143" name="Google Shape;143;p2"/>
          <p:cNvPicPr preferRelativeResize="0"/>
          <p:nvPr/>
        </p:nvPicPr>
        <p:blipFill rotWithShape="1">
          <a:blip r:embed="rId3">
            <a:alphaModFix/>
          </a:blip>
          <a:srcRect t="11123" b="39634"/>
          <a:stretch/>
        </p:blipFill>
        <p:spPr>
          <a:xfrm>
            <a:off x="0" y="3976577"/>
            <a:ext cx="9144000" cy="1166923"/>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
          <p:cNvPicPr preferRelativeResize="0">
            <a:picLocks noGrp="1"/>
          </p:cNvPicPr>
          <p:nvPr>
            <p:ph type="body" idx="1"/>
          </p:nvPr>
        </p:nvPicPr>
        <p:blipFill rotWithShape="1">
          <a:blip r:embed="rId3">
            <a:alphaModFix/>
          </a:blip>
          <a:srcRect/>
          <a:stretch/>
        </p:blipFill>
        <p:spPr>
          <a:xfrm>
            <a:off x="324275" y="113525"/>
            <a:ext cx="8464200" cy="4519200"/>
          </a:xfrm>
          <a:prstGeom prst="rect">
            <a:avLst/>
          </a:prstGeom>
          <a:noFill/>
          <a:ln>
            <a:noFill/>
          </a:ln>
        </p:spPr>
      </p:pic>
      <p:sp>
        <p:nvSpPr>
          <p:cNvPr id="150" name="Google Shape;150;p3"/>
          <p:cNvSpPr txBox="1"/>
          <p:nvPr/>
        </p:nvSpPr>
        <p:spPr>
          <a:xfrm>
            <a:off x="1296187" y="4632722"/>
            <a:ext cx="67995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 sz="1350" b="0" i="0" u="sng" strike="noStrike" cap="none">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https://career.fsu.edu/resources/career-guides</a:t>
            </a:r>
            <a:r>
              <a:rPr lang="en" sz="1350" b="0" i="0" u="none" strike="noStrike" cap="none">
                <a:solidFill>
                  <a:schemeClr val="dk1"/>
                </a:solidFill>
                <a:latin typeface="Times New Roman"/>
                <a:ea typeface="Times New Roman"/>
                <a:cs typeface="Times New Roman"/>
                <a:sym typeface="Times New Roman"/>
              </a:rPr>
              <a:t> - Choosing a Major or Occupation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86004" y="1091801"/>
            <a:ext cx="4821900" cy="3507600"/>
          </a:xfrm>
          <a:prstGeom prst="triangle">
            <a:avLst>
              <a:gd name="adj" fmla="val 4880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57" name="Google Shape;157;p4"/>
          <p:cNvCxnSpPr/>
          <p:nvPr/>
        </p:nvCxnSpPr>
        <p:spPr>
          <a:xfrm rot="10800000" flipH="1">
            <a:off x="3092700" y="3452332"/>
            <a:ext cx="3159900" cy="10800"/>
          </a:xfrm>
          <a:prstGeom prst="straightConnector1">
            <a:avLst/>
          </a:prstGeom>
          <a:noFill/>
          <a:ln w="12700" cap="flat" cmpd="sng">
            <a:solidFill>
              <a:schemeClr val="dk1"/>
            </a:solidFill>
            <a:prstDash val="solid"/>
            <a:round/>
            <a:headEnd type="none" w="sm" len="sm"/>
            <a:tailEnd type="none" w="sm" len="sm"/>
          </a:ln>
        </p:spPr>
      </p:cxnSp>
      <p:sp>
        <p:nvSpPr>
          <p:cNvPr id="158" name="Google Shape;158;p4"/>
          <p:cNvSpPr/>
          <p:nvPr/>
        </p:nvSpPr>
        <p:spPr>
          <a:xfrm>
            <a:off x="5748700" y="1510700"/>
            <a:ext cx="1888200" cy="762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Executive Processing Domain</a:t>
            </a:r>
            <a:endParaRPr sz="1500" b="0" i="0" u="none" strike="noStrike" cap="none">
              <a:solidFill>
                <a:srgbClr val="000000"/>
              </a:solidFill>
              <a:latin typeface="Garamond"/>
              <a:ea typeface="Garamond"/>
              <a:cs typeface="Garamond"/>
              <a:sym typeface="Garamond"/>
            </a:endParaRPr>
          </a:p>
        </p:txBody>
      </p:sp>
      <p:sp>
        <p:nvSpPr>
          <p:cNvPr id="159" name="Google Shape;159;p4"/>
          <p:cNvSpPr/>
          <p:nvPr/>
        </p:nvSpPr>
        <p:spPr>
          <a:xfrm>
            <a:off x="6900519" y="3664879"/>
            <a:ext cx="1489500" cy="531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Knowledge Domains</a:t>
            </a:r>
            <a:endParaRPr sz="1500" b="0" i="0" u="none" strike="noStrike" cap="none">
              <a:solidFill>
                <a:srgbClr val="000000"/>
              </a:solidFill>
              <a:latin typeface="Garamond"/>
              <a:ea typeface="Garamond"/>
              <a:cs typeface="Garamond"/>
              <a:sym typeface="Garamond"/>
            </a:endParaRPr>
          </a:p>
        </p:txBody>
      </p:sp>
      <p:sp>
        <p:nvSpPr>
          <p:cNvPr id="160" name="Google Shape;160;p4"/>
          <p:cNvSpPr/>
          <p:nvPr/>
        </p:nvSpPr>
        <p:spPr>
          <a:xfrm>
            <a:off x="6391397" y="2579947"/>
            <a:ext cx="1943100" cy="531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600" b="1" i="0" u="none" strike="noStrike" cap="none">
                <a:solidFill>
                  <a:schemeClr val="dk1"/>
                </a:solidFill>
                <a:latin typeface="Garamond"/>
                <a:ea typeface="Garamond"/>
                <a:cs typeface="Garamond"/>
                <a:sym typeface="Garamond"/>
              </a:rPr>
              <a:t>Decision-Making Skills Domain</a:t>
            </a:r>
            <a:endParaRPr sz="1500" b="0" i="0" u="none" strike="noStrike" cap="none">
              <a:solidFill>
                <a:srgbClr val="000000"/>
              </a:solidFill>
              <a:latin typeface="Garamond"/>
              <a:ea typeface="Garamond"/>
              <a:cs typeface="Garamond"/>
              <a:sym typeface="Garamond"/>
            </a:endParaRPr>
          </a:p>
        </p:txBody>
      </p:sp>
      <p:sp>
        <p:nvSpPr>
          <p:cNvPr id="161" name="Google Shape;161;p4"/>
          <p:cNvSpPr/>
          <p:nvPr/>
        </p:nvSpPr>
        <p:spPr>
          <a:xfrm>
            <a:off x="2634901" y="3578626"/>
            <a:ext cx="1888200" cy="9237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Self Knowledge</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Values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Interests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Skills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Employment Preferences</a:t>
            </a:r>
            <a:endParaRPr sz="1400" b="0" i="0" u="none" strike="noStrike" cap="none">
              <a:solidFill>
                <a:srgbClr val="000000"/>
              </a:solidFill>
              <a:latin typeface="Garamond"/>
              <a:ea typeface="Garamond"/>
              <a:cs typeface="Garamond"/>
              <a:sym typeface="Garamond"/>
            </a:endParaRPr>
          </a:p>
        </p:txBody>
      </p:sp>
      <p:sp>
        <p:nvSpPr>
          <p:cNvPr id="162" name="Google Shape;162;p4"/>
          <p:cNvSpPr/>
          <p:nvPr/>
        </p:nvSpPr>
        <p:spPr>
          <a:xfrm>
            <a:off x="4620904" y="3578623"/>
            <a:ext cx="1778700" cy="9237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Options Knowledge</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Specific Knowledge of</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  Options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 Schema for Organizing</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  Knowledge</a:t>
            </a:r>
            <a:endParaRPr sz="1400" b="0" i="0" u="none" strike="noStrike" cap="none">
              <a:solidFill>
                <a:srgbClr val="000000"/>
              </a:solidFill>
              <a:latin typeface="Garamond"/>
              <a:ea typeface="Garamond"/>
              <a:cs typeface="Garamond"/>
              <a:sym typeface="Garamond"/>
            </a:endParaRPr>
          </a:p>
        </p:txBody>
      </p:sp>
      <p:sp>
        <p:nvSpPr>
          <p:cNvPr id="163" name="Google Shape;163;p4"/>
          <p:cNvSpPr/>
          <p:nvPr/>
        </p:nvSpPr>
        <p:spPr>
          <a:xfrm>
            <a:off x="3510448" y="2574529"/>
            <a:ext cx="2373000" cy="7623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500" b="1" i="0" u="none" strike="noStrike" cap="none">
                <a:solidFill>
                  <a:schemeClr val="dk1"/>
                </a:solidFill>
                <a:latin typeface="Garamond"/>
                <a:ea typeface="Garamond"/>
                <a:cs typeface="Garamond"/>
                <a:sym typeface="Garamond"/>
              </a:rPr>
              <a:t>Generic Information Processing Skills</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500"/>
              <a:buFont typeface="Arial"/>
              <a:buNone/>
            </a:pPr>
            <a:r>
              <a:rPr lang="en" sz="1500" b="1" i="0" u="none" strike="noStrike" cap="none">
                <a:solidFill>
                  <a:schemeClr val="dk1"/>
                </a:solidFill>
                <a:latin typeface="Garamond"/>
                <a:ea typeface="Garamond"/>
                <a:cs typeface="Garamond"/>
                <a:sym typeface="Garamond"/>
              </a:rPr>
              <a:t>(CASVE Cycle)</a:t>
            </a:r>
            <a:endParaRPr sz="1400" b="0" i="0" u="none" strike="noStrike" cap="none">
              <a:solidFill>
                <a:srgbClr val="000000"/>
              </a:solidFill>
              <a:latin typeface="Garamond"/>
              <a:ea typeface="Garamond"/>
              <a:cs typeface="Garamond"/>
              <a:sym typeface="Garamond"/>
            </a:endParaRPr>
          </a:p>
        </p:txBody>
      </p:sp>
      <p:sp>
        <p:nvSpPr>
          <p:cNvPr id="164" name="Google Shape;164;p4"/>
          <p:cNvSpPr/>
          <p:nvPr/>
        </p:nvSpPr>
        <p:spPr>
          <a:xfrm>
            <a:off x="3911838" y="1489122"/>
            <a:ext cx="1521600" cy="9699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1350"/>
              <a:buFont typeface="Arial"/>
              <a:buNone/>
            </a:pPr>
            <a:r>
              <a:rPr lang="en" sz="1350" b="1" i="0" u="none" strike="noStrike" cap="none">
                <a:solidFill>
                  <a:schemeClr val="dk1"/>
                </a:solidFill>
                <a:latin typeface="Garamond"/>
                <a:ea typeface="Garamond"/>
                <a:cs typeface="Garamond"/>
                <a:sym typeface="Garamond"/>
              </a:rPr>
              <a:t>Meta-</a:t>
            </a:r>
            <a:br>
              <a:rPr lang="en" sz="1350" b="1" i="0" u="none" strike="noStrike" cap="none">
                <a:solidFill>
                  <a:schemeClr val="dk1"/>
                </a:solidFill>
                <a:latin typeface="Garamond"/>
                <a:ea typeface="Garamond"/>
                <a:cs typeface="Garamond"/>
                <a:sym typeface="Garamond"/>
              </a:rPr>
            </a:br>
            <a:r>
              <a:rPr lang="en" sz="1350" b="1" i="0" u="none" strike="noStrike" cap="none">
                <a:solidFill>
                  <a:schemeClr val="dk1"/>
                </a:solidFill>
                <a:latin typeface="Garamond"/>
                <a:ea typeface="Garamond"/>
                <a:cs typeface="Garamond"/>
                <a:sym typeface="Garamond"/>
              </a:rPr>
              <a:t>Cognitions</a:t>
            </a:r>
            <a:br>
              <a:rPr lang="en" sz="150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Self-Talk</a:t>
            </a:r>
            <a:endParaRPr sz="1400" b="0" i="0" u="none" strike="noStrike" cap="none">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1050"/>
              <a:buFont typeface="Arial"/>
              <a:buNone/>
            </a:pPr>
            <a:r>
              <a:rPr lang="en" sz="1050" b="1" i="0" u="none" strike="noStrike" cap="none">
                <a:solidFill>
                  <a:schemeClr val="dk1"/>
                </a:solidFill>
                <a:latin typeface="Garamond"/>
                <a:ea typeface="Garamond"/>
                <a:cs typeface="Garamond"/>
                <a:sym typeface="Garamond"/>
              </a:rPr>
              <a:t>Self-Awareness</a:t>
            </a:r>
            <a:br>
              <a:rPr lang="en" sz="1050" b="1" i="0" u="none" strike="noStrike" cap="none">
                <a:solidFill>
                  <a:schemeClr val="dk1"/>
                </a:solidFill>
                <a:latin typeface="Garamond"/>
                <a:ea typeface="Garamond"/>
                <a:cs typeface="Garamond"/>
                <a:sym typeface="Garamond"/>
              </a:rPr>
            </a:br>
            <a:r>
              <a:rPr lang="en" sz="1050" b="1" i="0" u="none" strike="noStrike" cap="none">
                <a:solidFill>
                  <a:schemeClr val="dk1"/>
                </a:solidFill>
                <a:latin typeface="Garamond"/>
                <a:ea typeface="Garamond"/>
                <a:cs typeface="Garamond"/>
                <a:sym typeface="Garamond"/>
              </a:rPr>
              <a:t>Monitoring &amp; Control</a:t>
            </a:r>
            <a:endParaRPr sz="1400" b="0" i="0" u="none" strike="noStrike" cap="none">
              <a:solidFill>
                <a:srgbClr val="000000"/>
              </a:solidFill>
              <a:latin typeface="Garamond"/>
              <a:ea typeface="Garamond"/>
              <a:cs typeface="Garamond"/>
              <a:sym typeface="Garamond"/>
            </a:endParaRPr>
          </a:p>
        </p:txBody>
      </p:sp>
      <p:cxnSp>
        <p:nvCxnSpPr>
          <p:cNvPr id="165" name="Google Shape;165;p4"/>
          <p:cNvCxnSpPr/>
          <p:nvPr/>
        </p:nvCxnSpPr>
        <p:spPr>
          <a:xfrm rot="10800000">
            <a:off x="6038669" y="2795994"/>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166" name="Google Shape;166;p4"/>
          <p:cNvCxnSpPr/>
          <p:nvPr/>
        </p:nvCxnSpPr>
        <p:spPr>
          <a:xfrm rot="10800000">
            <a:off x="6735694" y="3930529"/>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167" name="Google Shape;167;p4"/>
          <p:cNvCxnSpPr/>
          <p:nvPr/>
        </p:nvCxnSpPr>
        <p:spPr>
          <a:xfrm rot="10800000">
            <a:off x="5382225" y="1784175"/>
            <a:ext cx="278700" cy="0"/>
          </a:xfrm>
          <a:prstGeom prst="straightConnector1">
            <a:avLst/>
          </a:prstGeom>
          <a:noFill/>
          <a:ln w="12700" cap="flat" cmpd="sng">
            <a:solidFill>
              <a:schemeClr val="dk1"/>
            </a:solidFill>
            <a:prstDash val="solid"/>
            <a:round/>
            <a:headEnd type="none" w="sm" len="sm"/>
            <a:tailEnd type="stealth" w="med" len="med"/>
          </a:ln>
        </p:spPr>
      </p:cxnSp>
      <p:cxnSp>
        <p:nvCxnSpPr>
          <p:cNvPr id="168" name="Google Shape;168;p4"/>
          <p:cNvCxnSpPr/>
          <p:nvPr/>
        </p:nvCxnSpPr>
        <p:spPr>
          <a:xfrm>
            <a:off x="3766954" y="2415222"/>
            <a:ext cx="1811400" cy="8400"/>
          </a:xfrm>
          <a:prstGeom prst="straightConnector1">
            <a:avLst/>
          </a:prstGeom>
          <a:noFill/>
          <a:ln w="12700" cap="flat" cmpd="sng">
            <a:solidFill>
              <a:schemeClr val="dk1"/>
            </a:solidFill>
            <a:prstDash val="solid"/>
            <a:round/>
            <a:headEnd type="none" w="sm" len="sm"/>
            <a:tailEnd type="none" w="sm" len="sm"/>
          </a:ln>
        </p:spPr>
      </p:cxnSp>
      <p:sp>
        <p:nvSpPr>
          <p:cNvPr id="169" name="Google Shape;169;p4"/>
          <p:cNvSpPr/>
          <p:nvPr/>
        </p:nvSpPr>
        <p:spPr>
          <a:xfrm>
            <a:off x="1823850" y="1426128"/>
            <a:ext cx="1943100" cy="7161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 sz="2100" b="1" i="0" u="none" strike="noStrike" cap="none">
                <a:solidFill>
                  <a:schemeClr val="dk1"/>
                </a:solidFill>
                <a:latin typeface="Garamond"/>
                <a:ea typeface="Garamond"/>
                <a:cs typeface="Garamond"/>
                <a:sym typeface="Garamond"/>
              </a:rPr>
              <a:t>Practitioner </a:t>
            </a:r>
            <a:br>
              <a:rPr lang="en" sz="2100" b="1" i="0" u="none" strike="noStrike" cap="none">
                <a:solidFill>
                  <a:schemeClr val="dk1"/>
                </a:solidFill>
                <a:latin typeface="Garamond"/>
                <a:ea typeface="Garamond"/>
                <a:cs typeface="Garamond"/>
                <a:sym typeface="Garamond"/>
              </a:rPr>
            </a:br>
            <a:r>
              <a:rPr lang="en" sz="2100" b="1" i="0" u="none" strike="noStrike" cap="none">
                <a:solidFill>
                  <a:schemeClr val="dk1"/>
                </a:solidFill>
                <a:latin typeface="Garamond"/>
                <a:ea typeface="Garamond"/>
                <a:cs typeface="Garamond"/>
                <a:sym typeface="Garamond"/>
              </a:rPr>
              <a:t>Version</a:t>
            </a:r>
            <a:endParaRPr sz="1400" b="1" i="0" u="none" strike="noStrike" cap="none">
              <a:solidFill>
                <a:srgbClr val="000000"/>
              </a:solidFill>
              <a:latin typeface="Garamond"/>
              <a:ea typeface="Garamond"/>
              <a:cs typeface="Garamond"/>
              <a:sym typeface="Garamond"/>
            </a:endParaRPr>
          </a:p>
        </p:txBody>
      </p:sp>
      <p:sp>
        <p:nvSpPr>
          <p:cNvPr id="170" name="Google Shape;170;p4"/>
          <p:cNvSpPr txBox="1"/>
          <p:nvPr/>
        </p:nvSpPr>
        <p:spPr>
          <a:xfrm>
            <a:off x="1201675" y="575225"/>
            <a:ext cx="6552900" cy="628500"/>
          </a:xfrm>
          <a:prstGeom prst="rect">
            <a:avLst/>
          </a:prstGeom>
          <a:noFill/>
          <a:ln>
            <a:noFill/>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rgbClr val="5B0F00"/>
                </a:solidFill>
                <a:latin typeface="Arvo"/>
                <a:ea typeface="Arvo"/>
                <a:cs typeface="Arvo"/>
                <a:sym typeface="Arvo"/>
              </a:rPr>
              <a:t>Pyramid of Information Processing Domains</a:t>
            </a:r>
            <a:endParaRPr sz="1400" b="0" i="0" u="none" strike="noStrike" cap="none">
              <a:solidFill>
                <a:srgbClr val="5B0F00"/>
              </a:solidFill>
              <a:latin typeface="Arvo"/>
              <a:ea typeface="Arvo"/>
              <a:cs typeface="Arvo"/>
              <a:sym typeface="Arvo"/>
            </a:endParaRPr>
          </a:p>
        </p:txBody>
      </p:sp>
      <p:cxnSp>
        <p:nvCxnSpPr>
          <p:cNvPr id="171" name="Google Shape;171;p4"/>
          <p:cNvCxnSpPr/>
          <p:nvPr/>
        </p:nvCxnSpPr>
        <p:spPr>
          <a:xfrm flipH="1">
            <a:off x="4558050" y="3452325"/>
            <a:ext cx="27900" cy="1165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p:nvPr/>
        </p:nvSpPr>
        <p:spPr>
          <a:xfrm>
            <a:off x="3525441" y="1222773"/>
            <a:ext cx="2063400" cy="8691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Communication</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Identifying a problem which is</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 a gap between a real and</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 ideal state</a:t>
            </a: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5595938" y="1665685"/>
            <a:ext cx="801303" cy="742932"/>
          </a:xfrm>
          <a:custGeom>
            <a:avLst/>
            <a:gdLst/>
            <a:ahLst/>
            <a:cxnLst/>
            <a:rect l="l" t="t" r="r" b="b"/>
            <a:pathLst>
              <a:path w="21632" h="21600" fill="none" extrusionOk="0">
                <a:moveTo>
                  <a:pt x="0" y="0"/>
                </a:moveTo>
                <a:cubicBezTo>
                  <a:pt x="10" y="0"/>
                  <a:pt x="21" y="-1"/>
                  <a:pt x="32" y="0"/>
                </a:cubicBezTo>
                <a:cubicBezTo>
                  <a:pt x="11961" y="0"/>
                  <a:pt x="21632" y="9670"/>
                  <a:pt x="21632" y="21600"/>
                </a:cubicBezTo>
              </a:path>
              <a:path w="21632" h="21600" extrusionOk="0">
                <a:moveTo>
                  <a:pt x="0" y="0"/>
                </a:moveTo>
                <a:cubicBezTo>
                  <a:pt x="10" y="0"/>
                  <a:pt x="21" y="-1"/>
                  <a:pt x="32" y="0"/>
                </a:cubicBezTo>
                <a:cubicBezTo>
                  <a:pt x="11961" y="0"/>
                  <a:pt x="21632" y="9670"/>
                  <a:pt x="21632" y="21600"/>
                </a:cubicBezTo>
                <a:lnTo>
                  <a:pt x="32" y="21600"/>
                </a:lnTo>
                <a:lnTo>
                  <a:pt x="0" y="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178" name="Google Shape;178;p5"/>
          <p:cNvSpPr/>
          <p:nvPr/>
        </p:nvSpPr>
        <p:spPr>
          <a:xfrm>
            <a:off x="5806679" y="3281363"/>
            <a:ext cx="590544" cy="398844"/>
          </a:xfrm>
          <a:custGeom>
            <a:avLst/>
            <a:gdLst/>
            <a:ahLst/>
            <a:cxnLst/>
            <a:rect l="l" t="t" r="r" b="b"/>
            <a:pathLst>
              <a:path w="21600" h="21600" fill="none" extrusionOk="0">
                <a:moveTo>
                  <a:pt x="21600" y="0"/>
                </a:moveTo>
                <a:cubicBezTo>
                  <a:pt x="21600" y="11929"/>
                  <a:pt x="11929" y="21599"/>
                  <a:pt x="0" y="21600"/>
                </a:cubicBezTo>
              </a:path>
              <a:path w="21600" h="21600" extrusionOk="0">
                <a:moveTo>
                  <a:pt x="21600" y="0"/>
                </a:moveTo>
                <a:cubicBezTo>
                  <a:pt x="21600" y="11929"/>
                  <a:pt x="11929" y="21599"/>
                  <a:pt x="0" y="21600"/>
                </a:cubicBezTo>
                <a:lnTo>
                  <a:pt x="0" y="0"/>
                </a:lnTo>
                <a:lnTo>
                  <a:pt x="21600" y="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cxnSp>
        <p:nvCxnSpPr>
          <p:cNvPr id="179" name="Google Shape;179;p5"/>
          <p:cNvCxnSpPr/>
          <p:nvPr/>
        </p:nvCxnSpPr>
        <p:spPr>
          <a:xfrm rot="10800000">
            <a:off x="4350600" y="3943350"/>
            <a:ext cx="450000" cy="0"/>
          </a:xfrm>
          <a:prstGeom prst="straightConnector1">
            <a:avLst/>
          </a:prstGeom>
          <a:noFill/>
          <a:ln w="12700" cap="flat" cmpd="sng">
            <a:solidFill>
              <a:schemeClr val="dk1"/>
            </a:solidFill>
            <a:prstDash val="solid"/>
            <a:round/>
            <a:headEnd type="none" w="sm" len="sm"/>
            <a:tailEnd type="stealth" w="med" len="med"/>
          </a:ln>
        </p:spPr>
      </p:cxnSp>
      <p:sp>
        <p:nvSpPr>
          <p:cNvPr id="180" name="Google Shape;180;p5"/>
          <p:cNvSpPr/>
          <p:nvPr/>
        </p:nvSpPr>
        <p:spPr>
          <a:xfrm>
            <a:off x="2694385" y="3269457"/>
            <a:ext cx="620298" cy="421470"/>
          </a:xfrm>
          <a:custGeom>
            <a:avLst/>
            <a:gdLst/>
            <a:ahLst/>
            <a:cxnLst/>
            <a:rect l="l" t="t" r="r" b="b"/>
            <a:pathLst>
              <a:path w="21600" h="21600" fill="none" extrusionOk="0">
                <a:moveTo>
                  <a:pt x="21600" y="21600"/>
                </a:moveTo>
                <a:cubicBezTo>
                  <a:pt x="9670" y="21600"/>
                  <a:pt x="0" y="11929"/>
                  <a:pt x="0" y="0"/>
                </a:cubicBezTo>
              </a:path>
              <a:path w="21600" h="21600" extrusionOk="0">
                <a:moveTo>
                  <a:pt x="21600" y="21600"/>
                </a:moveTo>
                <a:cubicBezTo>
                  <a:pt x="9670" y="21600"/>
                  <a:pt x="0" y="11929"/>
                  <a:pt x="0" y="0"/>
                </a:cubicBezTo>
                <a:lnTo>
                  <a:pt x="21600" y="0"/>
                </a:lnTo>
                <a:lnTo>
                  <a:pt x="21600" y="21600"/>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181" name="Google Shape;181;p5"/>
          <p:cNvSpPr/>
          <p:nvPr/>
        </p:nvSpPr>
        <p:spPr>
          <a:xfrm>
            <a:off x="2671763" y="1608535"/>
            <a:ext cx="857225" cy="800108"/>
          </a:xfrm>
          <a:custGeom>
            <a:avLst/>
            <a:gdLst/>
            <a:ahLst/>
            <a:cxnLst/>
            <a:rect l="l" t="t" r="r" b="b"/>
            <a:pathLst>
              <a:path w="21598" h="21591" fill="none" extrusionOk="0">
                <a:moveTo>
                  <a:pt x="-1" y="21301"/>
                </a:moveTo>
                <a:cubicBezTo>
                  <a:pt x="154" y="9731"/>
                  <a:pt x="9400" y="337"/>
                  <a:pt x="20968" y="0"/>
                </a:cubicBezTo>
              </a:path>
              <a:path w="21598" h="21591" extrusionOk="0">
                <a:moveTo>
                  <a:pt x="-1" y="21301"/>
                </a:moveTo>
                <a:cubicBezTo>
                  <a:pt x="154" y="9731"/>
                  <a:pt x="9400" y="337"/>
                  <a:pt x="20968" y="0"/>
                </a:cubicBezTo>
                <a:lnTo>
                  <a:pt x="21598" y="21591"/>
                </a:lnTo>
                <a:lnTo>
                  <a:pt x="-1" y="21301"/>
                </a:lnTo>
                <a:close/>
              </a:path>
            </a:pathLst>
          </a:custGeom>
          <a:no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Times New Roman"/>
              <a:ea typeface="Times New Roman"/>
              <a:cs typeface="Times New Roman"/>
              <a:sym typeface="Times New Roman"/>
            </a:endParaRPr>
          </a:p>
        </p:txBody>
      </p:sp>
      <p:sp>
        <p:nvSpPr>
          <p:cNvPr id="182" name="Google Shape;182;p5"/>
          <p:cNvSpPr/>
          <p:nvPr/>
        </p:nvSpPr>
        <p:spPr>
          <a:xfrm>
            <a:off x="5434013" y="2400301"/>
            <a:ext cx="2064600" cy="8691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Analysis</a:t>
            </a:r>
            <a:br>
              <a:rPr lang="en" sz="24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Understanding self, options,</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decision making, and </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thinking about decision making</a:t>
            </a: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1650207" y="2411016"/>
            <a:ext cx="20646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Execution</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Implementing the first choice</a:t>
            </a: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2268141" y="3690938"/>
            <a:ext cx="20634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Valuing</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Making a tentative first choice</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and a backup choice</a:t>
            </a: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4817269" y="3690938"/>
            <a:ext cx="2063400" cy="87030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Synthesis</a:t>
            </a:r>
            <a:br>
              <a:rPr lang="en" sz="150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Expanding and </a:t>
            </a:r>
            <a:br>
              <a:rPr lang="en" sz="1050" b="1" i="0" u="none" strike="noStrike" cap="none">
                <a:solidFill>
                  <a:schemeClr val="dk1"/>
                </a:solidFill>
                <a:latin typeface="Arial"/>
                <a:ea typeface="Arial"/>
                <a:cs typeface="Arial"/>
                <a:sym typeface="Arial"/>
              </a:rPr>
            </a:br>
            <a:r>
              <a:rPr lang="en" sz="1050" b="1" i="0" u="none" strike="noStrike" cap="none">
                <a:solidFill>
                  <a:schemeClr val="dk1"/>
                </a:solidFill>
                <a:latin typeface="Arial"/>
                <a:ea typeface="Arial"/>
                <a:cs typeface="Arial"/>
                <a:sym typeface="Arial"/>
              </a:rPr>
              <a:t>narrowing options</a:t>
            </a: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1314450" y="937022"/>
            <a:ext cx="1943100" cy="716100"/>
          </a:xfrm>
          <a:prstGeom prst="rect">
            <a:avLst/>
          </a:prstGeom>
          <a:noFill/>
          <a:ln>
            <a:noFill/>
          </a:ln>
        </p:spPr>
        <p:txBody>
          <a:bodyPr spcFirstLastPara="1" wrap="square" lIns="69050" tIns="34525" rIns="69050" bIns="34525" anchor="t" anchorCtr="0">
            <a:noAutofit/>
          </a:bodyPr>
          <a:lstStyle/>
          <a:p>
            <a:pPr marL="0" marR="0" lvl="0" indent="0" algn="ctr" rtl="0">
              <a:lnSpc>
                <a:spcPct val="100000"/>
              </a:lnSpc>
              <a:spcBef>
                <a:spcPts val="0"/>
              </a:spcBef>
              <a:spcAft>
                <a:spcPts val="0"/>
              </a:spcAft>
              <a:buClr>
                <a:schemeClr val="dk1"/>
              </a:buClr>
              <a:buSzPts val="2100"/>
              <a:buFont typeface="Arial"/>
              <a:buNone/>
            </a:pPr>
            <a:r>
              <a:rPr lang="en" sz="2100" b="1" i="0" u="none" strike="noStrike" cap="none">
                <a:solidFill>
                  <a:schemeClr val="dk1"/>
                </a:solidFill>
                <a:latin typeface="Garamond"/>
                <a:ea typeface="Garamond"/>
                <a:cs typeface="Garamond"/>
                <a:sym typeface="Garamond"/>
              </a:rPr>
              <a:t>Practitioner </a:t>
            </a:r>
            <a:br>
              <a:rPr lang="en" sz="2100" b="1" i="0" u="none" strike="noStrike" cap="none">
                <a:solidFill>
                  <a:schemeClr val="dk1"/>
                </a:solidFill>
                <a:latin typeface="Garamond"/>
                <a:ea typeface="Garamond"/>
                <a:cs typeface="Garamond"/>
                <a:sym typeface="Garamond"/>
              </a:rPr>
            </a:br>
            <a:r>
              <a:rPr lang="en" sz="2100" b="1" i="0" u="none" strike="noStrike" cap="none">
                <a:solidFill>
                  <a:schemeClr val="dk1"/>
                </a:solidFill>
                <a:latin typeface="Garamond"/>
                <a:ea typeface="Garamond"/>
                <a:cs typeface="Garamond"/>
                <a:sym typeface="Garamond"/>
              </a:rPr>
              <a:t>Version</a:t>
            </a:r>
            <a:endParaRPr sz="1400" b="1" i="0" u="none" strike="noStrike" cap="none">
              <a:solidFill>
                <a:srgbClr val="000000"/>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457200" y="744147"/>
            <a:ext cx="8229600" cy="72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Times New Roman"/>
              <a:buNone/>
            </a:pPr>
            <a:r>
              <a:rPr lang="en">
                <a:solidFill>
                  <a:srgbClr val="5B0F00"/>
                </a:solidFill>
                <a:latin typeface="Arvo"/>
                <a:ea typeface="Arvo"/>
                <a:cs typeface="Arvo"/>
                <a:sym typeface="Arvo"/>
              </a:rPr>
              <a:t>Purpose of Emotions</a:t>
            </a:r>
            <a:endParaRPr>
              <a:solidFill>
                <a:srgbClr val="5B0F00"/>
              </a:solidFill>
              <a:latin typeface="Arvo"/>
              <a:ea typeface="Arvo"/>
              <a:cs typeface="Arvo"/>
              <a:sym typeface="Arvo"/>
            </a:endParaRPr>
          </a:p>
        </p:txBody>
      </p:sp>
      <p:sp>
        <p:nvSpPr>
          <p:cNvPr id="192" name="Google Shape;192;p6"/>
          <p:cNvSpPr txBox="1">
            <a:spLocks noGrp="1"/>
          </p:cNvSpPr>
          <p:nvPr>
            <p:ph type="body" idx="1"/>
          </p:nvPr>
        </p:nvSpPr>
        <p:spPr>
          <a:xfrm>
            <a:off x="457200" y="1602825"/>
            <a:ext cx="8229600" cy="3346500"/>
          </a:xfrm>
          <a:prstGeom prst="rect">
            <a:avLst/>
          </a:prstGeom>
          <a:noFill/>
          <a:ln>
            <a:noFill/>
          </a:ln>
        </p:spPr>
        <p:txBody>
          <a:bodyPr spcFirstLastPara="1" wrap="square" lIns="91425" tIns="45700" rIns="91425" bIns="45700" anchor="t" anchorCtr="0">
            <a:normAutofit fontScale="77500" lnSpcReduction="20000"/>
          </a:bodyPr>
          <a:lstStyle/>
          <a:p>
            <a:pPr marL="457200" marR="0" lvl="0" indent="-356552" algn="l" rtl="0">
              <a:lnSpc>
                <a:spcPct val="200000"/>
              </a:lnSpc>
              <a:spcBef>
                <a:spcPts val="1200"/>
              </a:spcBef>
              <a:spcAft>
                <a:spcPts val="0"/>
              </a:spcAft>
              <a:buClr>
                <a:srgbClr val="000000"/>
              </a:buClr>
              <a:buSzPct val="100000"/>
              <a:buFont typeface="Garamond"/>
              <a:buAutoNum type="arabicPeriod"/>
            </a:pPr>
            <a:r>
              <a:rPr lang="en" sz="2600" u="sng">
                <a:solidFill>
                  <a:srgbClr val="000000"/>
                </a:solidFill>
                <a:latin typeface="Garamond"/>
                <a:ea typeface="Garamond"/>
                <a:cs typeface="Garamond"/>
                <a:sym typeface="Garamond"/>
              </a:rPr>
              <a:t>Signal</a:t>
            </a:r>
            <a:r>
              <a:rPr lang="en" sz="2600">
                <a:solidFill>
                  <a:srgbClr val="000000"/>
                </a:solidFill>
                <a:latin typeface="Garamond"/>
                <a:ea typeface="Garamond"/>
                <a:cs typeface="Garamond"/>
                <a:sym typeface="Garamond"/>
              </a:rPr>
              <a:t> </a:t>
            </a:r>
            <a:r>
              <a:rPr lang="en" sz="2600" u="sng">
                <a:solidFill>
                  <a:srgbClr val="000000"/>
                </a:solidFill>
                <a:latin typeface="Garamond"/>
                <a:ea typeface="Garamond"/>
                <a:cs typeface="Garamond"/>
                <a:sym typeface="Garamond"/>
              </a:rPr>
              <a:t>us</a:t>
            </a:r>
            <a:endParaRPr sz="2600" u="sng">
              <a:latin typeface="Garamond"/>
              <a:ea typeface="Garamond"/>
              <a:cs typeface="Garamond"/>
              <a:sym typeface="Garamond"/>
            </a:endParaRPr>
          </a:p>
          <a:p>
            <a:pPr marL="457200" marR="0" lvl="0" indent="-356552" algn="l" rtl="0">
              <a:lnSpc>
                <a:spcPct val="200000"/>
              </a:lnSpc>
              <a:spcBef>
                <a:spcPts val="0"/>
              </a:spcBef>
              <a:spcAft>
                <a:spcPts val="0"/>
              </a:spcAft>
              <a:buClr>
                <a:srgbClr val="000000"/>
              </a:buClr>
              <a:buSzPct val="100000"/>
              <a:buFont typeface="Garamond"/>
              <a:buAutoNum type="arabicPeriod"/>
            </a:pPr>
            <a:r>
              <a:rPr lang="en" sz="2600" u="sng">
                <a:solidFill>
                  <a:srgbClr val="000000"/>
                </a:solidFill>
                <a:latin typeface="Garamond"/>
                <a:ea typeface="Garamond"/>
                <a:cs typeface="Garamond"/>
                <a:sym typeface="Garamond"/>
              </a:rPr>
              <a:t>Prepare</a:t>
            </a:r>
            <a:r>
              <a:rPr lang="en" sz="2600">
                <a:solidFill>
                  <a:srgbClr val="000000"/>
                </a:solidFill>
                <a:latin typeface="Garamond"/>
                <a:ea typeface="Garamond"/>
                <a:cs typeface="Garamond"/>
                <a:sym typeface="Garamond"/>
              </a:rPr>
              <a:t> </a:t>
            </a:r>
            <a:r>
              <a:rPr lang="en" sz="2600" u="sng">
                <a:solidFill>
                  <a:srgbClr val="000000"/>
                </a:solidFill>
                <a:latin typeface="Garamond"/>
                <a:ea typeface="Garamond"/>
                <a:cs typeface="Garamond"/>
                <a:sym typeface="Garamond"/>
              </a:rPr>
              <a:t>us</a:t>
            </a:r>
            <a:r>
              <a:rPr lang="en" sz="2600">
                <a:solidFill>
                  <a:srgbClr val="000000"/>
                </a:solidFill>
                <a:latin typeface="Garamond"/>
                <a:ea typeface="Garamond"/>
                <a:cs typeface="Garamond"/>
                <a:sym typeface="Garamond"/>
              </a:rPr>
              <a:t> for action</a:t>
            </a:r>
            <a:endParaRPr sz="2600">
              <a:latin typeface="Garamond"/>
              <a:ea typeface="Garamond"/>
              <a:cs typeface="Garamond"/>
              <a:sym typeface="Garamond"/>
            </a:endParaRPr>
          </a:p>
          <a:p>
            <a:pPr marL="457200" marR="0" lvl="0" indent="-356552" algn="l" rtl="0">
              <a:lnSpc>
                <a:spcPct val="200000"/>
              </a:lnSpc>
              <a:spcBef>
                <a:spcPts val="0"/>
              </a:spcBef>
              <a:spcAft>
                <a:spcPts val="0"/>
              </a:spcAft>
              <a:buClr>
                <a:srgbClr val="000000"/>
              </a:buClr>
              <a:buSzPct val="100000"/>
              <a:buFont typeface="Garamond"/>
              <a:buAutoNum type="arabicPeriod"/>
            </a:pPr>
            <a:r>
              <a:rPr lang="en" sz="2600" u="sng">
                <a:solidFill>
                  <a:srgbClr val="000000"/>
                </a:solidFill>
                <a:latin typeface="Garamond"/>
                <a:ea typeface="Garamond"/>
                <a:cs typeface="Garamond"/>
                <a:sym typeface="Garamond"/>
              </a:rPr>
              <a:t>Inform</a:t>
            </a:r>
            <a:r>
              <a:rPr lang="en" sz="2600">
                <a:solidFill>
                  <a:srgbClr val="000000"/>
                </a:solidFill>
                <a:latin typeface="Garamond"/>
                <a:ea typeface="Garamond"/>
                <a:cs typeface="Garamond"/>
                <a:sym typeface="Garamond"/>
              </a:rPr>
              <a:t> </a:t>
            </a:r>
            <a:r>
              <a:rPr lang="en" sz="2600" u="sng">
                <a:solidFill>
                  <a:srgbClr val="000000"/>
                </a:solidFill>
                <a:latin typeface="Garamond"/>
                <a:ea typeface="Garamond"/>
                <a:cs typeface="Garamond"/>
                <a:sym typeface="Garamond"/>
              </a:rPr>
              <a:t>us</a:t>
            </a:r>
            <a:r>
              <a:rPr lang="en" sz="2600">
                <a:solidFill>
                  <a:srgbClr val="000000"/>
                </a:solidFill>
                <a:latin typeface="Garamond"/>
                <a:ea typeface="Garamond"/>
                <a:cs typeface="Garamond"/>
                <a:sym typeface="Garamond"/>
              </a:rPr>
              <a:t> of the state of our intra and interpersonal world</a:t>
            </a:r>
            <a:endParaRPr sz="2600">
              <a:latin typeface="Garamond"/>
              <a:ea typeface="Garamond"/>
              <a:cs typeface="Garamond"/>
              <a:sym typeface="Garamond"/>
            </a:endParaRPr>
          </a:p>
          <a:p>
            <a:pPr marL="457200" marR="0" lvl="0" indent="-356552" algn="l" rtl="0">
              <a:lnSpc>
                <a:spcPct val="200000"/>
              </a:lnSpc>
              <a:spcBef>
                <a:spcPts val="0"/>
              </a:spcBef>
              <a:spcAft>
                <a:spcPts val="0"/>
              </a:spcAft>
              <a:buClr>
                <a:srgbClr val="000000"/>
              </a:buClr>
              <a:buSzPct val="100000"/>
              <a:buFont typeface="Garamond"/>
              <a:buAutoNum type="arabicPeriod"/>
            </a:pPr>
            <a:r>
              <a:rPr lang="en" sz="2600" u="sng">
                <a:solidFill>
                  <a:srgbClr val="000000"/>
                </a:solidFill>
                <a:latin typeface="Garamond"/>
                <a:ea typeface="Garamond"/>
                <a:cs typeface="Garamond"/>
                <a:sym typeface="Garamond"/>
              </a:rPr>
              <a:t>Inform</a:t>
            </a:r>
            <a:r>
              <a:rPr lang="en" sz="2600">
                <a:solidFill>
                  <a:srgbClr val="000000"/>
                </a:solidFill>
                <a:latin typeface="Garamond"/>
                <a:ea typeface="Garamond"/>
                <a:cs typeface="Garamond"/>
                <a:sym typeface="Garamond"/>
              </a:rPr>
              <a:t> how we act</a:t>
            </a:r>
            <a:endParaRPr sz="2600">
              <a:latin typeface="Garamond"/>
              <a:ea typeface="Garamond"/>
              <a:cs typeface="Garamond"/>
              <a:sym typeface="Garamond"/>
            </a:endParaRPr>
          </a:p>
          <a:p>
            <a:pPr marL="457200" marR="0" lvl="0" indent="-356552" algn="l" rtl="0">
              <a:lnSpc>
                <a:spcPct val="200000"/>
              </a:lnSpc>
              <a:spcBef>
                <a:spcPts val="0"/>
              </a:spcBef>
              <a:spcAft>
                <a:spcPts val="0"/>
              </a:spcAft>
              <a:buClr>
                <a:srgbClr val="000000"/>
              </a:buClr>
              <a:buSzPct val="100000"/>
              <a:buFont typeface="Garamond"/>
              <a:buAutoNum type="arabicPeriod"/>
            </a:pPr>
            <a:r>
              <a:rPr lang="en" sz="2600" u="sng">
                <a:solidFill>
                  <a:srgbClr val="000000"/>
                </a:solidFill>
                <a:latin typeface="Garamond"/>
                <a:ea typeface="Garamond"/>
                <a:cs typeface="Garamond"/>
                <a:sym typeface="Garamond"/>
              </a:rPr>
              <a:t>Determine</a:t>
            </a:r>
            <a:r>
              <a:rPr lang="en" sz="2600">
                <a:solidFill>
                  <a:srgbClr val="000000"/>
                </a:solidFill>
                <a:latin typeface="Garamond"/>
                <a:ea typeface="Garamond"/>
                <a:cs typeface="Garamond"/>
                <a:sym typeface="Garamond"/>
              </a:rPr>
              <a:t> our perspectives</a:t>
            </a:r>
            <a:endParaRPr sz="2600">
              <a:latin typeface="Garamond"/>
              <a:ea typeface="Garamond"/>
              <a:cs typeface="Garamond"/>
              <a:sym typeface="Garamond"/>
            </a:endParaRPr>
          </a:p>
          <a:p>
            <a:pPr marL="457200" marR="0" lvl="0" indent="0" algn="l" rtl="0">
              <a:lnSpc>
                <a:spcPct val="107000"/>
              </a:lnSpc>
              <a:spcBef>
                <a:spcPts val="0"/>
              </a:spcBef>
              <a:spcAft>
                <a:spcPts val="0"/>
              </a:spcAft>
              <a:buSzPct val="129032"/>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457200" y="799647"/>
            <a:ext cx="8229600" cy="72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Times New Roman"/>
              <a:buNone/>
            </a:pPr>
            <a:r>
              <a:rPr lang="en">
                <a:solidFill>
                  <a:srgbClr val="5B0F00"/>
                </a:solidFill>
                <a:latin typeface="Arvo"/>
                <a:ea typeface="Arvo"/>
                <a:cs typeface="Arvo"/>
                <a:sym typeface="Arvo"/>
              </a:rPr>
              <a:t>Purpose of Emotions</a:t>
            </a:r>
            <a:endParaRPr>
              <a:solidFill>
                <a:srgbClr val="5B0F00"/>
              </a:solidFill>
              <a:latin typeface="Arvo"/>
              <a:ea typeface="Arvo"/>
              <a:cs typeface="Arvo"/>
              <a:sym typeface="Arvo"/>
            </a:endParaRPr>
          </a:p>
        </p:txBody>
      </p:sp>
      <p:sp>
        <p:nvSpPr>
          <p:cNvPr id="198" name="Google Shape;198;p10"/>
          <p:cNvSpPr txBox="1">
            <a:spLocks noGrp="1"/>
          </p:cNvSpPr>
          <p:nvPr>
            <p:ph type="body" idx="1"/>
          </p:nvPr>
        </p:nvSpPr>
        <p:spPr>
          <a:xfrm>
            <a:off x="457200" y="1695352"/>
            <a:ext cx="8229600" cy="2932800"/>
          </a:xfrm>
          <a:prstGeom prst="rect">
            <a:avLst/>
          </a:prstGeom>
          <a:noFill/>
          <a:ln>
            <a:noFill/>
          </a:ln>
        </p:spPr>
        <p:txBody>
          <a:bodyPr spcFirstLastPara="1" wrap="square" lIns="91425" tIns="45700" rIns="91425" bIns="45700" anchor="t" anchorCtr="0">
            <a:normAutofit/>
          </a:bodyPr>
          <a:lstStyle/>
          <a:p>
            <a:pPr marL="0" marR="0" lvl="0" indent="0" algn="l" rtl="0">
              <a:lnSpc>
                <a:spcPct val="200000"/>
              </a:lnSpc>
              <a:spcBef>
                <a:spcPts val="0"/>
              </a:spcBef>
              <a:spcAft>
                <a:spcPts val="0"/>
              </a:spcAft>
              <a:buSzPts val="3200"/>
              <a:buNone/>
            </a:pPr>
            <a:r>
              <a:rPr lang="en" sz="2100">
                <a:solidFill>
                  <a:srgbClr val="000000"/>
                </a:solidFill>
                <a:latin typeface="Garamond"/>
                <a:ea typeface="Garamond"/>
                <a:cs typeface="Garamond"/>
                <a:sym typeface="Garamond"/>
              </a:rPr>
              <a:t>6. Can create </a:t>
            </a:r>
            <a:r>
              <a:rPr lang="en" sz="2100" u="sng">
                <a:solidFill>
                  <a:srgbClr val="000000"/>
                </a:solidFill>
                <a:latin typeface="Garamond"/>
                <a:ea typeface="Garamond"/>
                <a:cs typeface="Garamond"/>
                <a:sym typeface="Garamond"/>
              </a:rPr>
              <a:t>patterns</a:t>
            </a:r>
            <a:endParaRPr sz="2100" u="sng">
              <a:latin typeface="Garamond"/>
              <a:ea typeface="Garamond"/>
              <a:cs typeface="Garamond"/>
              <a:sym typeface="Garamond"/>
            </a:endParaRPr>
          </a:p>
          <a:p>
            <a:pPr marL="0" marR="0" lvl="0" indent="0" algn="l" rtl="0">
              <a:lnSpc>
                <a:spcPct val="200000"/>
              </a:lnSpc>
              <a:spcBef>
                <a:spcPts val="0"/>
              </a:spcBef>
              <a:spcAft>
                <a:spcPts val="0"/>
              </a:spcAft>
              <a:buSzPts val="3200"/>
              <a:buNone/>
            </a:pPr>
            <a:r>
              <a:rPr lang="en" sz="2100">
                <a:solidFill>
                  <a:srgbClr val="000000"/>
                </a:solidFill>
                <a:latin typeface="Garamond"/>
                <a:ea typeface="Garamond"/>
                <a:cs typeface="Garamond"/>
                <a:sym typeface="Garamond"/>
              </a:rPr>
              <a:t>7. Emotions are </a:t>
            </a:r>
            <a:r>
              <a:rPr lang="en" sz="2100" u="sng">
                <a:solidFill>
                  <a:srgbClr val="000000"/>
                </a:solidFill>
                <a:latin typeface="Garamond"/>
                <a:ea typeface="Garamond"/>
                <a:cs typeface="Garamond"/>
                <a:sym typeface="Garamond"/>
              </a:rPr>
              <a:t>based</a:t>
            </a:r>
            <a:r>
              <a:rPr lang="en" sz="2100">
                <a:solidFill>
                  <a:srgbClr val="000000"/>
                </a:solidFill>
                <a:latin typeface="Garamond"/>
                <a:ea typeface="Garamond"/>
                <a:cs typeface="Garamond"/>
                <a:sym typeface="Garamond"/>
              </a:rPr>
              <a:t> </a:t>
            </a:r>
            <a:r>
              <a:rPr lang="en" sz="2100" u="sng">
                <a:solidFill>
                  <a:srgbClr val="000000"/>
                </a:solidFill>
                <a:latin typeface="Garamond"/>
                <a:ea typeface="Garamond"/>
                <a:cs typeface="Garamond"/>
                <a:sym typeface="Garamond"/>
              </a:rPr>
              <a:t>in</a:t>
            </a:r>
            <a:r>
              <a:rPr lang="en" sz="2100">
                <a:solidFill>
                  <a:srgbClr val="000000"/>
                </a:solidFill>
                <a:latin typeface="Garamond"/>
                <a:ea typeface="Garamond"/>
                <a:cs typeface="Garamond"/>
                <a:sym typeface="Garamond"/>
              </a:rPr>
              <a:t> </a:t>
            </a:r>
            <a:r>
              <a:rPr lang="en" sz="2100" u="sng">
                <a:solidFill>
                  <a:srgbClr val="000000"/>
                </a:solidFill>
                <a:latin typeface="Garamond"/>
                <a:ea typeface="Garamond"/>
                <a:cs typeface="Garamond"/>
                <a:sym typeface="Garamond"/>
              </a:rPr>
              <a:t>context</a:t>
            </a:r>
            <a:endParaRPr sz="2100" u="sng">
              <a:latin typeface="Garamond"/>
              <a:ea typeface="Garamond"/>
              <a:cs typeface="Garamond"/>
              <a:sym typeface="Garamond"/>
            </a:endParaRPr>
          </a:p>
          <a:p>
            <a:pPr marL="0" marR="0" lvl="0" indent="0" algn="l" rtl="0">
              <a:lnSpc>
                <a:spcPct val="200000"/>
              </a:lnSpc>
              <a:spcBef>
                <a:spcPts val="0"/>
              </a:spcBef>
              <a:spcAft>
                <a:spcPts val="0"/>
              </a:spcAft>
              <a:buSzPts val="3200"/>
              <a:buNone/>
            </a:pPr>
            <a:r>
              <a:rPr lang="en" sz="2100">
                <a:solidFill>
                  <a:srgbClr val="000000"/>
                </a:solidFill>
                <a:latin typeface="Garamond"/>
                <a:ea typeface="Garamond"/>
                <a:cs typeface="Garamond"/>
                <a:sym typeface="Garamond"/>
              </a:rPr>
              <a:t>8. They guide the </a:t>
            </a:r>
            <a:r>
              <a:rPr lang="en" sz="2100" u="sng">
                <a:solidFill>
                  <a:srgbClr val="000000"/>
                </a:solidFill>
                <a:latin typeface="Garamond"/>
                <a:ea typeface="Garamond"/>
                <a:cs typeface="Garamond"/>
                <a:sym typeface="Garamond"/>
              </a:rPr>
              <a:t>present</a:t>
            </a:r>
            <a:r>
              <a:rPr lang="en" sz="2100">
                <a:solidFill>
                  <a:srgbClr val="000000"/>
                </a:solidFill>
                <a:latin typeface="Garamond"/>
                <a:ea typeface="Garamond"/>
                <a:cs typeface="Garamond"/>
                <a:sym typeface="Garamond"/>
              </a:rPr>
              <a:t> and </a:t>
            </a:r>
            <a:r>
              <a:rPr lang="en" sz="2100" u="sng">
                <a:solidFill>
                  <a:srgbClr val="000000"/>
                </a:solidFill>
                <a:latin typeface="Garamond"/>
                <a:ea typeface="Garamond"/>
                <a:cs typeface="Garamond"/>
                <a:sym typeface="Garamond"/>
              </a:rPr>
              <a:t>future</a:t>
            </a:r>
            <a:r>
              <a:rPr lang="en" sz="2100">
                <a:solidFill>
                  <a:srgbClr val="000000"/>
                </a:solidFill>
                <a:latin typeface="Garamond"/>
                <a:ea typeface="Garamond"/>
                <a:cs typeface="Garamond"/>
                <a:sym typeface="Garamond"/>
              </a:rPr>
              <a:t>, but emotional responses are </a:t>
            </a:r>
            <a:r>
              <a:rPr lang="en" sz="2100" i="1">
                <a:solidFill>
                  <a:srgbClr val="000000"/>
                </a:solidFill>
                <a:latin typeface="Garamond"/>
                <a:ea typeface="Garamond"/>
                <a:cs typeface="Garamond"/>
                <a:sym typeface="Garamond"/>
              </a:rPr>
              <a:t>developed from the past</a:t>
            </a:r>
            <a:endParaRPr sz="21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a:spLocks noGrp="1"/>
          </p:cNvSpPr>
          <p:nvPr>
            <p:ph type="body" idx="1"/>
          </p:nvPr>
        </p:nvSpPr>
        <p:spPr>
          <a:xfrm>
            <a:off x="3149388" y="4051925"/>
            <a:ext cx="2845200" cy="74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80"/>
              </a:spcBef>
              <a:spcAft>
                <a:spcPts val="0"/>
              </a:spcAft>
              <a:buSzPts val="1400"/>
              <a:buNone/>
            </a:pPr>
            <a:r>
              <a:rPr lang="en" sz="4100">
                <a:solidFill>
                  <a:srgbClr val="660000"/>
                </a:solidFill>
                <a:latin typeface="Arvo"/>
                <a:ea typeface="Arvo"/>
                <a:cs typeface="Arvo"/>
                <a:sym typeface="Arvo"/>
              </a:rPr>
              <a:t>Why CIP?</a:t>
            </a:r>
            <a:endParaRPr sz="4100">
              <a:solidFill>
                <a:srgbClr val="660000"/>
              </a:solidFill>
              <a:latin typeface="Arvo"/>
              <a:ea typeface="Arvo"/>
              <a:cs typeface="Arvo"/>
              <a:sym typeface="Arvo"/>
            </a:endParaRPr>
          </a:p>
        </p:txBody>
      </p:sp>
      <p:pic>
        <p:nvPicPr>
          <p:cNvPr id="204" name="Google Shape;204;p7"/>
          <p:cNvPicPr preferRelativeResize="0"/>
          <p:nvPr/>
        </p:nvPicPr>
        <p:blipFill rotWithShape="1">
          <a:blip r:embed="rId3">
            <a:alphaModFix/>
          </a:blip>
          <a:srcRect l="6034" t="12416" r="7622" b="5190"/>
          <a:stretch/>
        </p:blipFill>
        <p:spPr>
          <a:xfrm>
            <a:off x="1841300" y="0"/>
            <a:ext cx="5461409" cy="3940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432150" y="591999"/>
            <a:ext cx="8279700" cy="30435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SzPts val="4400"/>
              <a:buNone/>
            </a:pPr>
            <a:r>
              <a:rPr lang="en" sz="2500" b="0">
                <a:latin typeface="Garamond"/>
                <a:ea typeface="Garamond"/>
                <a:cs typeface="Garamond"/>
                <a:sym typeface="Garamond"/>
              </a:rPr>
              <a:t>“</a:t>
            </a:r>
            <a:r>
              <a:rPr lang="en" sz="2500">
                <a:latin typeface="Garamond"/>
                <a:ea typeface="Garamond"/>
                <a:cs typeface="Garamond"/>
                <a:sym typeface="Garamond"/>
              </a:rPr>
              <a:t>Self-awareness</a:t>
            </a:r>
            <a:r>
              <a:rPr lang="en" sz="2500" b="0">
                <a:latin typeface="Garamond"/>
                <a:ea typeface="Garamond"/>
                <a:cs typeface="Garamond"/>
                <a:sym typeface="Garamond"/>
              </a:rPr>
              <a:t> has been considered to be a </a:t>
            </a:r>
            <a:r>
              <a:rPr lang="en" sz="2500" b="0" i="1">
                <a:latin typeface="Garamond"/>
                <a:ea typeface="Garamond"/>
                <a:cs typeface="Garamond"/>
                <a:sym typeface="Garamond"/>
              </a:rPr>
              <a:t>critical ingredient</a:t>
            </a:r>
            <a:r>
              <a:rPr lang="en" sz="2500" b="0">
                <a:latin typeface="Garamond"/>
                <a:ea typeface="Garamond"/>
                <a:cs typeface="Garamond"/>
                <a:sym typeface="Garamond"/>
              </a:rPr>
              <a:t> for </a:t>
            </a:r>
            <a:r>
              <a:rPr lang="en" sz="2500" b="0" u="sng">
                <a:latin typeface="Garamond"/>
                <a:ea typeface="Garamond"/>
                <a:cs typeface="Garamond"/>
                <a:sym typeface="Garamond"/>
              </a:rPr>
              <a:t>effective</a:t>
            </a:r>
            <a:r>
              <a:rPr lang="en" sz="2500" b="0">
                <a:latin typeface="Garamond"/>
                <a:ea typeface="Garamond"/>
                <a:cs typeface="Garamond"/>
                <a:sym typeface="Garamond"/>
              </a:rPr>
              <a:t> </a:t>
            </a:r>
            <a:r>
              <a:rPr lang="en" sz="2500" b="0" u="sng">
                <a:latin typeface="Garamond"/>
                <a:ea typeface="Garamond"/>
                <a:cs typeface="Garamond"/>
                <a:sym typeface="Garamond"/>
              </a:rPr>
              <a:t>counseling</a:t>
            </a:r>
            <a:r>
              <a:rPr lang="en" sz="2500" b="0">
                <a:latin typeface="Garamond"/>
                <a:ea typeface="Garamond"/>
                <a:cs typeface="Garamond"/>
                <a:sym typeface="Garamond"/>
              </a:rPr>
              <a:t> and </a:t>
            </a:r>
            <a:r>
              <a:rPr lang="en" sz="2500" b="0" u="sng">
                <a:latin typeface="Garamond"/>
                <a:ea typeface="Garamond"/>
                <a:cs typeface="Garamond"/>
                <a:sym typeface="Garamond"/>
              </a:rPr>
              <a:t>psychotherapy</a:t>
            </a:r>
            <a:r>
              <a:rPr lang="en" sz="2500" b="0">
                <a:latin typeface="Garamond"/>
                <a:ea typeface="Garamond"/>
                <a:cs typeface="Garamond"/>
                <a:sym typeface="Garamond"/>
              </a:rPr>
              <a:t>. However, training models have </a:t>
            </a:r>
            <a:r>
              <a:rPr lang="en" sz="2500" i="1">
                <a:latin typeface="Garamond"/>
                <a:ea typeface="Garamond"/>
                <a:cs typeface="Garamond"/>
                <a:sym typeface="Garamond"/>
              </a:rPr>
              <a:t>failed</a:t>
            </a:r>
            <a:r>
              <a:rPr lang="en" sz="2500" b="0">
                <a:latin typeface="Garamond"/>
                <a:ea typeface="Garamond"/>
                <a:cs typeface="Garamond"/>
                <a:sym typeface="Garamond"/>
              </a:rPr>
              <a:t> to provide an integrated and explicit approach to self-awareness development (Pieterse et al., 2010).”</a:t>
            </a:r>
            <a:endParaRPr sz="2500" b="0">
              <a:latin typeface="Garamond"/>
              <a:ea typeface="Garamond"/>
              <a:cs typeface="Garamond"/>
              <a:sym typeface="Garamond"/>
            </a:endParaRPr>
          </a:p>
        </p:txBody>
      </p:sp>
      <p:pic>
        <p:nvPicPr>
          <p:cNvPr id="210" name="Google Shape;210;p8"/>
          <p:cNvPicPr preferRelativeResize="0"/>
          <p:nvPr/>
        </p:nvPicPr>
        <p:blipFill rotWithShape="1">
          <a:blip r:embed="rId3">
            <a:alphaModFix/>
          </a:blip>
          <a:srcRect t="11123" b="39634"/>
          <a:stretch/>
        </p:blipFill>
        <p:spPr>
          <a:xfrm>
            <a:off x="0" y="3792725"/>
            <a:ext cx="9144000" cy="1350775"/>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Garnet_HighDef-1">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rnet_HighDef-1">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On-screen Show (16:9)</PresentationFormat>
  <Paragraphs>131</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Arvo</vt:lpstr>
      <vt:lpstr>Garamond</vt:lpstr>
      <vt:lpstr>Times New Roman</vt:lpstr>
      <vt:lpstr>Calibri</vt:lpstr>
      <vt:lpstr>Arial</vt:lpstr>
      <vt:lpstr>Garnet_HighDef-1</vt:lpstr>
      <vt:lpstr>Garnet_HighDef-1</vt:lpstr>
      <vt:lpstr>Emotionality  &amp;  CIP </vt:lpstr>
      <vt:lpstr>Overview</vt:lpstr>
      <vt:lpstr>PowerPoint Presentation</vt:lpstr>
      <vt:lpstr>PowerPoint Presentation</vt:lpstr>
      <vt:lpstr>PowerPoint Presentation</vt:lpstr>
      <vt:lpstr>Purpose of Emotions</vt:lpstr>
      <vt:lpstr>Purpose of Emotions</vt:lpstr>
      <vt:lpstr>PowerPoint Presentation</vt:lpstr>
      <vt:lpstr>“Self-awareness has been considered to be a critical ingredient for effective counseling and psychotherapy. However, training models have failed to provide an integrated and explicit approach to self-awareness development (Pieterse et al., 2010).”</vt:lpstr>
      <vt:lpstr>“Using a sample of 232 college students… [the study conducted] found that an increase in career and life stress was associated with an increase in negative career thinking and that an increase in such thoughts was associated with a lower level of decidedness and satisfaction with career choice (Bullock-Yowell et al, 2011).”</vt:lpstr>
      <vt:lpstr>PowerPoint Presentation</vt:lpstr>
      <vt:lpstr>PowerPoint Presentation</vt:lpstr>
      <vt:lpstr>PowerPoint Presentation</vt:lpstr>
      <vt:lpstr>PowerPoint Presentation</vt:lpstr>
      <vt:lpstr>The Importance of Values</vt:lpstr>
      <vt:lpstr>How Do We Assess Our Own Values?</vt:lpstr>
      <vt:lpstr>Emotionality and CIP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Emotionality  &amp;  CIP </dc:title>
  <dc:creator>V. Casey Dozier</dc:creator>
  <cp:lastModifiedBy>V. Casey Dozier</cp:lastModifiedBy>
  <cp:revision>1</cp:revision>
  <dcterms:modified xsi:type="dcterms:W3CDTF">2021-06-30T18:46:09Z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0x0101004B9B5A2511CDD74E9791A0E66D179E6C</vt:lpwstr>
  </property>
</Properties>
</file>