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22.xml" ContentType="application/vnd.openxmlformats-officedocument.presentationml.notesSlide+xml"/>
  <Override PartName="/ppt/slideLayouts/slideLayout17.xml" ContentType="application/vnd.openxmlformats-officedocument.presentationml.slideLayout+xml"/>
  <Override PartName="/ppt/notesSlides/notesSlide8.xml" ContentType="application/vnd.openxmlformats-officedocument.presentationml.notesSlide+xml"/>
  <Override PartName="/ppt/notesSlides/notesSlide23.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24.xml" ContentType="application/vnd.openxmlformats-officedocument.presentationml.notesSlide+xml"/>
  <Override PartName="/ppt/slideLayouts/slideLayout16.xml" ContentType="application/vnd.openxmlformats-officedocument.presentationml.slideLayout+xml"/>
  <Override PartName="/ppt/notesSlides/notesSlide25.xml" ContentType="application/vnd.openxmlformats-officedocument.presentationml.notesSlide+xml"/>
  <Override PartName="/ppt/slideLayouts/slideLayout5.xml" ContentType="application/vnd.openxmlformats-officedocument.presentationml.slideLayout+xml"/>
  <Override PartName="/ppt/notesSlides/notesSlide32.xml" ContentType="application/vnd.openxmlformats-officedocument.presentationml.notesSlide+xml"/>
  <Override PartName="/ppt/slideLayouts/slideLayout12.xml" ContentType="application/vnd.openxmlformats-officedocument.presentationml.slideLayout+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1"/>
  </p:notesMasterIdLst>
  <p:sldIdLst>
    <p:sldId id="256" r:id="rId2"/>
    <p:sldId id="275" r:id="rId3"/>
    <p:sldId id="289" r:id="rId4"/>
    <p:sldId id="285" r:id="rId5"/>
    <p:sldId id="305" r:id="rId6"/>
    <p:sldId id="286" r:id="rId7"/>
    <p:sldId id="270" r:id="rId8"/>
    <p:sldId id="300" r:id="rId9"/>
    <p:sldId id="258" r:id="rId10"/>
    <p:sldId id="263" r:id="rId11"/>
    <p:sldId id="277" r:id="rId12"/>
    <p:sldId id="306" r:id="rId13"/>
    <p:sldId id="259" r:id="rId14"/>
    <p:sldId id="301" r:id="rId15"/>
    <p:sldId id="276" r:id="rId16"/>
    <p:sldId id="299" r:id="rId17"/>
    <p:sldId id="278" r:id="rId18"/>
    <p:sldId id="279" r:id="rId19"/>
    <p:sldId id="280" r:id="rId20"/>
    <p:sldId id="290" r:id="rId21"/>
    <p:sldId id="282" r:id="rId22"/>
    <p:sldId id="284" r:id="rId23"/>
    <p:sldId id="292" r:id="rId24"/>
    <p:sldId id="265" r:id="rId25"/>
    <p:sldId id="302" r:id="rId26"/>
    <p:sldId id="303" r:id="rId27"/>
    <p:sldId id="296" r:id="rId28"/>
    <p:sldId id="266" r:id="rId29"/>
    <p:sldId id="261" r:id="rId30"/>
    <p:sldId id="268" r:id="rId31"/>
    <p:sldId id="269" r:id="rId32"/>
    <p:sldId id="288" r:id="rId33"/>
    <p:sldId id="260" r:id="rId34"/>
    <p:sldId id="293" r:id="rId35"/>
    <p:sldId id="298" r:id="rId36"/>
    <p:sldId id="257" r:id="rId37"/>
    <p:sldId id="291" r:id="rId38"/>
    <p:sldId id="304" r:id="rId39"/>
    <p:sldId id="29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200"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interSettings" Target="printerSettings/printerSettings1.bin"/><Relationship Id="rId47" Type="http://schemas.openxmlformats.org/officeDocument/2006/relationships/customXml" Target="../customXml/item1.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32" Type="http://schemas.openxmlformats.org/officeDocument/2006/relationships/slide" Target="slides/slide31.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49" Type="http://schemas.openxmlformats.org/officeDocument/2006/relationships/customXml" Target="../customXml/item3.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46" Type="http://schemas.openxmlformats.org/officeDocument/2006/relationships/tableStyles" Target="tableStyles.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7F8FB-C947-104C-BF9B-66C1DD881B1B}" type="datetimeFigureOut">
              <a:rPr lang="en-US" smtClean="0"/>
              <a:t>4/1/16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B7C3EE-69D3-F44E-88A0-C4BE15FE64AF}" type="slidenum">
              <a:rPr lang="en-US" smtClean="0"/>
              <a:t>‹#›</a:t>
            </a:fld>
            <a:endParaRPr lang="en-US"/>
          </a:p>
        </p:txBody>
      </p:sp>
    </p:spTree>
    <p:extLst>
      <p:ext uri="{BB962C8B-B14F-4D97-AF65-F5344CB8AC3E}">
        <p14:creationId xmlns:p14="http://schemas.microsoft.com/office/powerpoint/2010/main" val="17690064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1</a:t>
            </a:fld>
            <a:endParaRPr lang="en-US"/>
          </a:p>
        </p:txBody>
      </p:sp>
    </p:spTree>
    <p:extLst>
      <p:ext uri="{BB962C8B-B14F-4D97-AF65-F5344CB8AC3E}">
        <p14:creationId xmlns:p14="http://schemas.microsoft.com/office/powerpoint/2010/main" val="360978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Measures picking-up on CD related depression: </a:t>
            </a:r>
            <a:r>
              <a:rPr lang="en-US" sz="1200" dirty="0" smtClean="0">
                <a:solidFill>
                  <a:srgbClr val="4C545A"/>
                </a:solidFill>
                <a:latin typeface="Calisto MT" charset="0"/>
              </a:rPr>
              <a:t>NEO, BDI, MMPI, STAI</a:t>
            </a:r>
            <a:endParaRPr lang="en-US" dirty="0" smtClean="0"/>
          </a:p>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10</a:t>
            </a:fld>
            <a:endParaRPr lang="en-US"/>
          </a:p>
        </p:txBody>
      </p:sp>
    </p:spTree>
    <p:extLst>
      <p:ext uri="{BB962C8B-B14F-4D97-AF65-F5344CB8AC3E}">
        <p14:creationId xmlns:p14="http://schemas.microsoft.com/office/powerpoint/2010/main" val="101931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A2982-809E-42B2-916C-65C0F80153C4}" type="slidenum">
              <a:rPr lang="en-US"/>
              <a:pPr/>
              <a:t>11</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12</a:t>
            </a:fld>
            <a:endParaRPr lang="en-US"/>
          </a:p>
        </p:txBody>
      </p:sp>
    </p:spTree>
    <p:extLst>
      <p:ext uri="{BB962C8B-B14F-4D97-AF65-F5344CB8AC3E}">
        <p14:creationId xmlns:p14="http://schemas.microsoft.com/office/powerpoint/2010/main" val="184874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13</a:t>
            </a:fld>
            <a:endParaRPr lang="en-US"/>
          </a:p>
        </p:txBody>
      </p:sp>
    </p:spTree>
    <p:extLst>
      <p:ext uri="{BB962C8B-B14F-4D97-AF65-F5344CB8AC3E}">
        <p14:creationId xmlns:p14="http://schemas.microsoft.com/office/powerpoint/2010/main" val="1472832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buFontTx/>
              <a:buChar char=" "/>
            </a:pPr>
            <a:r>
              <a:rPr lang="en-US" dirty="0"/>
              <a:t>The </a:t>
            </a:r>
            <a:r>
              <a:rPr lang="en-US" dirty="0">
                <a:solidFill>
                  <a:schemeClr val="accent1"/>
                </a:solidFill>
              </a:rPr>
              <a:t>capability</a:t>
            </a:r>
            <a:r>
              <a:rPr lang="en-US" dirty="0"/>
              <a:t> of an individual to make appropriate career choices taking into account the </a:t>
            </a:r>
            <a:r>
              <a:rPr lang="en-US" dirty="0">
                <a:solidFill>
                  <a:srgbClr val="800000"/>
                </a:solidFill>
              </a:rPr>
              <a:t>complexity</a:t>
            </a:r>
            <a:r>
              <a:rPr lang="en-US" dirty="0"/>
              <a:t> of family, social, economic, and organizational factors that influence </a:t>
            </a:r>
            <a:r>
              <a:rPr lang="en-US"/>
              <a:t>career development</a:t>
            </a:r>
          </a:p>
          <a:p>
            <a:pPr>
              <a:spcBef>
                <a:spcPts val="1800"/>
              </a:spcBef>
              <a:buFontTx/>
              <a:buChar char=" "/>
            </a:pPr>
            <a:endParaRPr lang="en-US" dirty="0"/>
          </a:p>
          <a:p>
            <a:pPr>
              <a:spcBef>
                <a:spcPts val="1800"/>
              </a:spcBef>
              <a:buFontTx/>
              <a:buChar char=" "/>
            </a:pPr>
            <a:r>
              <a:rPr lang="en-US" dirty="0"/>
              <a:t>Readiness also includes possessing adequate </a:t>
            </a:r>
            <a:r>
              <a:rPr lang="en-US" dirty="0">
                <a:solidFill>
                  <a:schemeClr val="tx2"/>
                </a:solidFill>
              </a:rPr>
              <a:t>language</a:t>
            </a:r>
            <a:r>
              <a:rPr lang="en-US" dirty="0"/>
              <a:t> skills and </a:t>
            </a:r>
            <a:r>
              <a:rPr lang="en-US" dirty="0">
                <a:solidFill>
                  <a:schemeClr val="tx2"/>
                </a:solidFill>
              </a:rPr>
              <a:t>literacy</a:t>
            </a:r>
            <a:r>
              <a:rPr lang="en-US" dirty="0"/>
              <a:t> skills for communication and learning</a:t>
            </a:r>
          </a:p>
        </p:txBody>
      </p:sp>
      <p:sp>
        <p:nvSpPr>
          <p:cNvPr id="4" name="Slide Number Placeholder 3"/>
          <p:cNvSpPr>
            <a:spLocks noGrp="1"/>
          </p:cNvSpPr>
          <p:nvPr>
            <p:ph type="sldNum" sz="quarter" idx="10"/>
          </p:nvPr>
        </p:nvSpPr>
        <p:spPr/>
        <p:txBody>
          <a:bodyPr/>
          <a:lstStyle/>
          <a:p>
            <a:fld id="{03B7C3EE-69D3-F44E-88A0-C4BE15FE64AF}" type="slidenum">
              <a:rPr lang="en-US" smtClean="0"/>
              <a:t>14</a:t>
            </a:fld>
            <a:endParaRPr lang="en-US"/>
          </a:p>
        </p:txBody>
      </p:sp>
    </p:spTree>
    <p:extLst>
      <p:ext uri="{BB962C8B-B14F-4D97-AF65-F5344CB8AC3E}">
        <p14:creationId xmlns:p14="http://schemas.microsoft.com/office/powerpoint/2010/main" val="300586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95F3C-1241-43EE-AD7B-C8F8D08F1859}" type="slidenum">
              <a:rPr lang="en-US"/>
              <a:pPr/>
              <a:t>15</a:t>
            </a:fld>
            <a:endParaRPr lang="en-US"/>
          </a:p>
        </p:txBody>
      </p:sp>
      <p:sp>
        <p:nvSpPr>
          <p:cNvPr id="109570" name="Rectangle 2"/>
          <p:cNvSpPr>
            <a:spLocks noGrp="1" noRot="1" noChangeAspect="1" noChangeArrowheads="1" noTextEdit="1"/>
          </p:cNvSpPr>
          <p:nvPr>
            <p:ph type="sldImg"/>
          </p:nvPr>
        </p:nvSpPr>
        <p:spPr>
          <a:xfrm>
            <a:off x="1152525" y="692150"/>
            <a:ext cx="4552950" cy="3416300"/>
          </a:xfrm>
          <a:ln w="12700" cap="flat">
            <a:solidFill>
              <a:schemeClr val="tx1"/>
            </a:solidFill>
          </a:ln>
          <a:extLst>
            <a:ext uri="{909E8E84-426E-40dd-AFC4-6F175D3DCCD1}">
              <a14:hiddenFill xmlns:a14="http://schemas.microsoft.com/office/drawing/2010/main">
                <a:noFill/>
              </a14:hiddenFill>
            </a:ext>
          </a:extLst>
        </p:spPr>
      </p:sp>
      <p:sp>
        <p:nvSpPr>
          <p:cNvPr id="109571" name="Rectangle 3"/>
          <p:cNvSpPr>
            <a:spLocks noGrp="1" noChangeArrowheads="1"/>
          </p:cNvSpPr>
          <p:nvPr>
            <p:ph type="body" idx="1"/>
          </p:nvPr>
        </p:nvSpPr>
        <p:spPr>
          <a:xfrm>
            <a:off x="914191" y="4343440"/>
            <a:ext cx="5029618" cy="4114092"/>
          </a:xfrm>
          <a:ln/>
        </p:spPr>
        <p:txBody>
          <a:bodyPr lIns="92062" tIns="46032" rIns="92062" bIns="46032"/>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originated, correlated CTI with decision making inventories My Vocational Situation,</a:t>
            </a:r>
            <a:r>
              <a:rPr lang="en-US" baseline="0" dirty="0" smtClean="0"/>
              <a:t> Career Decision Scale, and Career Decision Profile, as well as the NEOPIR (personality). The stars show the correlations comparing those to CTI Total, DMC, CA, and EC.</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16</a:t>
            </a:fld>
            <a:endParaRPr lang="en-US"/>
          </a:p>
        </p:txBody>
      </p:sp>
    </p:spTree>
    <p:extLst>
      <p:ext uri="{BB962C8B-B14F-4D97-AF65-F5344CB8AC3E}">
        <p14:creationId xmlns:p14="http://schemas.microsoft.com/office/powerpoint/2010/main" val="180059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17</a:t>
            </a:fld>
            <a:endParaRPr lang="en-US"/>
          </a:p>
        </p:txBody>
      </p:sp>
    </p:spTree>
    <p:extLst>
      <p:ext uri="{BB962C8B-B14F-4D97-AF65-F5344CB8AC3E}">
        <p14:creationId xmlns:p14="http://schemas.microsoft.com/office/powerpoint/2010/main" val="1611074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18</a:t>
            </a:fld>
            <a:endParaRPr lang="en-US"/>
          </a:p>
        </p:txBody>
      </p:sp>
    </p:spTree>
    <p:extLst>
      <p:ext uri="{BB962C8B-B14F-4D97-AF65-F5344CB8AC3E}">
        <p14:creationId xmlns:p14="http://schemas.microsoft.com/office/powerpoint/2010/main" val="2243406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34035" indent="-282321" eaLnBrk="0" hangingPunct="0">
              <a:defRPr b="1">
                <a:solidFill>
                  <a:schemeClr val="tx1"/>
                </a:solidFill>
                <a:latin typeface="Arial" charset="0"/>
              </a:defRPr>
            </a:lvl2pPr>
            <a:lvl3pPr marL="1129284" indent="-225857" eaLnBrk="0" hangingPunct="0">
              <a:defRPr b="1">
                <a:solidFill>
                  <a:schemeClr val="tx1"/>
                </a:solidFill>
                <a:latin typeface="Arial" charset="0"/>
              </a:defRPr>
            </a:lvl3pPr>
            <a:lvl4pPr marL="1580998" indent="-225857" eaLnBrk="0" hangingPunct="0">
              <a:defRPr b="1">
                <a:solidFill>
                  <a:schemeClr val="tx1"/>
                </a:solidFill>
                <a:latin typeface="Arial" charset="0"/>
              </a:defRPr>
            </a:lvl4pPr>
            <a:lvl5pPr marL="2032711" indent="-225857" eaLnBrk="0" hangingPunct="0">
              <a:defRPr b="1">
                <a:solidFill>
                  <a:schemeClr val="tx1"/>
                </a:solidFill>
                <a:latin typeface="Arial" charset="0"/>
              </a:defRPr>
            </a:lvl5pPr>
            <a:lvl6pPr marL="2484425" indent="-225857" eaLnBrk="0" fontAlgn="base" hangingPunct="0">
              <a:spcBef>
                <a:spcPct val="0"/>
              </a:spcBef>
              <a:spcAft>
                <a:spcPct val="0"/>
              </a:spcAft>
              <a:defRPr b="1">
                <a:solidFill>
                  <a:schemeClr val="tx1"/>
                </a:solidFill>
                <a:latin typeface="Arial" charset="0"/>
              </a:defRPr>
            </a:lvl6pPr>
            <a:lvl7pPr marL="2936138" indent="-225857" eaLnBrk="0" fontAlgn="base" hangingPunct="0">
              <a:spcBef>
                <a:spcPct val="0"/>
              </a:spcBef>
              <a:spcAft>
                <a:spcPct val="0"/>
              </a:spcAft>
              <a:defRPr b="1">
                <a:solidFill>
                  <a:schemeClr val="tx1"/>
                </a:solidFill>
                <a:latin typeface="Arial" charset="0"/>
              </a:defRPr>
            </a:lvl7pPr>
            <a:lvl8pPr marL="3387852" indent="-225857" eaLnBrk="0" fontAlgn="base" hangingPunct="0">
              <a:spcBef>
                <a:spcPct val="0"/>
              </a:spcBef>
              <a:spcAft>
                <a:spcPct val="0"/>
              </a:spcAft>
              <a:defRPr b="1">
                <a:solidFill>
                  <a:schemeClr val="tx1"/>
                </a:solidFill>
                <a:latin typeface="Arial" charset="0"/>
              </a:defRPr>
            </a:lvl8pPr>
            <a:lvl9pPr marL="3839566" indent="-225857" eaLnBrk="0" fontAlgn="base" hangingPunct="0">
              <a:spcBef>
                <a:spcPct val="0"/>
              </a:spcBef>
              <a:spcAft>
                <a:spcPct val="0"/>
              </a:spcAft>
              <a:defRPr b="1">
                <a:solidFill>
                  <a:schemeClr val="tx1"/>
                </a:solidFill>
                <a:latin typeface="Arial" charset="0"/>
              </a:defRPr>
            </a:lvl9pPr>
          </a:lstStyle>
          <a:p>
            <a:fld id="{C4064CD7-8CCF-40D8-8782-E08A4B80B7DC}" type="slidenum">
              <a:rPr lang="en-US" b="0">
                <a:latin typeface="Times New Roman" pitchFamily="18" charset="0"/>
              </a:rPr>
              <a:pPr/>
              <a:t>19</a:t>
            </a:fld>
            <a:endParaRPr lang="en-US" b="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332CB7C-BE92-4E5B-B677-1E44F3B0C43A}" type="slidenum">
              <a:rPr lang="en-US"/>
              <a:pPr/>
              <a:t>2</a:t>
            </a:fld>
            <a:endParaRPr lang="en-US"/>
          </a:p>
        </p:txBody>
      </p:sp>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p:txBody>
          <a:bodyPr/>
          <a:lstStyle/>
          <a:p>
            <a:pPr>
              <a:spcBef>
                <a:spcPct val="0"/>
              </a:spcBef>
            </a:pPr>
            <a:endParaRPr lang="en-US" dirty="0"/>
          </a:p>
        </p:txBody>
      </p:sp>
      <p:sp>
        <p:nvSpPr>
          <p:cNvPr id="194564" name="Slide Number Placeholder 3"/>
          <p:cNvSpPr txBox="1">
            <a:spLocks noGrp="1"/>
          </p:cNvSpPr>
          <p:nvPr/>
        </p:nvSpPr>
        <p:spPr bwMode="auto">
          <a:xfrm>
            <a:off x="3885313" y="8685308"/>
            <a:ext cx="2971121" cy="45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925513">
              <a:defRPr>
                <a:solidFill>
                  <a:schemeClr val="tx1"/>
                </a:solidFill>
                <a:latin typeface="Arial" charset="0"/>
              </a:defRPr>
            </a:lvl1pPr>
            <a:lvl2pPr marL="750888" indent="-288925" defTabSz="925513">
              <a:defRPr>
                <a:solidFill>
                  <a:schemeClr val="tx1"/>
                </a:solidFill>
                <a:latin typeface="Arial" charset="0"/>
              </a:defRPr>
            </a:lvl2pPr>
            <a:lvl3pPr marL="1155700" indent="-230188" defTabSz="925513">
              <a:defRPr>
                <a:solidFill>
                  <a:schemeClr val="tx1"/>
                </a:solidFill>
                <a:latin typeface="Arial" charset="0"/>
              </a:defRPr>
            </a:lvl3pPr>
            <a:lvl4pPr marL="1619250" indent="-231775" defTabSz="925513">
              <a:defRPr>
                <a:solidFill>
                  <a:schemeClr val="tx1"/>
                </a:solidFill>
                <a:latin typeface="Arial" charset="0"/>
              </a:defRPr>
            </a:lvl4pPr>
            <a:lvl5pPr marL="2081213" indent="-230188" defTabSz="925513">
              <a:defRPr>
                <a:solidFill>
                  <a:schemeClr val="tx1"/>
                </a:solidFill>
                <a:latin typeface="Arial" charset="0"/>
              </a:defRPr>
            </a:lvl5pPr>
            <a:lvl6pPr marL="2538413" indent="-230188" defTabSz="925513" fontAlgn="base">
              <a:spcBef>
                <a:spcPct val="0"/>
              </a:spcBef>
              <a:spcAft>
                <a:spcPct val="0"/>
              </a:spcAft>
              <a:defRPr>
                <a:solidFill>
                  <a:schemeClr val="tx1"/>
                </a:solidFill>
                <a:latin typeface="Arial" charset="0"/>
              </a:defRPr>
            </a:lvl6pPr>
            <a:lvl7pPr marL="2995613" indent="-230188" defTabSz="925513" fontAlgn="base">
              <a:spcBef>
                <a:spcPct val="0"/>
              </a:spcBef>
              <a:spcAft>
                <a:spcPct val="0"/>
              </a:spcAft>
              <a:defRPr>
                <a:solidFill>
                  <a:schemeClr val="tx1"/>
                </a:solidFill>
                <a:latin typeface="Arial" charset="0"/>
              </a:defRPr>
            </a:lvl7pPr>
            <a:lvl8pPr marL="3452813" indent="-230188" defTabSz="925513" fontAlgn="base">
              <a:spcBef>
                <a:spcPct val="0"/>
              </a:spcBef>
              <a:spcAft>
                <a:spcPct val="0"/>
              </a:spcAft>
              <a:defRPr>
                <a:solidFill>
                  <a:schemeClr val="tx1"/>
                </a:solidFill>
                <a:latin typeface="Arial" charset="0"/>
              </a:defRPr>
            </a:lvl8pPr>
            <a:lvl9pPr marL="3910013" indent="-230188" defTabSz="925513" fontAlgn="base">
              <a:spcBef>
                <a:spcPct val="0"/>
              </a:spcBef>
              <a:spcAft>
                <a:spcPct val="0"/>
              </a:spcAft>
              <a:defRPr>
                <a:solidFill>
                  <a:schemeClr val="tx1"/>
                </a:solidFill>
                <a:latin typeface="Arial" charset="0"/>
              </a:defRPr>
            </a:lvl9pPr>
          </a:lstStyle>
          <a:p>
            <a:pPr algn="r" eaLnBrk="1" hangingPunct="1"/>
            <a:fld id="{59D5F892-8527-4C33-A26E-3FA9180CE9C5}" type="slidenum">
              <a:rPr lang="en-US" sz="1200">
                <a:latin typeface="Calibri" pitchFamily="34" charset="0"/>
              </a:rPr>
              <a:pPr algn="r" eaLnBrk="1" hangingPunct="1"/>
              <a:t>2</a:t>
            </a:fld>
            <a:endParaRPr lang="en-US"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along with other resources, at this </a:t>
            </a:r>
            <a:r>
              <a:rPr lang="en-US" dirty="0" err="1" smtClean="0"/>
              <a:t>url</a:t>
            </a:r>
            <a:r>
              <a:rPr lang="en-US" dirty="0" smtClean="0"/>
              <a:t>.</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20</a:t>
            </a:fld>
            <a:endParaRPr lang="en-US"/>
          </a:p>
        </p:txBody>
      </p:sp>
    </p:spTree>
    <p:extLst>
      <p:ext uri="{BB962C8B-B14F-4D97-AF65-F5344CB8AC3E}">
        <p14:creationId xmlns:p14="http://schemas.microsoft.com/office/powerpoint/2010/main" val="4115628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21</a:t>
            </a:fld>
            <a:endParaRPr lang="en-US"/>
          </a:p>
        </p:txBody>
      </p:sp>
    </p:spTree>
    <p:extLst>
      <p:ext uri="{BB962C8B-B14F-4D97-AF65-F5344CB8AC3E}">
        <p14:creationId xmlns:p14="http://schemas.microsoft.com/office/powerpoint/2010/main" val="79422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22</a:t>
            </a:fld>
            <a:endParaRPr lang="en-US"/>
          </a:p>
        </p:txBody>
      </p:sp>
    </p:spTree>
    <p:extLst>
      <p:ext uri="{BB962C8B-B14F-4D97-AF65-F5344CB8AC3E}">
        <p14:creationId xmlns:p14="http://schemas.microsoft.com/office/powerpoint/2010/main" val="338860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audience for Other</a:t>
            </a:r>
            <a:r>
              <a:rPr lang="en-US" baseline="0" dirty="0" smtClean="0"/>
              <a:t> </a:t>
            </a:r>
            <a:r>
              <a:rPr lang="en-US" baseline="0" dirty="0" smtClean="0"/>
              <a:t>examples</a:t>
            </a:r>
            <a:r>
              <a:rPr lang="en-US" dirty="0" smtClean="0"/>
              <a:t>? (card sorts-can</a:t>
            </a:r>
            <a:r>
              <a:rPr lang="en-US" baseline="0" dirty="0" smtClean="0"/>
              <a:t> get at MH issues if they talk aloud, especially values card sort)</a:t>
            </a:r>
            <a:endParaRPr lang="en-US" dirty="0" smtClean="0"/>
          </a:p>
          <a:p>
            <a:r>
              <a:rPr lang="en-US" dirty="0" err="1" smtClean="0"/>
              <a:t>Ers</a:t>
            </a:r>
            <a:r>
              <a:rPr lang="en-US" dirty="0" smtClean="0"/>
              <a:t>: Adlerian</a:t>
            </a:r>
            <a:r>
              <a:rPr lang="en-US" baseline="0" dirty="0" smtClean="0"/>
              <a:t> approach</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23</a:t>
            </a:fld>
            <a:endParaRPr lang="en-US"/>
          </a:p>
        </p:txBody>
      </p:sp>
    </p:spTree>
    <p:extLst>
      <p:ext uri="{BB962C8B-B14F-4D97-AF65-F5344CB8AC3E}">
        <p14:creationId xmlns:p14="http://schemas.microsoft.com/office/powerpoint/2010/main" val="1740919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Assessments – Determine</a:t>
            </a:r>
            <a:r>
              <a:rPr lang="en-US" baseline="0" dirty="0"/>
              <a:t> if the client can quiet the thoughts specific to the mental illness enough to make an objective judgment on the items being presented (Is that the depression talking or do I really not like an activity?) </a:t>
            </a:r>
            <a:r>
              <a:rPr lang="en-US" dirty="0"/>
              <a:t>Dependent</a:t>
            </a:r>
            <a:r>
              <a:rPr lang="en-US" baseline="0" dirty="0"/>
              <a:t> PD may over-rely on test results; </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24</a:t>
            </a:fld>
            <a:endParaRPr lang="en-US"/>
          </a:p>
        </p:txBody>
      </p:sp>
    </p:spTree>
    <p:extLst>
      <p:ext uri="{BB962C8B-B14F-4D97-AF65-F5344CB8AC3E}">
        <p14:creationId xmlns:p14="http://schemas.microsoft.com/office/powerpoint/2010/main" val="1697570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http://www.career.fsu.edu/Students/Plan-Your-Career/Guide-to-Good-Decision-Making</a:t>
            </a:r>
          </a:p>
        </p:txBody>
      </p:sp>
      <p:sp>
        <p:nvSpPr>
          <p:cNvPr id="4" name="Slide Number Placeholder 3"/>
          <p:cNvSpPr>
            <a:spLocks noGrp="1"/>
          </p:cNvSpPr>
          <p:nvPr>
            <p:ph type="sldNum" sz="quarter" idx="10"/>
          </p:nvPr>
        </p:nvSpPr>
        <p:spPr/>
        <p:txBody>
          <a:bodyPr/>
          <a:lstStyle/>
          <a:p>
            <a:fld id="{03B7C3EE-69D3-F44E-88A0-C4BE15FE64AF}" type="slidenum">
              <a:rPr lang="en-US" smtClean="0"/>
              <a:t>25</a:t>
            </a:fld>
            <a:endParaRPr lang="en-US"/>
          </a:p>
        </p:txBody>
      </p:sp>
    </p:spTree>
    <p:extLst>
      <p:ext uri="{BB962C8B-B14F-4D97-AF65-F5344CB8AC3E}">
        <p14:creationId xmlns:p14="http://schemas.microsoft.com/office/powerpoint/2010/main" val="1063753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03B7C3EE-69D3-F44E-88A0-C4BE15FE64AF}" type="slidenum">
              <a:rPr lang="en-US" smtClean="0"/>
              <a:t>26</a:t>
            </a:fld>
            <a:endParaRPr lang="en-US"/>
          </a:p>
        </p:txBody>
      </p:sp>
    </p:spTree>
    <p:extLst>
      <p:ext uri="{BB962C8B-B14F-4D97-AF65-F5344CB8AC3E}">
        <p14:creationId xmlns:p14="http://schemas.microsoft.com/office/powerpoint/2010/main" val="731417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 cognitive restructuring  activities  that  help  clients  identify,  challenge,  and  alter  career </a:t>
            </a:r>
            <a:r>
              <a:rPr lang="en-US" sz="1200" b="0" i="0" u="none" strike="noStrike" kern="1200" baseline="0" dirty="0" smtClean="0">
                <a:solidFill>
                  <a:schemeClr val="tx1"/>
                </a:solidFill>
                <a:latin typeface="+mn-lt"/>
                <a:ea typeface="+mn-ea"/>
                <a:cs typeface="+mn-cs"/>
              </a:rPr>
              <a:t>thoughts</a:t>
            </a:r>
          </a:p>
          <a:p>
            <a:r>
              <a:rPr lang="en-US" sz="1200" b="0" i="0" u="none" strike="noStrike" kern="1200" baseline="0" dirty="0" smtClean="0">
                <a:solidFill>
                  <a:schemeClr val="tx1"/>
                </a:solidFill>
                <a:latin typeface="+mn-lt"/>
                <a:ea typeface="+mn-ea"/>
                <a:cs typeface="+mn-cs"/>
              </a:rPr>
              <a:t>CORE BELIEFS (Why you need to do several of these –see the themes)</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27</a:t>
            </a:fld>
            <a:endParaRPr lang="en-US"/>
          </a:p>
        </p:txBody>
      </p:sp>
    </p:spTree>
    <p:extLst>
      <p:ext uri="{BB962C8B-B14F-4D97-AF65-F5344CB8AC3E}">
        <p14:creationId xmlns:p14="http://schemas.microsoft.com/office/powerpoint/2010/main" val="242585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28</a:t>
            </a:fld>
            <a:endParaRPr lang="en-US"/>
          </a:p>
        </p:txBody>
      </p:sp>
    </p:spTree>
    <p:extLst>
      <p:ext uri="{BB962C8B-B14F-4D97-AF65-F5344CB8AC3E}">
        <p14:creationId xmlns:p14="http://schemas.microsoft.com/office/powerpoint/2010/main" val="1871338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also ask:</a:t>
            </a:r>
            <a:r>
              <a:rPr lang="en-US" baseline="0" dirty="0"/>
              <a:t> 0-10 – What # would it take to consider the problem to be sufficiently solved?</a:t>
            </a:r>
          </a:p>
          <a:p>
            <a:r>
              <a:rPr lang="en-US" baseline="0" dirty="0"/>
              <a:t>0-10 How confident are you that it will be solved?</a:t>
            </a:r>
          </a:p>
          <a:p>
            <a:r>
              <a:rPr lang="en-US" baseline="0" dirty="0"/>
              <a:t>What’s the most important thing you have to do to keep things at a ____ to _____ level</a:t>
            </a:r>
            <a:r>
              <a:rPr lang="en-US" baseline="0" dirty="0" smtClean="0"/>
              <a:t>? (h to 10)</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29</a:t>
            </a:fld>
            <a:endParaRPr lang="en-US"/>
          </a:p>
        </p:txBody>
      </p:sp>
    </p:spTree>
    <p:extLst>
      <p:ext uri="{BB962C8B-B14F-4D97-AF65-F5344CB8AC3E}">
        <p14:creationId xmlns:p14="http://schemas.microsoft.com/office/powerpoint/2010/main" val="142617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Anxiety</a:t>
            </a:r>
            <a:r>
              <a:rPr lang="en-US" baseline="0" dirty="0"/>
              <a:t> – 12 month prevalence, 18%, lifetime, 29%</a:t>
            </a:r>
          </a:p>
          <a:p>
            <a:r>
              <a:rPr lang="en-US" baseline="0" dirty="0"/>
              <a:t>Depression – 12 month prevalence, 6.6%</a:t>
            </a:r>
          </a:p>
          <a:p>
            <a:r>
              <a:rPr lang="en-US" baseline="0" dirty="0"/>
              <a:t>Mood disorders -12 month prevalence, 9.5%, lifetime, 21%</a:t>
            </a:r>
          </a:p>
          <a:p>
            <a:r>
              <a:rPr lang="en-US" baseline="0" dirty="0"/>
              <a:t>Any personality disorder, 12 month prevalence, 9.1% (lifetime not reported)</a:t>
            </a:r>
          </a:p>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3</a:t>
            </a:fld>
            <a:endParaRPr lang="en-US"/>
          </a:p>
        </p:txBody>
      </p:sp>
    </p:spTree>
    <p:extLst>
      <p:ext uri="{BB962C8B-B14F-4D97-AF65-F5344CB8AC3E}">
        <p14:creationId xmlns:p14="http://schemas.microsoft.com/office/powerpoint/2010/main" val="190467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30</a:t>
            </a:fld>
            <a:endParaRPr lang="en-US"/>
          </a:p>
        </p:txBody>
      </p:sp>
    </p:spTree>
    <p:extLst>
      <p:ext uri="{BB962C8B-B14F-4D97-AF65-F5344CB8AC3E}">
        <p14:creationId xmlns:p14="http://schemas.microsoft.com/office/powerpoint/2010/main" val="4042533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Jacobs</a:t>
            </a:r>
            <a:r>
              <a:rPr lang="en-US" baseline="0" dirty="0"/>
              <a:t> &amp; </a:t>
            </a:r>
            <a:r>
              <a:rPr lang="en-US" baseline="0" dirty="0" err="1"/>
              <a:t>Blustein</a:t>
            </a:r>
            <a:r>
              <a:rPr lang="en-US" baseline="0" dirty="0"/>
              <a:t>, 2008; </a:t>
            </a:r>
            <a:r>
              <a:rPr lang="en-US" baseline="0" dirty="0" err="1"/>
              <a:t>Kabat-Zinn</a:t>
            </a:r>
            <a:r>
              <a:rPr lang="en-US" baseline="0" dirty="0"/>
              <a:t>, 2003</a:t>
            </a:r>
          </a:p>
          <a:p>
            <a:r>
              <a:rPr lang="en-US" baseline="0" dirty="0"/>
              <a:t>Awareness and acceptance of the thoughts, emotions, sensations</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31</a:t>
            </a:fld>
            <a:endParaRPr lang="en-US"/>
          </a:p>
        </p:txBody>
      </p:sp>
    </p:spTree>
    <p:extLst>
      <p:ext uri="{BB962C8B-B14F-4D97-AF65-F5344CB8AC3E}">
        <p14:creationId xmlns:p14="http://schemas.microsoft.com/office/powerpoint/2010/main" val="667739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32</a:t>
            </a:fld>
            <a:endParaRPr lang="en-US"/>
          </a:p>
        </p:txBody>
      </p:sp>
    </p:spTree>
    <p:extLst>
      <p:ext uri="{BB962C8B-B14F-4D97-AF65-F5344CB8AC3E}">
        <p14:creationId xmlns:p14="http://schemas.microsoft.com/office/powerpoint/2010/main" val="191094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33</a:t>
            </a:fld>
            <a:endParaRPr lang="en-US"/>
          </a:p>
        </p:txBody>
      </p:sp>
    </p:spTree>
    <p:extLst>
      <p:ext uri="{BB962C8B-B14F-4D97-AF65-F5344CB8AC3E}">
        <p14:creationId xmlns:p14="http://schemas.microsoft.com/office/powerpoint/2010/main" val="3893420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34</a:t>
            </a:fld>
            <a:endParaRPr lang="en-US"/>
          </a:p>
        </p:txBody>
      </p:sp>
    </p:spTree>
    <p:extLst>
      <p:ext uri="{BB962C8B-B14F-4D97-AF65-F5344CB8AC3E}">
        <p14:creationId xmlns:p14="http://schemas.microsoft.com/office/powerpoint/2010/main" val="3932999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35</a:t>
            </a:fld>
            <a:endParaRPr lang="en-US"/>
          </a:p>
        </p:txBody>
      </p:sp>
    </p:spTree>
    <p:extLst>
      <p:ext uri="{BB962C8B-B14F-4D97-AF65-F5344CB8AC3E}">
        <p14:creationId xmlns:p14="http://schemas.microsoft.com/office/powerpoint/2010/main" val="2455838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36</a:t>
            </a:fld>
            <a:endParaRPr lang="en-US"/>
          </a:p>
        </p:txBody>
      </p:sp>
    </p:spTree>
    <p:extLst>
      <p:ext uri="{BB962C8B-B14F-4D97-AF65-F5344CB8AC3E}">
        <p14:creationId xmlns:p14="http://schemas.microsoft.com/office/powerpoint/2010/main" val="3953585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37</a:t>
            </a:fld>
            <a:endParaRPr lang="en-US"/>
          </a:p>
        </p:txBody>
      </p:sp>
    </p:spTree>
    <p:extLst>
      <p:ext uri="{BB962C8B-B14F-4D97-AF65-F5344CB8AC3E}">
        <p14:creationId xmlns:p14="http://schemas.microsoft.com/office/powerpoint/2010/main" val="481329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38</a:t>
            </a:fld>
            <a:endParaRPr lang="en-US"/>
          </a:p>
        </p:txBody>
      </p:sp>
    </p:spTree>
    <p:extLst>
      <p:ext uri="{BB962C8B-B14F-4D97-AF65-F5344CB8AC3E}">
        <p14:creationId xmlns:p14="http://schemas.microsoft.com/office/powerpoint/2010/main" val="904415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39</a:t>
            </a:fld>
            <a:endParaRPr lang="en-US"/>
          </a:p>
        </p:txBody>
      </p:sp>
    </p:spTree>
    <p:extLst>
      <p:ext uri="{BB962C8B-B14F-4D97-AF65-F5344CB8AC3E}">
        <p14:creationId xmlns:p14="http://schemas.microsoft.com/office/powerpoint/2010/main" val="211077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4</a:t>
            </a:fld>
            <a:endParaRPr lang="en-US"/>
          </a:p>
        </p:txBody>
      </p:sp>
    </p:spTree>
    <p:extLst>
      <p:ext uri="{BB962C8B-B14F-4D97-AF65-F5344CB8AC3E}">
        <p14:creationId xmlns:p14="http://schemas.microsoft.com/office/powerpoint/2010/main" val="308940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past 12 months</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5</a:t>
            </a:fld>
            <a:endParaRPr lang="en-US"/>
          </a:p>
        </p:txBody>
      </p:sp>
    </p:spTree>
    <p:extLst>
      <p:ext uri="{BB962C8B-B14F-4D97-AF65-F5344CB8AC3E}">
        <p14:creationId xmlns:p14="http://schemas.microsoft.com/office/powerpoint/2010/main" val="369573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6</a:t>
            </a:fld>
            <a:endParaRPr lang="en-US"/>
          </a:p>
        </p:txBody>
      </p:sp>
    </p:spTree>
    <p:extLst>
      <p:ext uri="{BB962C8B-B14F-4D97-AF65-F5344CB8AC3E}">
        <p14:creationId xmlns:p14="http://schemas.microsoft.com/office/powerpoint/2010/main" val="323974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Rossier</a:t>
            </a:r>
            <a:r>
              <a:rPr lang="en-US" dirty="0"/>
              <a:t>-extroversion,</a:t>
            </a:r>
            <a:r>
              <a:rPr lang="en-US" baseline="0" dirty="0"/>
              <a:t> conscientiousness, openness to new experience, </a:t>
            </a:r>
            <a:r>
              <a:rPr lang="en-US" baseline="0" dirty="0" err="1"/>
              <a:t>aggreeableness</a:t>
            </a:r>
            <a:endParaRPr lang="en-US" dirty="0"/>
          </a:p>
        </p:txBody>
      </p:sp>
      <p:sp>
        <p:nvSpPr>
          <p:cNvPr id="4" name="Slide Number Placeholder 3"/>
          <p:cNvSpPr>
            <a:spLocks noGrp="1"/>
          </p:cNvSpPr>
          <p:nvPr>
            <p:ph type="sldNum" sz="quarter" idx="10"/>
          </p:nvPr>
        </p:nvSpPr>
        <p:spPr/>
        <p:txBody>
          <a:bodyPr/>
          <a:lstStyle/>
          <a:p>
            <a:fld id="{03B7C3EE-69D3-F44E-88A0-C4BE15FE64AF}" type="slidenum">
              <a:rPr lang="en-US" smtClean="0"/>
              <a:t>7</a:t>
            </a:fld>
            <a:endParaRPr lang="en-US"/>
          </a:p>
        </p:txBody>
      </p:sp>
    </p:spTree>
    <p:extLst>
      <p:ext uri="{BB962C8B-B14F-4D97-AF65-F5344CB8AC3E}">
        <p14:creationId xmlns:p14="http://schemas.microsoft.com/office/powerpoint/2010/main" val="397320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8</a:t>
            </a:fld>
            <a:endParaRPr lang="en-US"/>
          </a:p>
        </p:txBody>
      </p:sp>
    </p:spTree>
    <p:extLst>
      <p:ext uri="{BB962C8B-B14F-4D97-AF65-F5344CB8AC3E}">
        <p14:creationId xmlns:p14="http://schemas.microsoft.com/office/powerpoint/2010/main" val="742263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B7C3EE-69D3-F44E-88A0-C4BE15FE64AF}" type="slidenum">
              <a:rPr lang="en-US" smtClean="0"/>
              <a:t>9</a:t>
            </a:fld>
            <a:endParaRPr lang="en-US"/>
          </a:p>
        </p:txBody>
      </p:sp>
    </p:spTree>
    <p:extLst>
      <p:ext uri="{BB962C8B-B14F-4D97-AF65-F5344CB8AC3E}">
        <p14:creationId xmlns:p14="http://schemas.microsoft.com/office/powerpoint/2010/main" val="131723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5AA204EE-EFE4-2A4C-8FA6-727CE2DC478D}" type="datetimeFigureOut">
              <a:rPr lang="en-US" smtClean="0"/>
              <a:t>4/1/16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B2DE-5D4C-D74D-AE4E-3C3B963FDEF2}"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204EE-EFE4-2A4C-8FA6-727CE2DC478D}" type="datetimeFigureOut">
              <a:rPr lang="en-US" smtClean="0"/>
              <a:t>4/1/16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4CB2DE-5D4C-D74D-AE4E-3C3B963FDEF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AA204EE-EFE4-2A4C-8FA6-727CE2DC478D}" type="datetimeFigureOut">
              <a:rPr lang="en-US" smtClean="0"/>
              <a:t>4/1/16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AA204EE-EFE4-2A4C-8FA6-727CE2DC478D}" type="datetimeFigureOut">
              <a:rPr lang="en-US" smtClean="0"/>
              <a:t>4/1/16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A204EE-EFE4-2A4C-8FA6-727CE2DC478D}" type="datetimeFigureOut">
              <a:rPr lang="en-US" smtClean="0"/>
              <a:t>4/1/16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4CB2DE-5D4C-D74D-AE4E-3C3B963FDEF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097B5D4-1FCC-4003-BFAC-4BA1C741753E}" type="slidenum">
              <a:rPr lang="en-US" smtClean="0"/>
              <a:pPr/>
              <a:t>‹#›</a:t>
            </a:fld>
            <a:endParaRPr lang="en-US"/>
          </a:p>
        </p:txBody>
      </p:sp>
    </p:spTree>
    <p:extLst>
      <p:ext uri="{BB962C8B-B14F-4D97-AF65-F5344CB8AC3E}">
        <p14:creationId xmlns:p14="http://schemas.microsoft.com/office/powerpoint/2010/main" val="417439403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AA204EE-EFE4-2A4C-8FA6-727CE2DC478D}" type="datetimeFigureOut">
              <a:rPr lang="en-US" smtClean="0"/>
              <a:t>4/1/16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5AA204EE-EFE4-2A4C-8FA6-727CE2DC478D}" type="datetimeFigureOut">
              <a:rPr lang="en-US" smtClean="0"/>
              <a:t>4/1/16</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14CB2DE-5D4C-D74D-AE4E-3C3B963FDEF2}"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AA204EE-EFE4-2A4C-8FA6-727CE2DC478D}" type="datetimeFigureOut">
              <a:rPr lang="en-US" smtClean="0"/>
              <a:t>4/1/16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AA204EE-EFE4-2A4C-8FA6-727CE2DC478D}" type="datetimeFigureOut">
              <a:rPr lang="en-US" smtClean="0"/>
              <a:t>4/1/16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B2DE-5D4C-D74D-AE4E-3C3B963FDEF2}"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AA204EE-EFE4-2A4C-8FA6-727CE2DC478D}" type="datetimeFigureOut">
              <a:rPr lang="en-US" smtClean="0"/>
              <a:t>4/1/16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4CB2DE-5D4C-D74D-AE4E-3C3B963FDEF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5AA204EE-EFE4-2A4C-8FA6-727CE2DC478D}" type="datetimeFigureOut">
              <a:rPr lang="en-US" smtClean="0"/>
              <a:t>4/1/16</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614CB2DE-5D4C-D74D-AE4E-3C3B963FDE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mailto:dosborn@fsu.edu" TargetMode="External"/><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Career </a:t>
            </a:r>
            <a:r>
              <a:rPr lang="en-US" smtClean="0"/>
              <a:t>&amp; </a:t>
            </a:r>
            <a:r>
              <a:rPr lang="en-US"/>
              <a:t>Mental </a:t>
            </a:r>
            <a:r>
              <a:rPr lang="en-US" smtClean="0"/>
              <a:t>Health</a:t>
            </a:r>
            <a:endParaRPr lang="en-US" dirty="0"/>
          </a:p>
        </p:txBody>
      </p:sp>
      <p:sp>
        <p:nvSpPr>
          <p:cNvPr id="3" name="Subtitle 2"/>
          <p:cNvSpPr>
            <a:spLocks noGrp="1"/>
          </p:cNvSpPr>
          <p:nvPr>
            <p:ph type="subTitle" idx="1"/>
          </p:nvPr>
        </p:nvSpPr>
        <p:spPr>
          <a:xfrm>
            <a:off x="457199" y="3750906"/>
            <a:ext cx="8228013" cy="1066800"/>
          </a:xfrm>
        </p:spPr>
        <p:txBody>
          <a:bodyPr vert="horz" lIns="91440" tIns="0" rIns="91440" bIns="0" rtlCol="0" anchor="t">
            <a:normAutofit/>
          </a:bodyPr>
          <a:lstStyle/>
          <a:p>
            <a:r>
              <a:rPr lang="en-US" dirty="0"/>
              <a:t>Dr. Deb Osborn,  Jackie Belle, and Shae McCain</a:t>
            </a:r>
          </a:p>
          <a:p>
            <a:r>
              <a:rPr lang="en-US" dirty="0"/>
              <a:t>ACA 2016, Montreal</a:t>
            </a:r>
          </a:p>
          <a:p>
            <a:endParaRPr lang="en-US" dirty="0"/>
          </a:p>
        </p:txBody>
      </p:sp>
      <p:pic>
        <p:nvPicPr>
          <p:cNvPr id="4" name="Picture 3"/>
          <p:cNvPicPr>
            <a:picLocks noChangeAspect="1"/>
          </p:cNvPicPr>
          <p:nvPr/>
        </p:nvPicPr>
        <p:blipFill>
          <a:blip r:embed="rId3"/>
          <a:stretch>
            <a:fillRect/>
          </a:stretch>
        </p:blipFill>
        <p:spPr>
          <a:xfrm>
            <a:off x="3242706" y="4615108"/>
            <a:ext cx="3027282" cy="1537667"/>
          </a:xfrm>
          <a:prstGeom prst="rect">
            <a:avLst/>
          </a:prstGeom>
        </p:spPr>
      </p:pic>
    </p:spTree>
    <p:extLst>
      <p:ext uri="{BB962C8B-B14F-4D97-AF65-F5344CB8AC3E}">
        <p14:creationId xmlns:p14="http://schemas.microsoft.com/office/powerpoint/2010/main" val="37415462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315" y="431444"/>
            <a:ext cx="8229600" cy="1143000"/>
          </a:xfrm>
        </p:spPr>
        <p:txBody>
          <a:bodyPr/>
          <a:lstStyle/>
          <a:p>
            <a:r>
              <a:rPr lang="en-US" dirty="0"/>
              <a:t>CD and Depression</a:t>
            </a:r>
          </a:p>
        </p:txBody>
      </p:sp>
      <p:sp>
        <p:nvSpPr>
          <p:cNvPr id="3" name="Content Placeholder 2"/>
          <p:cNvSpPr>
            <a:spLocks noGrp="1"/>
          </p:cNvSpPr>
          <p:nvPr>
            <p:ph idx="1"/>
          </p:nvPr>
        </p:nvSpPr>
        <p:spPr>
          <a:xfrm>
            <a:off x="0" y="2501900"/>
            <a:ext cx="9144000" cy="4229100"/>
          </a:xfrm>
        </p:spPr>
        <p:txBody>
          <a:bodyPr vert="horz" lIns="91440" tIns="45720" rIns="91440" bIns="45720" rtlCol="0" anchor="t">
            <a:normAutofit fontScale="77500" lnSpcReduction="20000"/>
          </a:bodyPr>
          <a:lstStyle/>
          <a:p>
            <a:pPr>
              <a:lnSpc>
                <a:spcPct val="120000"/>
              </a:lnSpc>
              <a:spcBef>
                <a:spcPts val="0"/>
              </a:spcBef>
            </a:pPr>
            <a:r>
              <a:rPr lang="en-US" sz="3600" dirty="0"/>
              <a:t>Those who made a career decision report less depression</a:t>
            </a:r>
          </a:p>
          <a:p>
            <a:pPr lvl="1">
              <a:lnSpc>
                <a:spcPct val="120000"/>
              </a:lnSpc>
              <a:spcBef>
                <a:spcPts val="0"/>
              </a:spcBef>
            </a:pPr>
            <a:r>
              <a:rPr lang="en-US" dirty="0"/>
              <a:t>(</a:t>
            </a:r>
            <a:r>
              <a:rPr lang="en-US" dirty="0" err="1"/>
              <a:t>Rottinghaus</a:t>
            </a:r>
            <a:r>
              <a:rPr lang="en-US" dirty="0"/>
              <a:t>, Jenkins, &amp; </a:t>
            </a:r>
            <a:r>
              <a:rPr lang="en-US" dirty="0" err="1"/>
              <a:t>Jantzer</a:t>
            </a:r>
            <a:r>
              <a:rPr lang="en-US" dirty="0"/>
              <a:t>, 2009).</a:t>
            </a:r>
            <a:endParaRPr lang="en-US" sz="3000" dirty="0"/>
          </a:p>
          <a:p>
            <a:pPr>
              <a:lnSpc>
                <a:spcPct val="120000"/>
              </a:lnSpc>
              <a:spcBef>
                <a:spcPts val="0"/>
              </a:spcBef>
            </a:pPr>
            <a:r>
              <a:rPr lang="en-US" sz="3600" dirty="0"/>
              <a:t>Dysfunctional career thoughts and occupational indecision related to depression </a:t>
            </a:r>
          </a:p>
          <a:p>
            <a:pPr lvl="1">
              <a:lnSpc>
                <a:spcPct val="120000"/>
              </a:lnSpc>
              <a:spcBef>
                <a:spcPts val="0"/>
              </a:spcBef>
            </a:pPr>
            <a:r>
              <a:rPr lang="en-US" dirty="0"/>
              <a:t>(Walker &amp; Peterson, 2012). </a:t>
            </a:r>
          </a:p>
          <a:p>
            <a:pPr>
              <a:lnSpc>
                <a:spcPct val="120000"/>
              </a:lnSpc>
              <a:spcBef>
                <a:spcPts val="0"/>
              </a:spcBef>
            </a:pPr>
            <a:r>
              <a:rPr lang="en-US" sz="3600" dirty="0"/>
              <a:t>Career indecision</a:t>
            </a:r>
          </a:p>
          <a:p>
            <a:pPr lvl="1">
              <a:lnSpc>
                <a:spcPct val="120000"/>
              </a:lnSpc>
              <a:spcBef>
                <a:spcPts val="0"/>
              </a:spcBef>
            </a:pPr>
            <a:r>
              <a:rPr lang="en-US" dirty="0"/>
              <a:t>(Saunders et al. 2000)</a:t>
            </a:r>
          </a:p>
          <a:p>
            <a:pPr>
              <a:lnSpc>
                <a:spcPct val="120000"/>
              </a:lnSpc>
              <a:spcBef>
                <a:spcPts val="0"/>
              </a:spcBef>
            </a:pPr>
            <a:r>
              <a:rPr lang="en-US" sz="3600" dirty="0"/>
              <a:t>Career indecision, lower vocational identity, self-defeating characteristics </a:t>
            </a:r>
            <a:r>
              <a:rPr lang="en-US" dirty="0"/>
              <a:t>(Sweeney &amp; </a:t>
            </a:r>
            <a:r>
              <a:rPr lang="en-US" dirty="0" err="1"/>
              <a:t>Schill</a:t>
            </a:r>
            <a:r>
              <a:rPr lang="en-US" dirty="0"/>
              <a:t>, 1998)</a:t>
            </a:r>
          </a:p>
          <a:p>
            <a:pPr>
              <a:lnSpc>
                <a:spcPct val="120000"/>
              </a:lnSpc>
              <a:spcBef>
                <a:spcPts val="0"/>
              </a:spcBef>
            </a:pPr>
            <a:r>
              <a:rPr lang="en-US" sz="3600" dirty="0"/>
              <a:t>Dysfunctional career thoughts</a:t>
            </a:r>
          </a:p>
          <a:p>
            <a:pPr lvl="1">
              <a:lnSpc>
                <a:spcPct val="120000"/>
              </a:lnSpc>
              <a:spcBef>
                <a:spcPts val="0"/>
              </a:spcBef>
            </a:pPr>
            <a:r>
              <a:rPr lang="en-US" dirty="0"/>
              <a:t>(Saunders et al., 2000</a:t>
            </a:r>
            <a:r>
              <a:rPr lang="en-US" dirty="0" smtClean="0"/>
              <a:t>)</a:t>
            </a:r>
            <a:endParaRPr lang="en-US" dirty="0"/>
          </a:p>
        </p:txBody>
      </p:sp>
      <p:pic>
        <p:nvPicPr>
          <p:cNvPr id="4" name="Picture 3"/>
          <p:cNvPicPr>
            <a:picLocks noChangeAspect="1"/>
          </p:cNvPicPr>
          <p:nvPr/>
        </p:nvPicPr>
        <p:blipFill>
          <a:blip r:embed="rId3"/>
          <a:stretch>
            <a:fillRect/>
          </a:stretch>
        </p:blipFill>
        <p:spPr>
          <a:xfrm>
            <a:off x="6436094" y="177800"/>
            <a:ext cx="2707906" cy="1801988"/>
          </a:xfrm>
          <a:prstGeom prst="rect">
            <a:avLst/>
          </a:prstGeom>
        </p:spPr>
      </p:pic>
    </p:spTree>
    <p:extLst>
      <p:ext uri="{BB962C8B-B14F-4D97-AF65-F5344CB8AC3E}">
        <p14:creationId xmlns:p14="http://schemas.microsoft.com/office/powerpoint/2010/main" val="36631110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normAutofit fontScale="90000"/>
          </a:bodyPr>
          <a:lstStyle/>
          <a:p>
            <a:r>
              <a:rPr lang="en-US" dirty="0"/>
              <a:t>Mental health constructs </a:t>
            </a:r>
            <a:r>
              <a:rPr lang="en-US" b="1" u="sng" dirty="0"/>
              <a:t>directly correlate</a:t>
            </a:r>
            <a:r>
              <a:rPr lang="en-US" b="1" dirty="0"/>
              <a:t> </a:t>
            </a:r>
            <a:r>
              <a:rPr lang="en-US" dirty="0"/>
              <a:t>with dysfunctional career thoughts</a:t>
            </a:r>
          </a:p>
        </p:txBody>
      </p:sp>
      <p:sp>
        <p:nvSpPr>
          <p:cNvPr id="98307" name="Rectangle 3"/>
          <p:cNvSpPr>
            <a:spLocks noGrp="1" noChangeArrowheads="1"/>
          </p:cNvSpPr>
          <p:nvPr>
            <p:ph sz="half" idx="1"/>
          </p:nvPr>
        </p:nvSpPr>
        <p:spPr>
          <a:xfrm>
            <a:off x="228600" y="2607724"/>
            <a:ext cx="4038600" cy="3657600"/>
          </a:xfrm>
        </p:spPr>
        <p:txBody>
          <a:bodyPr/>
          <a:lstStyle/>
          <a:p>
            <a:pPr marL="457200" lvl="1" indent="0">
              <a:spcBef>
                <a:spcPct val="40000"/>
              </a:spcBef>
              <a:buClr>
                <a:schemeClr val="tx2"/>
              </a:buClr>
              <a:buNone/>
            </a:pPr>
            <a:r>
              <a:rPr lang="en-US" sz="3600" dirty="0">
                <a:latin typeface="Wingdings"/>
                <a:ea typeface="Wingdings"/>
                <a:cs typeface="Wingdings"/>
                <a:sym typeface="Wingdings"/>
              </a:rPr>
              <a:t></a:t>
            </a:r>
            <a:r>
              <a:rPr lang="en-US" sz="3600" dirty="0"/>
              <a:t>indecision</a:t>
            </a:r>
          </a:p>
          <a:p>
            <a:pPr marL="457200" lvl="1" indent="0">
              <a:spcBef>
                <a:spcPct val="40000"/>
              </a:spcBef>
              <a:buClr>
                <a:schemeClr val="tx2"/>
              </a:buClr>
              <a:buNone/>
            </a:pPr>
            <a:r>
              <a:rPr lang="en-US" sz="3600" dirty="0">
                <a:latin typeface="Wingdings"/>
                <a:ea typeface="Wingdings"/>
                <a:cs typeface="Wingdings"/>
                <a:sym typeface="Wingdings"/>
              </a:rPr>
              <a:t></a:t>
            </a:r>
            <a:r>
              <a:rPr lang="en-US" sz="3600" dirty="0"/>
              <a:t>neuroticism</a:t>
            </a:r>
          </a:p>
          <a:p>
            <a:pPr marL="457200" lvl="1" indent="0">
              <a:spcBef>
                <a:spcPct val="40000"/>
              </a:spcBef>
              <a:buClr>
                <a:schemeClr val="tx2"/>
              </a:buClr>
              <a:buNone/>
            </a:pPr>
            <a:r>
              <a:rPr lang="en-US" sz="3600" dirty="0">
                <a:latin typeface="Wingdings"/>
                <a:ea typeface="Wingdings"/>
                <a:cs typeface="Wingdings"/>
                <a:sym typeface="Wingdings"/>
              </a:rPr>
              <a:t></a:t>
            </a:r>
            <a:r>
              <a:rPr lang="en-US" sz="3600" dirty="0"/>
              <a:t>anxiety</a:t>
            </a:r>
          </a:p>
          <a:p>
            <a:pPr marL="457200" lvl="1" indent="0">
              <a:spcBef>
                <a:spcPct val="40000"/>
              </a:spcBef>
              <a:buClr>
                <a:schemeClr val="tx2"/>
              </a:buClr>
              <a:buNone/>
            </a:pPr>
            <a:r>
              <a:rPr lang="en-US" sz="3600" dirty="0">
                <a:latin typeface="Wingdings"/>
                <a:ea typeface="Wingdings"/>
                <a:cs typeface="Wingdings"/>
                <a:sym typeface="Wingdings"/>
              </a:rPr>
              <a:t></a:t>
            </a:r>
            <a:r>
              <a:rPr lang="en-US" sz="3600" dirty="0"/>
              <a:t>angry hostility</a:t>
            </a:r>
          </a:p>
          <a:p>
            <a:pPr lvl="2">
              <a:buClr>
                <a:srgbClr val="FF33FF"/>
              </a:buClr>
            </a:pPr>
            <a:endParaRPr lang="en-US" sz="2800" b="1" dirty="0"/>
          </a:p>
          <a:p>
            <a:endParaRPr lang="en-US" sz="2500" dirty="0"/>
          </a:p>
        </p:txBody>
      </p:sp>
      <p:sp>
        <p:nvSpPr>
          <p:cNvPr id="98308" name="Rectangle 4"/>
          <p:cNvSpPr>
            <a:spLocks noGrp="1" noChangeArrowheads="1"/>
          </p:cNvSpPr>
          <p:nvPr>
            <p:ph sz="half" idx="2"/>
          </p:nvPr>
        </p:nvSpPr>
        <p:spPr>
          <a:xfrm>
            <a:off x="4191000" y="2624657"/>
            <a:ext cx="4648200" cy="3733800"/>
          </a:xfrm>
        </p:spPr>
        <p:txBody>
          <a:bodyPr/>
          <a:lstStyle/>
          <a:p>
            <a:pPr marL="914400" lvl="2" indent="0">
              <a:spcBef>
                <a:spcPct val="40000"/>
              </a:spcBef>
              <a:buNone/>
            </a:pPr>
            <a:r>
              <a:rPr lang="en-US" sz="3600" dirty="0">
                <a:latin typeface="Wingdings"/>
                <a:ea typeface="Wingdings"/>
                <a:cs typeface="Wingdings"/>
                <a:sym typeface="Wingdings"/>
              </a:rPr>
              <a:t></a:t>
            </a:r>
            <a:r>
              <a:rPr lang="en-US" sz="3600" dirty="0"/>
              <a:t>depression</a:t>
            </a:r>
          </a:p>
          <a:p>
            <a:pPr marL="914400" lvl="2" indent="0">
              <a:spcBef>
                <a:spcPct val="40000"/>
              </a:spcBef>
              <a:buNone/>
            </a:pPr>
            <a:r>
              <a:rPr lang="en-US" sz="3600" dirty="0">
                <a:latin typeface="Wingdings"/>
                <a:ea typeface="Wingdings"/>
                <a:cs typeface="Wingdings"/>
                <a:sym typeface="Wingdings"/>
              </a:rPr>
              <a:t></a:t>
            </a:r>
            <a:r>
              <a:rPr lang="en-US" sz="3600" dirty="0"/>
              <a:t>hopelessness</a:t>
            </a:r>
          </a:p>
          <a:p>
            <a:pPr marL="914400" lvl="2" indent="0">
              <a:spcBef>
                <a:spcPct val="40000"/>
              </a:spcBef>
              <a:buNone/>
            </a:pPr>
            <a:r>
              <a:rPr lang="en-US" sz="3600" dirty="0">
                <a:latin typeface="Wingdings"/>
                <a:ea typeface="Wingdings"/>
                <a:cs typeface="Wingdings"/>
                <a:sym typeface="Wingdings"/>
              </a:rPr>
              <a:t></a:t>
            </a:r>
            <a:r>
              <a:rPr lang="en-US" sz="3600" dirty="0"/>
              <a:t>impulsivity</a:t>
            </a:r>
          </a:p>
          <a:p>
            <a:pPr marL="914400" lvl="2" indent="0">
              <a:spcBef>
                <a:spcPct val="40000"/>
              </a:spcBef>
              <a:buNone/>
            </a:pPr>
            <a:r>
              <a:rPr lang="en-US" sz="3600" dirty="0">
                <a:latin typeface="Wingdings"/>
                <a:ea typeface="Wingdings"/>
                <a:cs typeface="Wingdings"/>
                <a:sym typeface="Wingdings"/>
              </a:rPr>
              <a:t></a:t>
            </a:r>
            <a:r>
              <a:rPr lang="en-US" sz="3600" dirty="0"/>
              <a:t>vulnerability</a:t>
            </a:r>
          </a:p>
        </p:txBody>
      </p:sp>
    </p:spTree>
    <p:extLst>
      <p:ext uri="{BB962C8B-B14F-4D97-AF65-F5344CB8AC3E}">
        <p14:creationId xmlns:p14="http://schemas.microsoft.com/office/powerpoint/2010/main" val="21283929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off the presses</a:t>
            </a:r>
            <a:endParaRPr lang="en-US" dirty="0"/>
          </a:p>
        </p:txBody>
      </p:sp>
      <p:sp>
        <p:nvSpPr>
          <p:cNvPr id="5" name="Content Placeholder 4"/>
          <p:cNvSpPr>
            <a:spLocks noGrp="1"/>
          </p:cNvSpPr>
          <p:nvPr>
            <p:ph idx="1"/>
          </p:nvPr>
        </p:nvSpPr>
        <p:spPr>
          <a:xfrm>
            <a:off x="135466" y="2245171"/>
            <a:ext cx="9008533" cy="3884706"/>
          </a:xfrm>
        </p:spPr>
        <p:txBody>
          <a:bodyPr>
            <a:normAutofit fontScale="92500"/>
          </a:bodyPr>
          <a:lstStyle/>
          <a:p>
            <a:r>
              <a:rPr lang="en-US" sz="2800" dirty="0" smtClean="0"/>
              <a:t>Multiple case study qualitative study</a:t>
            </a:r>
          </a:p>
          <a:p>
            <a:r>
              <a:rPr lang="en-US" sz="2800" dirty="0" smtClean="0"/>
              <a:t>Career Thoughts Inventory &amp; MMPI</a:t>
            </a:r>
          </a:p>
          <a:p>
            <a:r>
              <a:rPr lang="en-US" sz="2800" dirty="0" smtClean="0"/>
              <a:t>5 cases with CTI’s greater than 65 from diverse backgrounds</a:t>
            </a:r>
          </a:p>
          <a:p>
            <a:r>
              <a:rPr lang="en-US" sz="2800" dirty="0" smtClean="0"/>
              <a:t>4 MMPI experts independently reviewing these cases</a:t>
            </a:r>
          </a:p>
          <a:p>
            <a:r>
              <a:rPr lang="en-US" sz="2800" dirty="0" smtClean="0"/>
              <a:t>Preliminary Findings</a:t>
            </a:r>
            <a:r>
              <a:rPr lang="en-US" sz="2800" dirty="0" smtClean="0"/>
              <a:t>?- depression, anxiety, negative treatment factors, somatic complaints, hallucinations, poor coping, work problems found by 4 experts </a:t>
            </a:r>
            <a:r>
              <a:rPr lang="en-US" sz="2800" dirty="0" smtClean="0"/>
              <a:t>across most cases.</a:t>
            </a:r>
            <a:endParaRPr lang="en-US" sz="2800" dirty="0"/>
          </a:p>
        </p:txBody>
      </p:sp>
    </p:spTree>
    <p:extLst>
      <p:ext uri="{BB962C8B-B14F-4D97-AF65-F5344CB8AC3E}">
        <p14:creationId xmlns:p14="http://schemas.microsoft.com/office/powerpoint/2010/main" val="17997006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Tools To Explore Both</a:t>
            </a:r>
            <a:br>
              <a:rPr lang="en-US" dirty="0"/>
            </a:br>
            <a:r>
              <a:rPr lang="en-US" dirty="0"/>
              <a:t>Career and Mental Health</a:t>
            </a:r>
          </a:p>
        </p:txBody>
      </p:sp>
      <p:sp>
        <p:nvSpPr>
          <p:cNvPr id="3" name="Content Placeholder 2"/>
          <p:cNvSpPr>
            <a:spLocks noGrp="1"/>
          </p:cNvSpPr>
          <p:nvPr>
            <p:ph idx="1"/>
          </p:nvPr>
        </p:nvSpPr>
        <p:spPr>
          <a:xfrm>
            <a:off x="536575" y="2476500"/>
            <a:ext cx="8150225" cy="3967163"/>
          </a:xfrm>
        </p:spPr>
        <p:txBody>
          <a:bodyPr>
            <a:normAutofit lnSpcReduction="10000"/>
          </a:bodyPr>
          <a:lstStyle/>
          <a:p>
            <a:r>
              <a:rPr lang="en-US" sz="3800" dirty="0"/>
              <a:t>Based on Cognitive Information Processing Theory </a:t>
            </a:r>
          </a:p>
          <a:p>
            <a:pPr lvl="1"/>
            <a:r>
              <a:rPr lang="en-US" sz="2100" dirty="0"/>
              <a:t>(CIP; Sampson, Reardon, Peterson, &amp; Lenz, 2004)</a:t>
            </a:r>
          </a:p>
          <a:p>
            <a:r>
              <a:rPr lang="en-US" sz="3800" dirty="0"/>
              <a:t>Career Thoughts Inventory (CTI)</a:t>
            </a:r>
          </a:p>
          <a:p>
            <a:pPr lvl="1"/>
            <a:r>
              <a:rPr lang="en-US" dirty="0"/>
              <a:t>Sampson, Peterson, Lenz, Reardon, &amp; Saunders (1996)</a:t>
            </a:r>
          </a:p>
          <a:p>
            <a:r>
              <a:rPr lang="en-US" sz="3800" dirty="0"/>
              <a:t>Decision Space Worksheet (DSW)</a:t>
            </a:r>
          </a:p>
          <a:p>
            <a:pPr lvl="1"/>
            <a:r>
              <a:rPr lang="en-US" dirty="0"/>
              <a:t>Peterson, </a:t>
            </a:r>
            <a:r>
              <a:rPr lang="en-US" dirty="0" err="1"/>
              <a:t>Leasure</a:t>
            </a:r>
            <a:r>
              <a:rPr lang="en-US" dirty="0"/>
              <a:t>, Carr, &amp; Lenz (2010)</a:t>
            </a:r>
          </a:p>
        </p:txBody>
      </p:sp>
    </p:spTree>
    <p:extLst>
      <p:ext uri="{BB962C8B-B14F-4D97-AF65-F5344CB8AC3E}">
        <p14:creationId xmlns:p14="http://schemas.microsoft.com/office/powerpoint/2010/main" val="7541415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 Theory</a:t>
            </a:r>
          </a:p>
        </p:txBody>
      </p:sp>
      <p:pic>
        <p:nvPicPr>
          <p:cNvPr id="4" name="Picture 3" descr="Screen Shot 2015-02-03 at 9.56.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435518"/>
            <a:ext cx="3429001" cy="2158165"/>
          </a:xfrm>
          <a:prstGeom prst="rect">
            <a:avLst/>
          </a:prstGeom>
          <a:solidFill>
            <a:srgbClr val="FFFFFF">
              <a:shade val="85000"/>
            </a:srgbClr>
          </a:solidFill>
          <a:ln w="88900"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 Shot 2015-02-03 at 9.57.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683" y="1424641"/>
            <a:ext cx="3399117" cy="214321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Shot 2015-02-03 at 9.58.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735" y="3746500"/>
            <a:ext cx="3792251" cy="2442349"/>
          </a:xfrm>
          <a:prstGeom prst="rect">
            <a:avLst/>
          </a:prstGeom>
          <a:solidFill>
            <a:srgbClr val="FFFFFF">
              <a:shade val="85000"/>
            </a:srgbClr>
          </a:solidFill>
          <a:ln w="88900"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22746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a:ln/>
        </p:spPr>
        <p:txBody>
          <a:bodyPr lIns="92075" tIns="46038" rIns="92075" bIns="46038" anchor="ctr"/>
          <a:lstStyle/>
          <a:p>
            <a:pPr eaLnBrk="0" hangingPunct="0"/>
            <a:r>
              <a:rPr lang="en-US"/>
              <a:t>What is the CTI?</a:t>
            </a:r>
          </a:p>
        </p:txBody>
      </p:sp>
      <p:sp>
        <p:nvSpPr>
          <p:cNvPr id="108547" name="Rectangle 3"/>
          <p:cNvSpPr>
            <a:spLocks noGrp="1" noChangeArrowheads="1"/>
          </p:cNvSpPr>
          <p:nvPr>
            <p:ph type="body" sz="half" idx="1"/>
          </p:nvPr>
        </p:nvSpPr>
        <p:spPr>
          <a:xfrm>
            <a:off x="609600" y="1981200"/>
            <a:ext cx="4340225" cy="4114800"/>
          </a:xfrm>
          <a:solidFill>
            <a:schemeClr val="bg2">
              <a:lumMod val="40000"/>
              <a:lumOff val="60000"/>
            </a:schemeClr>
          </a:solidFill>
          <a:ln/>
        </p:spPr>
        <p:txBody>
          <a:bodyPr lIns="92075" tIns="46038" rIns="92075" bIns="46038"/>
          <a:lstStyle/>
          <a:p>
            <a:pPr eaLnBrk="0" hangingPunct="0">
              <a:spcBef>
                <a:spcPct val="50000"/>
              </a:spcBef>
            </a:pPr>
            <a:r>
              <a:rPr lang="en-US" sz="2800" dirty="0"/>
              <a:t>Self-administered</a:t>
            </a:r>
          </a:p>
          <a:p>
            <a:pPr eaLnBrk="0" hangingPunct="0">
              <a:spcBef>
                <a:spcPct val="50000"/>
              </a:spcBef>
            </a:pPr>
            <a:r>
              <a:rPr lang="en-US" sz="2800" dirty="0"/>
              <a:t>Objectively scored</a:t>
            </a:r>
          </a:p>
          <a:p>
            <a:pPr eaLnBrk="0" hangingPunct="0">
              <a:spcBef>
                <a:spcPct val="50000"/>
              </a:spcBef>
            </a:pPr>
            <a:r>
              <a:rPr lang="en-US" sz="2800" dirty="0"/>
              <a:t>48-Item measure of dysfunctional thoughts in career choice</a:t>
            </a:r>
          </a:p>
        </p:txBody>
      </p:sp>
      <p:pic>
        <p:nvPicPr>
          <p:cNvPr id="108549" name="Picture 5" descr="MVC-002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4500" t="3999" r="6000"/>
          <a:stretch>
            <a:fillRect/>
          </a:stretch>
        </p:blipFill>
        <p:spPr>
          <a:xfrm>
            <a:off x="4953000" y="1905000"/>
            <a:ext cx="3810000" cy="43254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Screen Shot 2015-02-03 at 9.56.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699835"/>
            <a:ext cx="3429001" cy="2158165"/>
          </a:xfrm>
          <a:prstGeom prst="rect">
            <a:avLst/>
          </a:prstGeom>
          <a:solidFill>
            <a:srgbClr val="FFFFFF">
              <a:shade val="85000"/>
            </a:srgbClr>
          </a:solidFill>
          <a:ln w="88900"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ight Arrow 1"/>
          <p:cNvSpPr/>
          <p:nvPr/>
        </p:nvSpPr>
        <p:spPr>
          <a:xfrm>
            <a:off x="0" y="4993240"/>
            <a:ext cx="1701497" cy="3945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07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CTI Correlates</a:t>
            </a:r>
          </a:p>
        </p:txBody>
      </p:sp>
      <p:pic>
        <p:nvPicPr>
          <p:cNvPr id="6" name="Picture 5"/>
          <p:cNvPicPr>
            <a:picLocks noChangeAspect="1"/>
          </p:cNvPicPr>
          <p:nvPr/>
        </p:nvPicPr>
        <p:blipFill rotWithShape="1">
          <a:blip r:embed="rId3"/>
          <a:srcRect l="1945" t="3704" r="1250" b="19444"/>
          <a:stretch/>
        </p:blipFill>
        <p:spPr>
          <a:xfrm>
            <a:off x="0" y="1346200"/>
            <a:ext cx="8851900" cy="5270500"/>
          </a:xfrm>
          <a:prstGeom prst="rect">
            <a:avLst/>
          </a:prstGeom>
        </p:spPr>
      </p:pic>
    </p:spTree>
    <p:extLst>
      <p:ext uri="{BB962C8B-B14F-4D97-AF65-F5344CB8AC3E}">
        <p14:creationId xmlns:p14="http://schemas.microsoft.com/office/powerpoint/2010/main" val="25023939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304800"/>
            <a:ext cx="8458200" cy="1143000"/>
          </a:xfrm>
        </p:spPr>
        <p:txBody>
          <a:bodyPr/>
          <a:lstStyle/>
          <a:p>
            <a:r>
              <a:rPr lang="en-US" dirty="0"/>
              <a:t>CTI Workbook</a:t>
            </a:r>
          </a:p>
        </p:txBody>
      </p:sp>
      <p:pic>
        <p:nvPicPr>
          <p:cNvPr id="8" name="Picture 7" descr="CTI_Workbook_cover.jpg"/>
          <p:cNvPicPr>
            <a:picLocks noChangeAspect="1"/>
          </p:cNvPicPr>
          <p:nvPr/>
        </p:nvPicPr>
        <p:blipFill rotWithShape="1">
          <a:blip r:embed="rId3" cstate="print">
            <a:extLst>
              <a:ext uri="{28A0092B-C50C-407E-A947-70E740481C1C}">
                <a14:useLocalDpi xmlns:a14="http://schemas.microsoft.com/office/drawing/2010/main" val="0"/>
              </a:ext>
            </a:extLst>
          </a:blip>
          <a:srcRect l="8866" b="6900"/>
          <a:stretch/>
        </p:blipFill>
        <p:spPr>
          <a:xfrm rot="5400000">
            <a:off x="-274769" y="2027369"/>
            <a:ext cx="4305554" cy="3298816"/>
          </a:xfrm>
          <a:prstGeom prst="rect">
            <a:avLst/>
          </a:prstGeom>
        </p:spPr>
      </p:pic>
      <p:pic>
        <p:nvPicPr>
          <p:cNvPr id="11" name="Picture 10" descr="CTI_Section1.jpg"/>
          <p:cNvPicPr>
            <a:picLocks noChangeAspect="1"/>
          </p:cNvPicPr>
          <p:nvPr/>
        </p:nvPicPr>
        <p:blipFill rotWithShape="1">
          <a:blip r:embed="rId4" cstate="print">
            <a:extLst>
              <a:ext uri="{28A0092B-C50C-407E-A947-70E740481C1C}">
                <a14:useLocalDpi xmlns:a14="http://schemas.microsoft.com/office/drawing/2010/main" val="0"/>
              </a:ext>
            </a:extLst>
          </a:blip>
          <a:srcRect l="9741" t="3323" b="11108"/>
          <a:stretch/>
        </p:blipFill>
        <p:spPr>
          <a:xfrm rot="5400000">
            <a:off x="4088399" y="2236201"/>
            <a:ext cx="4401773" cy="3129772"/>
          </a:xfrm>
          <a:prstGeom prst="rect">
            <a:avLst/>
          </a:prstGeom>
        </p:spPr>
      </p:pic>
    </p:spTree>
    <p:extLst>
      <p:ext uri="{BB962C8B-B14F-4D97-AF65-F5344CB8AC3E}">
        <p14:creationId xmlns:p14="http://schemas.microsoft.com/office/powerpoint/2010/main" val="24359391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28600"/>
            <a:ext cx="8458200" cy="1143000"/>
          </a:xfrm>
        </p:spPr>
        <p:txBody>
          <a:bodyPr/>
          <a:lstStyle/>
          <a:p>
            <a:r>
              <a:rPr lang="en-US" dirty="0"/>
              <a:t>CTI Workbook</a:t>
            </a:r>
          </a:p>
        </p:txBody>
      </p:sp>
      <p:sp>
        <p:nvSpPr>
          <p:cNvPr id="3" name="Footer Placeholder 2"/>
          <p:cNvSpPr>
            <a:spLocks noGrp="1"/>
          </p:cNvSpPr>
          <p:nvPr>
            <p:ph type="ftr" sz="quarter" idx="11"/>
          </p:nvPr>
        </p:nvSpPr>
        <p:spPr>
          <a:xfrm>
            <a:off x="3124200" y="6553200"/>
            <a:ext cx="3733800" cy="533400"/>
          </a:xfrm>
        </p:spPr>
        <p:txBody>
          <a:bodyPr/>
          <a:lstStyle/>
          <a:p>
            <a:r>
              <a:rPr lang="en-US" dirty="0"/>
              <a:t>ACA 2015 Orlando, Florida </a:t>
            </a:r>
          </a:p>
        </p:txBody>
      </p:sp>
      <p:pic>
        <p:nvPicPr>
          <p:cNvPr id="9" name="Picture 8" descr="CTI_DCM_Checklist.jpg"/>
          <p:cNvPicPr>
            <a:picLocks noChangeAspect="1"/>
          </p:cNvPicPr>
          <p:nvPr/>
        </p:nvPicPr>
        <p:blipFill rotWithShape="1">
          <a:blip r:embed="rId3" cstate="print">
            <a:extLst>
              <a:ext uri="{28A0092B-C50C-407E-A947-70E740481C1C}">
                <a14:useLocalDpi xmlns:a14="http://schemas.microsoft.com/office/drawing/2010/main" val="0"/>
              </a:ext>
            </a:extLst>
          </a:blip>
          <a:srcRect l="5769"/>
          <a:stretch/>
        </p:blipFill>
        <p:spPr>
          <a:xfrm rot="5400000">
            <a:off x="-192580" y="2307489"/>
            <a:ext cx="4691174" cy="3733800"/>
          </a:xfrm>
          <a:prstGeom prst="rect">
            <a:avLst/>
          </a:prstGeom>
        </p:spPr>
      </p:pic>
      <p:pic>
        <p:nvPicPr>
          <p:cNvPr id="2" name="Picture 1" descr="CTI_reframe.jpg"/>
          <p:cNvPicPr>
            <a:picLocks noChangeAspect="1"/>
          </p:cNvPicPr>
          <p:nvPr/>
        </p:nvPicPr>
        <p:blipFill rotWithShape="1">
          <a:blip r:embed="rId4" cstate="print">
            <a:extLst>
              <a:ext uri="{28A0092B-C50C-407E-A947-70E740481C1C}">
                <a14:useLocalDpi xmlns:a14="http://schemas.microsoft.com/office/drawing/2010/main" val="0"/>
              </a:ext>
            </a:extLst>
          </a:blip>
          <a:srcRect l="12607" b="-768"/>
          <a:stretch/>
        </p:blipFill>
        <p:spPr>
          <a:xfrm rot="5400000">
            <a:off x="4392295" y="2148207"/>
            <a:ext cx="4724398" cy="4085588"/>
          </a:xfrm>
          <a:prstGeom prst="rect">
            <a:avLst/>
          </a:prstGeom>
        </p:spPr>
      </p:pic>
    </p:spTree>
    <p:extLst>
      <p:ext uri="{BB962C8B-B14F-4D97-AF65-F5344CB8AC3E}">
        <p14:creationId xmlns:p14="http://schemas.microsoft.com/office/powerpoint/2010/main" val="3655592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304800" y="76200"/>
            <a:ext cx="8458200" cy="1143000"/>
          </a:xfrm>
        </p:spPr>
        <p:txBody>
          <a:bodyPr/>
          <a:lstStyle/>
          <a:p>
            <a:pPr algn="ctr" eaLnBrk="1" hangingPunct="1"/>
            <a:r>
              <a:rPr lang="en-US" sz="4000" dirty="0"/>
              <a:t>Decision Space Worksheet (DSW)</a:t>
            </a:r>
          </a:p>
        </p:txBody>
      </p:sp>
      <p:sp>
        <p:nvSpPr>
          <p:cNvPr id="5" name="Rectangle 4"/>
          <p:cNvSpPr/>
          <p:nvPr/>
        </p:nvSpPr>
        <p:spPr>
          <a:xfrm>
            <a:off x="88900" y="6144736"/>
            <a:ext cx="8001000" cy="738664"/>
          </a:xfrm>
          <a:prstGeom prst="rect">
            <a:avLst/>
          </a:prstGeom>
        </p:spPr>
        <p:txBody>
          <a:bodyPr wrap="square">
            <a:spAutoFit/>
          </a:bodyPr>
          <a:lstStyle/>
          <a:p>
            <a:pPr lvl="0" indent="-457200"/>
            <a:r>
              <a:rPr lang="en-US" sz="1400" dirty="0">
                <a:ea typeface="Times New Roman" pitchFamily="18" charset="0"/>
                <a:cs typeface="Arial" pitchFamily="34" charset="0"/>
              </a:rPr>
              <a:t>Peterson, G. W., </a:t>
            </a:r>
            <a:r>
              <a:rPr lang="en-US" sz="1400" dirty="0" err="1">
                <a:ea typeface="Times New Roman" pitchFamily="18" charset="0"/>
                <a:cs typeface="Arial" pitchFamily="34" charset="0"/>
              </a:rPr>
              <a:t>Leasure</a:t>
            </a:r>
            <a:r>
              <a:rPr lang="en-US" sz="1400" dirty="0">
                <a:ea typeface="Times New Roman" pitchFamily="18" charset="0"/>
                <a:cs typeface="Arial" pitchFamily="34" charset="0"/>
              </a:rPr>
              <a:t>, K. K., Carr, D. L. &amp; Lenz, J. G. (2010). The Decision Space Worksheet: An assessment of context in career decision making. </a:t>
            </a:r>
            <a:r>
              <a:rPr lang="en-US" sz="1400" i="1" dirty="0">
                <a:ea typeface="Times New Roman" pitchFamily="18" charset="0"/>
                <a:cs typeface="Arial" pitchFamily="34" charset="0"/>
              </a:rPr>
              <a:t>Career Planning and Adult Development Journal, </a:t>
            </a:r>
            <a:r>
              <a:rPr lang="en-US" sz="1400" dirty="0">
                <a:ea typeface="Times New Roman" pitchFamily="18" charset="0"/>
                <a:cs typeface="Arial" pitchFamily="34" charset="0"/>
              </a:rPr>
              <a:t>25, 87-100.</a:t>
            </a:r>
            <a:endParaRPr lang="en-US" sz="1400" dirty="0">
              <a:cs typeface="Arial" pitchFamily="34" charset="0"/>
            </a:endParaRPr>
          </a:p>
        </p:txBody>
      </p:sp>
      <p:sp>
        <p:nvSpPr>
          <p:cNvPr id="6" name="TextBox 5"/>
          <p:cNvSpPr txBox="1"/>
          <p:nvPr/>
        </p:nvSpPr>
        <p:spPr>
          <a:xfrm>
            <a:off x="762000" y="2645896"/>
            <a:ext cx="8001000" cy="3120855"/>
          </a:xfrm>
          <a:prstGeom prst="rect">
            <a:avLst/>
          </a:prstGeom>
          <a:noFill/>
        </p:spPr>
        <p:txBody>
          <a:bodyPr wrap="square" rtlCol="0">
            <a:spAutoFit/>
          </a:bodyPr>
          <a:lstStyle/>
          <a:p>
            <a:pPr marL="342900" indent="-342900">
              <a:spcBef>
                <a:spcPct val="40000"/>
              </a:spcBef>
              <a:buFont typeface="Arial"/>
              <a:buChar char="•"/>
            </a:pPr>
            <a:r>
              <a:rPr lang="en-US" sz="2400" dirty="0"/>
              <a:t>Cognitive mapping task</a:t>
            </a:r>
          </a:p>
          <a:p>
            <a:pPr marL="342900" indent="-342900">
              <a:spcBef>
                <a:spcPct val="40000"/>
              </a:spcBef>
              <a:buFont typeface="Arial"/>
              <a:buChar char="•"/>
            </a:pPr>
            <a:r>
              <a:rPr lang="en-US" sz="2400" dirty="0"/>
              <a:t>Helps clients reveal thoughts, feelings, persons, circumstances associated with career decision</a:t>
            </a:r>
          </a:p>
          <a:p>
            <a:pPr marL="342900" indent="-342900">
              <a:spcBef>
                <a:spcPct val="40000"/>
              </a:spcBef>
              <a:buFont typeface="Arial"/>
              <a:buChar char="•"/>
            </a:pPr>
            <a:r>
              <a:rPr lang="en-US" sz="2400" dirty="0"/>
              <a:t>Helps clients prioritize importance of contextual influences</a:t>
            </a:r>
          </a:p>
          <a:p>
            <a:pPr marL="342900" indent="-342900">
              <a:spcBef>
                <a:spcPct val="40000"/>
              </a:spcBef>
              <a:buFont typeface="Arial"/>
              <a:buChar char="•"/>
            </a:pPr>
            <a:r>
              <a:rPr lang="en-US" sz="2400" dirty="0"/>
              <a:t>Can be used with middle school through college level students and adults</a:t>
            </a:r>
          </a:p>
        </p:txBody>
      </p:sp>
    </p:spTree>
    <p:extLst>
      <p:ext uri="{BB962C8B-B14F-4D97-AF65-F5344CB8AC3E}">
        <p14:creationId xmlns:p14="http://schemas.microsoft.com/office/powerpoint/2010/main" val="22496704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0500"/>
            <a:ext cx="8445500" cy="1143000"/>
          </a:xfrm>
        </p:spPr>
        <p:txBody>
          <a:bodyPr anchor="ctr">
            <a:normAutofit/>
          </a:bodyPr>
          <a:lstStyle/>
          <a:p>
            <a:pPr algn="ctr"/>
            <a:r>
              <a:rPr lang="en-US" sz="3200" dirty="0"/>
              <a:t>Interconnectedness of career &amp; mental health</a:t>
            </a:r>
          </a:p>
        </p:txBody>
      </p:sp>
      <p:sp>
        <p:nvSpPr>
          <p:cNvPr id="3" name="Content Placeholder 2"/>
          <p:cNvSpPr>
            <a:spLocks noGrp="1"/>
          </p:cNvSpPr>
          <p:nvPr>
            <p:ph idx="4294967295"/>
          </p:nvPr>
        </p:nvSpPr>
        <p:spPr>
          <a:xfrm>
            <a:off x="203200" y="1422400"/>
            <a:ext cx="8699500" cy="5435600"/>
          </a:xfrm>
        </p:spPr>
        <p:txBody>
          <a:bodyPr>
            <a:normAutofit fontScale="92500"/>
          </a:bodyPr>
          <a:lstStyle/>
          <a:p>
            <a:pPr>
              <a:lnSpc>
                <a:spcPct val="80000"/>
              </a:lnSpc>
              <a:spcBef>
                <a:spcPts val="1200"/>
              </a:spcBef>
            </a:pPr>
            <a:r>
              <a:rPr lang="en-US" sz="2300" dirty="0">
                <a:latin typeface="Helvetica"/>
                <a:cs typeface="Helvetica"/>
              </a:rPr>
              <a:t>Theo is highly introverted, with few verbal interactions, indicates having no friends and wanting a job that doesn’t involve people. No career option or career intervention is interesting to him, and yet he wants to find a job. Is this a career problem or a mental health problem?</a:t>
            </a:r>
          </a:p>
          <a:p>
            <a:pPr>
              <a:lnSpc>
                <a:spcPct val="80000"/>
              </a:lnSpc>
              <a:spcBef>
                <a:spcPts val="1200"/>
              </a:spcBef>
            </a:pPr>
            <a:r>
              <a:rPr lang="en-US" sz="2300" dirty="0">
                <a:latin typeface="Helvetica"/>
                <a:cs typeface="Helvetica"/>
              </a:rPr>
              <a:t>Kelly’s fiancé is wanting her to relocate to another state to be with him. She does not really want to move as she sees that she has greater work opportunities here, but as they are newly engaged feels like she doesn’t really have a choice. When she tries to explain her reasons for wanting to stay, it explodes into a huge argument. Is this a career problem or a relationship problem?</a:t>
            </a:r>
          </a:p>
          <a:p>
            <a:pPr>
              <a:lnSpc>
                <a:spcPct val="80000"/>
              </a:lnSpc>
              <a:spcBef>
                <a:spcPts val="1200"/>
              </a:spcBef>
            </a:pPr>
            <a:r>
              <a:rPr lang="en-US" sz="2300" dirty="0">
                <a:latin typeface="Helvetica"/>
                <a:cs typeface="Helvetica"/>
              </a:rPr>
              <a:t>Hannah has been unemployed for 2 years, gets by on staying with friends and relatives for short stints, food stamps, and food pantries. Consistent housing and transportation, lack of professional attire, spotty job history, limited education, and poor interpersonal skills are challenges she faces. She wants a job but feels like she has no skills to offer, and multiple rejections reinforce this belief. Is this a career problem, mental health problem, educational problem, poverty problem, or  societal problem?</a:t>
            </a:r>
          </a:p>
          <a:p>
            <a:pPr>
              <a:lnSpc>
                <a:spcPct val="80000"/>
              </a:lnSpc>
              <a:spcBef>
                <a:spcPts val="1200"/>
              </a:spcBef>
            </a:pPr>
            <a:endParaRPr lang="en-US" sz="2300" dirty="0">
              <a:latin typeface="Helvetica"/>
              <a:cs typeface="Helvetica"/>
            </a:endParaRPr>
          </a:p>
        </p:txBody>
      </p:sp>
    </p:spTree>
    <p:extLst>
      <p:ext uri="{BB962C8B-B14F-4D97-AF65-F5344CB8AC3E}">
        <p14:creationId xmlns:p14="http://schemas.microsoft.com/office/powerpoint/2010/main" val="14564811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941"/>
            <a:ext cx="9144000" cy="1143000"/>
          </a:xfrm>
        </p:spPr>
        <p:txBody>
          <a:bodyPr/>
          <a:lstStyle/>
          <a:p>
            <a:r>
              <a:rPr lang="en-US" dirty="0"/>
              <a:t>Decision Space </a:t>
            </a:r>
            <a:r>
              <a:rPr lang="en-US" dirty="0" smtClean="0"/>
              <a:t>Worksheet</a:t>
            </a:r>
            <a:br>
              <a:rPr lang="en-US" dirty="0" smtClean="0"/>
            </a:br>
            <a:r>
              <a:rPr lang="en-US" dirty="0"/>
              <a:t>http://</a:t>
            </a:r>
            <a:r>
              <a:rPr lang="en-US" dirty="0" err="1"/>
              <a:t>tinyurl.com</a:t>
            </a:r>
            <a:r>
              <a:rPr lang="en-US" dirty="0"/>
              <a:t>/</a:t>
            </a:r>
            <a:r>
              <a:rPr lang="en-US" dirty="0" err="1"/>
              <a:t>careerhandouts</a:t>
            </a:r>
            <a:endParaRPr lang="en-US" dirty="0"/>
          </a:p>
        </p:txBody>
      </p:sp>
      <p:pic>
        <p:nvPicPr>
          <p:cNvPr id="5" name="Picture 4" descr="Screen Shot 2016-02-18 at 8.27.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1488141"/>
            <a:ext cx="4950759" cy="4950759"/>
          </a:xfrm>
          <a:prstGeom prst="rect">
            <a:avLst/>
          </a:prstGeom>
        </p:spPr>
      </p:pic>
      <p:pic>
        <p:nvPicPr>
          <p:cNvPr id="6" name="Picture 5" descr="Screen Shot 2016-02-18 at 8.28.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832" y="1498600"/>
            <a:ext cx="4161668" cy="4917642"/>
          </a:xfrm>
          <a:prstGeom prst="rect">
            <a:avLst/>
          </a:prstGeom>
        </p:spPr>
      </p:pic>
    </p:spTree>
    <p:extLst>
      <p:ext uri="{BB962C8B-B14F-4D97-AF65-F5344CB8AC3E}">
        <p14:creationId xmlns:p14="http://schemas.microsoft.com/office/powerpoint/2010/main" val="9574874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26" y="456102"/>
            <a:ext cx="8229600" cy="1143000"/>
          </a:xfrm>
        </p:spPr>
        <p:txBody>
          <a:bodyPr/>
          <a:lstStyle/>
          <a:p>
            <a:r>
              <a:rPr lang="en-US" dirty="0"/>
              <a:t>Types of Issues Revealed</a:t>
            </a:r>
          </a:p>
        </p:txBody>
      </p:sp>
      <p:sp>
        <p:nvSpPr>
          <p:cNvPr id="3" name="Content Placeholder 2"/>
          <p:cNvSpPr>
            <a:spLocks noGrp="1"/>
          </p:cNvSpPr>
          <p:nvPr>
            <p:ph sz="half" idx="1"/>
          </p:nvPr>
        </p:nvSpPr>
        <p:spPr/>
        <p:txBody>
          <a:bodyPr>
            <a:normAutofit/>
          </a:bodyPr>
          <a:lstStyle/>
          <a:p>
            <a:pPr marL="0" indent="0" eaLnBrk="1" hangingPunct="1"/>
            <a:r>
              <a:rPr lang="en-US" sz="2400" dirty="0"/>
              <a:t>Cognitive distortion</a:t>
            </a:r>
          </a:p>
          <a:p>
            <a:pPr marL="0" indent="0" eaLnBrk="1" hangingPunct="1"/>
            <a:r>
              <a:rPr lang="en-US" sz="2400" dirty="0"/>
              <a:t>Disabling emotions</a:t>
            </a:r>
          </a:p>
          <a:p>
            <a:pPr marL="0" indent="0" eaLnBrk="1" hangingPunct="1"/>
            <a:r>
              <a:rPr lang="en-US" sz="2400" dirty="0"/>
              <a:t>Financial</a:t>
            </a:r>
          </a:p>
          <a:p>
            <a:pPr marL="0" indent="0" eaLnBrk="1" hangingPunct="1"/>
            <a:r>
              <a:rPr lang="en-US" sz="2400" dirty="0"/>
              <a:t>Family</a:t>
            </a:r>
          </a:p>
          <a:p>
            <a:pPr marL="0" indent="0" eaLnBrk="1" hangingPunct="1"/>
            <a:r>
              <a:rPr lang="en-US" sz="2400" dirty="0"/>
              <a:t>Education     </a:t>
            </a:r>
          </a:p>
        </p:txBody>
      </p:sp>
      <p:sp>
        <p:nvSpPr>
          <p:cNvPr id="6" name="Content Placeholder 5"/>
          <p:cNvSpPr>
            <a:spLocks noGrp="1"/>
          </p:cNvSpPr>
          <p:nvPr>
            <p:ph sz="half" idx="2"/>
          </p:nvPr>
        </p:nvSpPr>
        <p:spPr/>
        <p:txBody>
          <a:bodyPr>
            <a:normAutofit/>
          </a:bodyPr>
          <a:lstStyle/>
          <a:p>
            <a:pPr marL="0" indent="0" eaLnBrk="1" hangingPunct="1"/>
            <a:r>
              <a:rPr lang="en-US" sz="2400" dirty="0"/>
              <a:t>Interests</a:t>
            </a:r>
          </a:p>
          <a:p>
            <a:pPr marL="0" indent="0" eaLnBrk="1" hangingPunct="1"/>
            <a:r>
              <a:rPr lang="en-US" sz="2400" dirty="0"/>
              <a:t>Self doubt</a:t>
            </a:r>
          </a:p>
          <a:p>
            <a:pPr marL="0" indent="0" eaLnBrk="1" hangingPunct="1"/>
            <a:r>
              <a:rPr lang="en-US" sz="2400" dirty="0"/>
              <a:t>Employment</a:t>
            </a:r>
          </a:p>
          <a:p>
            <a:pPr marL="0" indent="0" eaLnBrk="1" hangingPunct="1"/>
            <a:r>
              <a:rPr lang="en-US" sz="2400" dirty="0"/>
              <a:t>Quality of life</a:t>
            </a:r>
          </a:p>
          <a:p>
            <a:endParaRPr lang="en-US" sz="2400" dirty="0"/>
          </a:p>
        </p:txBody>
      </p:sp>
      <p:pic>
        <p:nvPicPr>
          <p:cNvPr id="4" name="Picture 3"/>
          <p:cNvPicPr>
            <a:picLocks noChangeAspect="1"/>
          </p:cNvPicPr>
          <p:nvPr/>
        </p:nvPicPr>
        <p:blipFill>
          <a:blip r:embed="rId3"/>
          <a:stretch>
            <a:fillRect/>
          </a:stretch>
        </p:blipFill>
        <p:spPr>
          <a:xfrm>
            <a:off x="6882096" y="349607"/>
            <a:ext cx="2261904" cy="1499741"/>
          </a:xfrm>
          <a:prstGeom prst="rect">
            <a:avLst/>
          </a:prstGeom>
        </p:spPr>
      </p:pic>
    </p:spTree>
    <p:extLst>
      <p:ext uri="{BB962C8B-B14F-4D97-AF65-F5344CB8AC3E}">
        <p14:creationId xmlns:p14="http://schemas.microsoft.com/office/powerpoint/2010/main" val="35965179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533400"/>
            <a:ext cx="2743200" cy="1143000"/>
          </a:xfrm>
        </p:spPr>
        <p:txBody>
          <a:bodyPr>
            <a:normAutofit fontScale="90000"/>
          </a:bodyPr>
          <a:lstStyle/>
          <a:p>
            <a:pPr algn="ctr"/>
            <a:r>
              <a:rPr lang="en-US" dirty="0"/>
              <a:t>Sample DSWs</a:t>
            </a:r>
          </a:p>
        </p:txBody>
      </p:sp>
      <p:sp>
        <p:nvSpPr>
          <p:cNvPr id="4" name="Footer Placeholder 3"/>
          <p:cNvSpPr>
            <a:spLocks noGrp="1"/>
          </p:cNvSpPr>
          <p:nvPr>
            <p:ph type="ftr" sz="quarter" idx="11"/>
          </p:nvPr>
        </p:nvSpPr>
        <p:spPr>
          <a:xfrm>
            <a:off x="3124200" y="6553200"/>
            <a:ext cx="3581400" cy="609600"/>
          </a:xfrm>
        </p:spPr>
        <p:txBody>
          <a:bodyPr/>
          <a:lstStyle/>
          <a:p>
            <a:r>
              <a:rPr lang="en-US" dirty="0"/>
              <a:t>ACA 2015 Orlando, Florida </a:t>
            </a:r>
          </a:p>
        </p:txBody>
      </p:sp>
      <p:pic>
        <p:nvPicPr>
          <p:cNvPr id="5" name="Picture 4" descr="dsw4.JPG"/>
          <p:cNvPicPr>
            <a:picLocks noChangeAspect="1"/>
          </p:cNvPicPr>
          <p:nvPr/>
        </p:nvPicPr>
        <p:blipFill rotWithShape="1">
          <a:blip r:embed="rId3" cstate="print">
            <a:extLst>
              <a:ext uri="{28A0092B-C50C-407E-A947-70E740481C1C}">
                <a14:useLocalDpi xmlns:a14="http://schemas.microsoft.com/office/drawing/2010/main" val="0"/>
              </a:ext>
            </a:extLst>
          </a:blip>
          <a:srcRect t="6320" b="11037"/>
          <a:stretch/>
        </p:blipFill>
        <p:spPr>
          <a:xfrm>
            <a:off x="6495" y="3276600"/>
            <a:ext cx="2903242" cy="3199117"/>
          </a:xfrm>
          <a:prstGeom prst="rect">
            <a:avLst/>
          </a:prstGeom>
        </p:spPr>
      </p:pic>
      <p:pic>
        <p:nvPicPr>
          <p:cNvPr id="6" name="Picture 5" descr="dsw5.JPG"/>
          <p:cNvPicPr>
            <a:picLocks noChangeAspect="1"/>
          </p:cNvPicPr>
          <p:nvPr/>
        </p:nvPicPr>
        <p:blipFill rotWithShape="1">
          <a:blip r:embed="rId4" cstate="print">
            <a:extLst>
              <a:ext uri="{28A0092B-C50C-407E-A947-70E740481C1C}">
                <a14:useLocalDpi xmlns:a14="http://schemas.microsoft.com/office/drawing/2010/main" val="0"/>
              </a:ext>
            </a:extLst>
          </a:blip>
          <a:srcRect l="17254" t="13751" r="25934" b="4315"/>
          <a:stretch/>
        </p:blipFill>
        <p:spPr>
          <a:xfrm rot="5400000">
            <a:off x="6447403" y="-105797"/>
            <a:ext cx="2590800" cy="2802393"/>
          </a:xfrm>
          <a:prstGeom prst="rect">
            <a:avLst/>
          </a:prstGeom>
        </p:spPr>
      </p:pic>
      <p:pic>
        <p:nvPicPr>
          <p:cNvPr id="7" name="Picture 6" descr="DSW_Image2_voronin.jpg"/>
          <p:cNvPicPr>
            <a:picLocks noChangeAspect="1"/>
          </p:cNvPicPr>
          <p:nvPr/>
        </p:nvPicPr>
        <p:blipFill rotWithShape="1">
          <a:blip r:embed="rId5" cstate="print">
            <a:extLst>
              <a:ext uri="{28A0092B-C50C-407E-A947-70E740481C1C}">
                <a14:useLocalDpi xmlns:a14="http://schemas.microsoft.com/office/drawing/2010/main" val="0"/>
              </a:ext>
            </a:extLst>
          </a:blip>
          <a:srcRect t="24974" r="4986" b="4595"/>
          <a:stretch/>
        </p:blipFill>
        <p:spPr>
          <a:xfrm>
            <a:off x="6415660" y="3962400"/>
            <a:ext cx="2728339" cy="2696587"/>
          </a:xfrm>
          <a:prstGeom prst="rect">
            <a:avLst/>
          </a:prstGeom>
        </p:spPr>
      </p:pic>
      <p:pic>
        <p:nvPicPr>
          <p:cNvPr id="8" name="Picture 7" descr="dsw1.JPG"/>
          <p:cNvPicPr>
            <a:picLocks noChangeAspect="1"/>
          </p:cNvPicPr>
          <p:nvPr/>
        </p:nvPicPr>
        <p:blipFill rotWithShape="1">
          <a:blip r:embed="rId6" cstate="print">
            <a:extLst>
              <a:ext uri="{28A0092B-C50C-407E-A947-70E740481C1C}">
                <a14:useLocalDpi xmlns:a14="http://schemas.microsoft.com/office/drawing/2010/main" val="0"/>
              </a:ext>
            </a:extLst>
          </a:blip>
          <a:srcRect l="4659" b="7472"/>
          <a:stretch/>
        </p:blipFill>
        <p:spPr>
          <a:xfrm rot="5400000">
            <a:off x="322930" y="-336037"/>
            <a:ext cx="2285999" cy="2958076"/>
          </a:xfrm>
          <a:prstGeom prst="rect">
            <a:avLst/>
          </a:prstGeom>
        </p:spPr>
      </p:pic>
      <p:pic>
        <p:nvPicPr>
          <p:cNvPr id="9" name="Picture 8" descr="dsw2.JPG"/>
          <p:cNvPicPr>
            <a:picLocks noChangeAspect="1"/>
          </p:cNvPicPr>
          <p:nvPr/>
        </p:nvPicPr>
        <p:blipFill rotWithShape="1">
          <a:blip r:embed="rId7" cstate="print">
            <a:extLst>
              <a:ext uri="{28A0092B-C50C-407E-A947-70E740481C1C}">
                <a14:useLocalDpi xmlns:a14="http://schemas.microsoft.com/office/drawing/2010/main" val="0"/>
              </a:ext>
            </a:extLst>
          </a:blip>
          <a:srcRect l="-3866" t="8137" r="3615" b="20029"/>
          <a:stretch/>
        </p:blipFill>
        <p:spPr>
          <a:xfrm>
            <a:off x="2819400" y="2209800"/>
            <a:ext cx="3522206" cy="3365087"/>
          </a:xfrm>
          <a:prstGeom prst="rect">
            <a:avLst/>
          </a:prstGeom>
        </p:spPr>
      </p:pic>
    </p:spTree>
    <p:extLst>
      <p:ext uri="{BB962C8B-B14F-4D97-AF65-F5344CB8AC3E}">
        <p14:creationId xmlns:p14="http://schemas.microsoft.com/office/powerpoint/2010/main" val="8919474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Tools That Address Both?</a:t>
            </a:r>
          </a:p>
        </p:txBody>
      </p:sp>
      <p:sp>
        <p:nvSpPr>
          <p:cNvPr id="3" name="Content Placeholder 2"/>
          <p:cNvSpPr>
            <a:spLocks noGrp="1"/>
          </p:cNvSpPr>
          <p:nvPr>
            <p:ph idx="1"/>
          </p:nvPr>
        </p:nvSpPr>
        <p:spPr>
          <a:xfrm>
            <a:off x="127000" y="2290452"/>
            <a:ext cx="8839200" cy="4483100"/>
          </a:xfrm>
        </p:spPr>
        <p:txBody>
          <a:bodyPr>
            <a:normAutofit fontScale="77500" lnSpcReduction="20000"/>
          </a:bodyPr>
          <a:lstStyle/>
          <a:p>
            <a:r>
              <a:rPr lang="en-US" sz="2400" b="1" dirty="0"/>
              <a:t>Career Decision-Making Difficulties Questionnaire </a:t>
            </a:r>
            <a:r>
              <a:rPr lang="en-US" sz="2400" b="1" dirty="0" smtClean="0"/>
              <a:t>(CDDQ) </a:t>
            </a:r>
            <a:r>
              <a:rPr lang="en-US" sz="2400" dirty="0" smtClean="0"/>
              <a:t>and </a:t>
            </a:r>
            <a:r>
              <a:rPr lang="en-US" sz="2400" b="1" dirty="0"/>
              <a:t>Emotional and Personality-related Career Decision Difficulties</a:t>
            </a:r>
          </a:p>
          <a:p>
            <a:pPr lvl="1"/>
            <a:r>
              <a:rPr lang="en-US" dirty="0"/>
              <a:t> (http://</a:t>
            </a:r>
            <a:r>
              <a:rPr lang="en-US" dirty="0" err="1"/>
              <a:t>kivunim.huji.ac.il</a:t>
            </a:r>
            <a:r>
              <a:rPr lang="en-US" dirty="0"/>
              <a:t>/</a:t>
            </a:r>
            <a:r>
              <a:rPr lang="en-US" dirty="0" err="1"/>
              <a:t>cddq</a:t>
            </a:r>
            <a:r>
              <a:rPr lang="en-US" dirty="0"/>
              <a:t>/) </a:t>
            </a:r>
          </a:p>
          <a:p>
            <a:r>
              <a:rPr lang="en-US" sz="2400" b="1" dirty="0"/>
              <a:t>Career Flow Index </a:t>
            </a:r>
            <a:r>
              <a:rPr lang="en-US" sz="2400" dirty="0"/>
              <a:t>(Niles, Yoon, &amp; </a:t>
            </a:r>
            <a:r>
              <a:rPr lang="en-US" sz="2400" dirty="0" err="1"/>
              <a:t>Amundson</a:t>
            </a:r>
            <a:r>
              <a:rPr lang="en-US" sz="2400" dirty="0"/>
              <a:t>, 2010)-Measures 6 hope-centered career development competencies: hope, self-reflection, self-clarity, visioning, goal setting and planning, implementing and adapting</a:t>
            </a:r>
          </a:p>
          <a:p>
            <a:r>
              <a:rPr lang="en-US" sz="2400" b="1" dirty="0"/>
              <a:t>Early Recollections </a:t>
            </a:r>
          </a:p>
          <a:p>
            <a:pPr lvl="1"/>
            <a:r>
              <a:rPr lang="en-US" dirty="0"/>
              <a:t>(</a:t>
            </a:r>
            <a:r>
              <a:rPr lang="en-US" dirty="0" err="1"/>
              <a:t>McKelvie</a:t>
            </a:r>
            <a:r>
              <a:rPr lang="en-US" dirty="0"/>
              <a:t>.; Watkins, 1984)</a:t>
            </a:r>
          </a:p>
          <a:p>
            <a:r>
              <a:rPr lang="en-US" sz="2400" b="1" dirty="0" smtClean="0"/>
              <a:t>Self-Directed Search </a:t>
            </a:r>
            <a:r>
              <a:rPr lang="en-US" sz="2400" b="1" dirty="0"/>
              <a:t>profile elevation</a:t>
            </a:r>
          </a:p>
          <a:p>
            <a:pPr lvl="1"/>
            <a:r>
              <a:rPr lang="en-US" dirty="0"/>
              <a:t>those with low scores less willing to consider options and more likely to be frustrated (Bullock &amp; 	(Reardon, 2008)</a:t>
            </a:r>
          </a:p>
          <a:p>
            <a:pPr lvl="1"/>
            <a:r>
              <a:rPr lang="en-US" dirty="0"/>
              <a:t>low –more negative responses, low self-estimates</a:t>
            </a:r>
          </a:p>
          <a:p>
            <a:pPr lvl="2"/>
            <a:r>
              <a:rPr lang="en-US" dirty="0"/>
              <a:t>(Holland &amp; Messer 2013</a:t>
            </a:r>
            <a:r>
              <a:rPr lang="en-US" dirty="0" smtClean="0"/>
              <a:t>)</a:t>
            </a:r>
          </a:p>
          <a:p>
            <a:r>
              <a:rPr lang="en-US" b="1" dirty="0" smtClean="0"/>
              <a:t>Others?</a:t>
            </a:r>
            <a:endParaRPr lang="en-US" b="1" dirty="0"/>
          </a:p>
          <a:p>
            <a:pPr marL="0" indent="0">
              <a:buNone/>
            </a:pPr>
            <a:endParaRPr lang="en-US" dirty="0"/>
          </a:p>
          <a:p>
            <a:endParaRPr lang="en-US" dirty="0"/>
          </a:p>
        </p:txBody>
      </p:sp>
    </p:spTree>
    <p:extLst>
      <p:ext uri="{BB962C8B-B14F-4D97-AF65-F5344CB8AC3E}">
        <p14:creationId xmlns:p14="http://schemas.microsoft.com/office/powerpoint/2010/main" val="20975172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a:t>
            </a:r>
          </a:p>
        </p:txBody>
      </p:sp>
      <p:sp>
        <p:nvSpPr>
          <p:cNvPr id="3" name="Content Placeholder 2"/>
          <p:cNvSpPr>
            <a:spLocks noGrp="1"/>
          </p:cNvSpPr>
          <p:nvPr>
            <p:ph idx="1"/>
          </p:nvPr>
        </p:nvSpPr>
        <p:spPr>
          <a:xfrm>
            <a:off x="184946" y="2312894"/>
            <a:ext cx="8959054" cy="3465606"/>
          </a:xfrm>
        </p:spPr>
        <p:txBody>
          <a:bodyPr>
            <a:normAutofit fontScale="25000" lnSpcReduction="20000"/>
          </a:bodyPr>
          <a:lstStyle/>
          <a:p>
            <a:r>
              <a:rPr lang="en-US" sz="9600" dirty="0"/>
              <a:t>Basic screening questions (Saunders et </a:t>
            </a:r>
            <a:r>
              <a:rPr lang="en-US" sz="9600" dirty="0" smtClean="0"/>
              <a:t>al., </a:t>
            </a:r>
            <a:r>
              <a:rPr lang="en-US" sz="9600" dirty="0"/>
              <a:t>2000)</a:t>
            </a:r>
          </a:p>
          <a:p>
            <a:r>
              <a:rPr lang="en-US" sz="9600" dirty="0"/>
              <a:t>Be sensitive to symptoms</a:t>
            </a:r>
          </a:p>
          <a:p>
            <a:r>
              <a:rPr lang="en-US" sz="9600" dirty="0"/>
              <a:t>Demonstrating the connection between </a:t>
            </a:r>
            <a:r>
              <a:rPr lang="en-US" sz="9600" dirty="0" smtClean="0"/>
              <a:t>MH &amp; career</a:t>
            </a:r>
            <a:endParaRPr lang="en-US" sz="9600" dirty="0"/>
          </a:p>
          <a:p>
            <a:pPr lvl="1"/>
            <a:r>
              <a:rPr lang="en-US" sz="8000" dirty="0"/>
              <a:t>“When you tell yourself you are not good at anything, how might that statement  impact the way you look at your strengths and skills?”</a:t>
            </a:r>
          </a:p>
          <a:p>
            <a:r>
              <a:rPr lang="en-US" sz="9600" dirty="0"/>
              <a:t>Cognitive Restructuring</a:t>
            </a:r>
          </a:p>
          <a:p>
            <a:r>
              <a:rPr lang="en-US" sz="9600" dirty="0"/>
              <a:t>Goal setting </a:t>
            </a:r>
          </a:p>
          <a:p>
            <a:r>
              <a:rPr lang="en-US" sz="9600" dirty="0"/>
              <a:t>Focus on well-being across life roles (comprehensive approach-Lenz et al., 2010)</a:t>
            </a:r>
          </a:p>
          <a:p>
            <a:r>
              <a:rPr lang="en-US" sz="9600" dirty="0"/>
              <a:t>Use assessments cautiously</a:t>
            </a:r>
          </a:p>
          <a:p>
            <a:endParaRPr lang="en-US" dirty="0"/>
          </a:p>
        </p:txBody>
      </p:sp>
      <p:pic>
        <p:nvPicPr>
          <p:cNvPr id="7" name="Picture 6"/>
          <p:cNvPicPr>
            <a:picLocks noChangeAspect="1"/>
          </p:cNvPicPr>
          <p:nvPr/>
        </p:nvPicPr>
        <p:blipFill>
          <a:blip r:embed="rId3"/>
          <a:stretch>
            <a:fillRect/>
          </a:stretch>
        </p:blipFill>
        <p:spPr>
          <a:xfrm>
            <a:off x="6732006" y="345141"/>
            <a:ext cx="2411994" cy="1584776"/>
          </a:xfrm>
          <a:prstGeom prst="rect">
            <a:avLst/>
          </a:prstGeom>
        </p:spPr>
      </p:pic>
    </p:spTree>
    <p:extLst>
      <p:ext uri="{BB962C8B-B14F-4D97-AF65-F5344CB8AC3E}">
        <p14:creationId xmlns:p14="http://schemas.microsoft.com/office/powerpoint/2010/main" val="1506858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26" y="345141"/>
            <a:ext cx="9008374" cy="1143000"/>
          </a:xfrm>
        </p:spPr>
        <p:txBody>
          <a:bodyPr/>
          <a:lstStyle/>
          <a:p>
            <a:r>
              <a:rPr lang="en-US" dirty="0"/>
              <a:t/>
            </a:r>
            <a:br>
              <a:rPr lang="en-US" dirty="0"/>
            </a:br>
            <a:r>
              <a:rPr lang="en-US" dirty="0"/>
              <a:t>http://</a:t>
            </a:r>
            <a:r>
              <a:rPr lang="en-US" dirty="0" err="1"/>
              <a:t>tinyurl.com</a:t>
            </a:r>
            <a:r>
              <a:rPr lang="en-US" dirty="0"/>
              <a:t>/</a:t>
            </a:r>
            <a:r>
              <a:rPr lang="en-US" dirty="0" err="1"/>
              <a:t>careerhandouts</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t>Guide to Good Decision Making:</a:t>
            </a:r>
            <a:endParaRPr lang="en-US" sz="1800" b="1" dirty="0">
              <a:latin typeface="Calisto MT" charset="0"/>
            </a:endParaRP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5270200" y="2887663"/>
            <a:ext cx="3892665" cy="3671359"/>
          </a:xfrm>
          <a:prstGeom prst="rect">
            <a:avLst/>
          </a:prstGeom>
        </p:spPr>
      </p:pic>
      <p:pic>
        <p:nvPicPr>
          <p:cNvPr id="6" name="Picture 5"/>
          <p:cNvPicPr>
            <a:picLocks noChangeAspect="1"/>
          </p:cNvPicPr>
          <p:nvPr/>
        </p:nvPicPr>
        <p:blipFill>
          <a:blip r:embed="rId4"/>
          <a:stretch>
            <a:fillRect/>
          </a:stretch>
        </p:blipFill>
        <p:spPr>
          <a:xfrm>
            <a:off x="0" y="3494518"/>
            <a:ext cx="5177524" cy="1695985"/>
          </a:xfrm>
          <a:prstGeom prst="rect">
            <a:avLst/>
          </a:prstGeom>
        </p:spPr>
      </p:pic>
    </p:spTree>
    <p:extLst>
      <p:ext uri="{BB962C8B-B14F-4D97-AF65-F5344CB8AC3E}">
        <p14:creationId xmlns:p14="http://schemas.microsoft.com/office/powerpoint/2010/main" val="34236329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Sigi3: Deciding </a:t>
            </a:r>
            <a:r>
              <a:rPr lang="en-US" dirty="0" smtClean="0"/>
              <a:t>Matrix</a:t>
            </a:r>
            <a:br>
              <a:rPr lang="en-US" dirty="0" smtClean="0"/>
            </a:br>
            <a:r>
              <a:rPr lang="en-US" dirty="0">
                <a:latin typeface="Calibri"/>
              </a:rPr>
              <a:t>http://www.sigi3.org/</a:t>
            </a:r>
            <a:br>
              <a:rPr lang="en-US" dirty="0">
                <a:latin typeface="Calibri"/>
              </a:rPr>
            </a:br>
            <a:endParaRPr lang="en-US" dirty="0"/>
          </a:p>
        </p:txBody>
      </p:sp>
      <p:pic>
        <p:nvPicPr>
          <p:cNvPr id="4" name="Content Placeholder 3"/>
          <p:cNvPicPr>
            <a:picLocks noGrp="1" noChangeAspect="1"/>
          </p:cNvPicPr>
          <p:nvPr>
            <p:ph idx="1"/>
          </p:nvPr>
        </p:nvPicPr>
        <p:blipFill>
          <a:blip r:embed="rId3"/>
          <a:stretch>
            <a:fillRect/>
          </a:stretch>
        </p:blipFill>
        <p:spPr>
          <a:xfrm>
            <a:off x="889000" y="2184130"/>
            <a:ext cx="7419963" cy="3853133"/>
          </a:xfrm>
        </p:spPr>
      </p:pic>
    </p:spTree>
    <p:extLst>
      <p:ext uri="{BB962C8B-B14F-4D97-AF65-F5344CB8AC3E}">
        <p14:creationId xmlns:p14="http://schemas.microsoft.com/office/powerpoint/2010/main" val="1051809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Restructuring</a:t>
            </a:r>
          </a:p>
        </p:txBody>
      </p:sp>
      <p:sp>
        <p:nvSpPr>
          <p:cNvPr id="3" name="Content Placeholder 2"/>
          <p:cNvSpPr>
            <a:spLocks noGrp="1"/>
          </p:cNvSpPr>
          <p:nvPr>
            <p:ph idx="1"/>
          </p:nvPr>
        </p:nvSpPr>
        <p:spPr>
          <a:xfrm>
            <a:off x="457200" y="1600201"/>
            <a:ext cx="8229600" cy="914400"/>
          </a:xfrm>
        </p:spPr>
        <p:txBody>
          <a:bodyPr>
            <a:normAutofit fontScale="25000" lnSpcReduction="20000"/>
          </a:bodyPr>
          <a:lstStyle/>
          <a:p>
            <a:r>
              <a:rPr lang="en-US" dirty="0"/>
              <a:t>Cognitive Restructuring</a:t>
            </a:r>
          </a:p>
          <a:p>
            <a:endParaRPr lang="en-US" dirty="0"/>
          </a:p>
          <a:p>
            <a:endParaRPr lang="en-US" dirty="0"/>
          </a:p>
          <a:p>
            <a:endParaRPr lang="en-US" dirty="0"/>
          </a:p>
          <a:p>
            <a:endParaRPr lang="en-US" dirty="0"/>
          </a:p>
          <a:p>
            <a:endParaRPr lang="en-US" dirty="0"/>
          </a:p>
          <a:p>
            <a:endParaRPr lang="en-US" dirty="0"/>
          </a:p>
          <a:p>
            <a:r>
              <a:rPr lang="en-US" dirty="0"/>
              <a:t>CIP Workbook</a:t>
            </a:r>
          </a:p>
        </p:txBody>
      </p:sp>
      <p:graphicFrame>
        <p:nvGraphicFramePr>
          <p:cNvPr id="4" name="Table 3"/>
          <p:cNvGraphicFramePr>
            <a:graphicFrameLocks noGrp="1"/>
          </p:cNvGraphicFramePr>
          <p:nvPr>
            <p:extLst>
              <p:ext uri="{D42A27DB-BD31-4B8C-83A1-F6EECF244321}">
                <p14:modId xmlns:p14="http://schemas.microsoft.com/office/powerpoint/2010/main" val="1280353877"/>
              </p:ext>
            </p:extLst>
          </p:nvPr>
        </p:nvGraphicFramePr>
        <p:xfrm>
          <a:off x="228600" y="2895600"/>
          <a:ext cx="8686800" cy="2490395"/>
        </p:xfrm>
        <a:graphic>
          <a:graphicData uri="http://schemas.openxmlformats.org/drawingml/2006/table">
            <a:tbl>
              <a:tblPr firstRow="1" bandRow="1">
                <a:tableStyleId>{5C22544A-7EE6-4342-B048-85BDC9FD1C3A}</a:tableStyleId>
              </a:tblPr>
              <a:tblGrid>
                <a:gridCol w="1737360">
                  <a:extLst>
                    <a:ext uri="{9D8B030D-6E8A-4147-A177-3AD203B41FA5}">
                      <a16:colId xmlns="" xmlns:a16="http://schemas.microsoft.com/office/drawing/2014/main" val="20000"/>
                    </a:ext>
                  </a:extLst>
                </a:gridCol>
                <a:gridCol w="1737360">
                  <a:extLst>
                    <a:ext uri="{9D8B030D-6E8A-4147-A177-3AD203B41FA5}">
                      <a16:colId xmlns="" xmlns:a16="http://schemas.microsoft.com/office/drawing/2014/main" val="20001"/>
                    </a:ext>
                  </a:extLst>
                </a:gridCol>
                <a:gridCol w="1737360">
                  <a:extLst>
                    <a:ext uri="{9D8B030D-6E8A-4147-A177-3AD203B41FA5}">
                      <a16:colId xmlns="" xmlns:a16="http://schemas.microsoft.com/office/drawing/2014/main" val="20002"/>
                    </a:ext>
                  </a:extLst>
                </a:gridCol>
                <a:gridCol w="1737360">
                  <a:extLst>
                    <a:ext uri="{9D8B030D-6E8A-4147-A177-3AD203B41FA5}">
                      <a16:colId xmlns="" xmlns:a16="http://schemas.microsoft.com/office/drawing/2014/main" val="20003"/>
                    </a:ext>
                  </a:extLst>
                </a:gridCol>
                <a:gridCol w="1737360">
                  <a:extLst>
                    <a:ext uri="{9D8B030D-6E8A-4147-A177-3AD203B41FA5}">
                      <a16:colId xmlns="" xmlns:a16="http://schemas.microsoft.com/office/drawing/2014/main" val="20004"/>
                    </a:ext>
                  </a:extLst>
                </a:gridCol>
              </a:tblGrid>
              <a:tr h="753036">
                <a:tc>
                  <a:txBody>
                    <a:bodyPr/>
                    <a:lstStyle/>
                    <a:p>
                      <a:r>
                        <a:rPr lang="en-US" dirty="0">
                          <a:solidFill>
                            <a:schemeClr val="tx1"/>
                          </a:solidFill>
                        </a:rPr>
                        <a:t>Triggering</a:t>
                      </a:r>
                      <a:r>
                        <a:rPr lang="en-US" baseline="0" dirty="0">
                          <a:solidFill>
                            <a:schemeClr val="tx1"/>
                          </a:solidFill>
                        </a:rPr>
                        <a:t> Event</a:t>
                      </a:r>
                      <a:endParaRPr lang="en-US" dirty="0">
                        <a:solidFill>
                          <a:schemeClr val="tx1"/>
                        </a:solidFill>
                      </a:endParaRPr>
                    </a:p>
                  </a:txBody>
                  <a:tcPr/>
                </a:tc>
                <a:tc>
                  <a:txBody>
                    <a:bodyPr/>
                    <a:lstStyle/>
                    <a:p>
                      <a:r>
                        <a:rPr lang="en-US" dirty="0">
                          <a:solidFill>
                            <a:schemeClr val="tx1"/>
                          </a:solidFill>
                        </a:rPr>
                        <a:t>Negative Thought</a:t>
                      </a:r>
                    </a:p>
                  </a:txBody>
                  <a:tcPr/>
                </a:tc>
                <a:tc>
                  <a:txBody>
                    <a:bodyPr/>
                    <a:lstStyle/>
                    <a:p>
                      <a:r>
                        <a:rPr lang="en-US" dirty="0">
                          <a:solidFill>
                            <a:schemeClr val="tx1"/>
                          </a:solidFill>
                        </a:rPr>
                        <a:t>Feeling</a:t>
                      </a:r>
                    </a:p>
                  </a:txBody>
                  <a:tcPr/>
                </a:tc>
                <a:tc>
                  <a:txBody>
                    <a:bodyPr/>
                    <a:lstStyle/>
                    <a:p>
                      <a:r>
                        <a:rPr lang="en-US" dirty="0">
                          <a:solidFill>
                            <a:schemeClr val="tx1"/>
                          </a:solidFill>
                        </a:rPr>
                        <a:t>Theme of Statement</a:t>
                      </a:r>
                    </a:p>
                  </a:txBody>
                  <a:tcPr/>
                </a:tc>
                <a:tc>
                  <a:txBody>
                    <a:bodyPr/>
                    <a:lstStyle/>
                    <a:p>
                      <a:r>
                        <a:rPr lang="en-US" dirty="0">
                          <a:solidFill>
                            <a:schemeClr val="tx1"/>
                          </a:solidFill>
                        </a:rPr>
                        <a:t>Reframe</a:t>
                      </a:r>
                    </a:p>
                    <a:p>
                      <a:endParaRPr lang="en-US" dirty="0">
                        <a:solidFill>
                          <a:schemeClr val="tx1"/>
                        </a:solidFill>
                      </a:endParaRPr>
                    </a:p>
                  </a:txBody>
                  <a:tcPr/>
                </a:tc>
                <a:extLst>
                  <a:ext uri="{0D108BD9-81ED-4DB2-BD59-A6C34878D82A}">
                    <a16:rowId xmlns="" xmlns:a16="http://schemas.microsoft.com/office/drawing/2014/main" val="10000"/>
                  </a:ext>
                </a:extLst>
              </a:tr>
              <a:tr h="1075765">
                <a:tc>
                  <a:txBody>
                    <a:bodyPr/>
                    <a:lstStyle/>
                    <a:p>
                      <a:r>
                        <a:rPr lang="en-US" dirty="0">
                          <a:solidFill>
                            <a:schemeClr val="tx1"/>
                          </a:solidFill>
                        </a:rPr>
                        <a:t>I chose accounting as a</a:t>
                      </a:r>
                      <a:r>
                        <a:rPr lang="en-US" baseline="0" dirty="0">
                          <a:solidFill>
                            <a:schemeClr val="tx1"/>
                          </a:solidFill>
                        </a:rPr>
                        <a:t> career, and now that I’m on internship, I hate it.</a:t>
                      </a:r>
                      <a:endParaRPr lang="en-US" dirty="0">
                        <a:solidFill>
                          <a:schemeClr val="tx1"/>
                        </a:solidFill>
                      </a:endParaRPr>
                    </a:p>
                  </a:txBody>
                  <a:tcPr/>
                </a:tc>
                <a:tc>
                  <a:txBody>
                    <a:bodyPr/>
                    <a:lstStyle/>
                    <a:p>
                      <a:r>
                        <a:rPr lang="en-US" dirty="0">
                          <a:solidFill>
                            <a:schemeClr val="tx1"/>
                          </a:solidFill>
                        </a:rPr>
                        <a:t>I can’t make good decisions</a:t>
                      </a:r>
                    </a:p>
                  </a:txBody>
                  <a:tcPr/>
                </a:tc>
                <a:tc>
                  <a:txBody>
                    <a:bodyPr/>
                    <a:lstStyle/>
                    <a:p>
                      <a:r>
                        <a:rPr lang="en-US" dirty="0">
                          <a:solidFill>
                            <a:schemeClr val="tx1"/>
                          </a:solidFill>
                        </a:rPr>
                        <a:t>Deflated, hopeless</a:t>
                      </a:r>
                    </a:p>
                  </a:txBody>
                  <a:tcPr/>
                </a:tc>
                <a:tc>
                  <a:txBody>
                    <a:bodyPr/>
                    <a:lstStyle/>
                    <a:p>
                      <a:r>
                        <a:rPr lang="en-US" dirty="0">
                          <a:solidFill>
                            <a:schemeClr val="tx1"/>
                          </a:solidFill>
                        </a:rPr>
                        <a:t>Incapable, stupid,</a:t>
                      </a:r>
                      <a:r>
                        <a:rPr lang="en-US" baseline="0" dirty="0">
                          <a:solidFill>
                            <a:schemeClr val="tx1"/>
                          </a:solidFill>
                        </a:rPr>
                        <a:t> doomed</a:t>
                      </a:r>
                      <a:endParaRPr lang="en-US" dirty="0">
                        <a:solidFill>
                          <a:schemeClr val="tx1"/>
                        </a:solidFill>
                      </a:endParaRPr>
                    </a:p>
                  </a:txBody>
                  <a:tcPr/>
                </a:tc>
                <a:tc>
                  <a:txBody>
                    <a:bodyPr/>
                    <a:lstStyle/>
                    <a:p>
                      <a:r>
                        <a:rPr lang="en-US" dirty="0">
                          <a:solidFill>
                            <a:schemeClr val="tx1"/>
                          </a:solidFill>
                        </a:rPr>
                        <a:t>If I take my time and go step by step,</a:t>
                      </a:r>
                      <a:r>
                        <a:rPr lang="en-US" baseline="0" dirty="0">
                          <a:solidFill>
                            <a:schemeClr val="tx1"/>
                          </a:solidFill>
                        </a:rPr>
                        <a:t> I’m sure I can make a good decision. </a:t>
                      </a:r>
                      <a:endParaRPr lang="en-US" dirty="0">
                        <a:solidFill>
                          <a:schemeClr val="tx1"/>
                        </a:solidFill>
                      </a:endParaRPr>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390881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Scaling Questions (Corcoran, 2004)</a:t>
            </a:r>
          </a:p>
        </p:txBody>
      </p:sp>
      <p:sp>
        <p:nvSpPr>
          <p:cNvPr id="3" name="Content Placeholder 2"/>
          <p:cNvSpPr>
            <a:spLocks noGrp="1"/>
          </p:cNvSpPr>
          <p:nvPr>
            <p:ph idx="1"/>
          </p:nvPr>
        </p:nvSpPr>
        <p:spPr/>
        <p:txBody>
          <a:bodyPr/>
          <a:lstStyle/>
          <a:p>
            <a:pPr marL="0" indent="0">
              <a:buNone/>
            </a:pPr>
            <a:r>
              <a:rPr lang="en-US" dirty="0"/>
              <a:t>Questions designed to focus on the immediate  feeling (e.g., anxiety, depression, hopelessness).</a:t>
            </a:r>
          </a:p>
          <a:p>
            <a:pPr marL="0" indent="0">
              <a:buNone/>
            </a:pPr>
            <a:endParaRPr lang="en-US" dirty="0"/>
          </a:p>
          <a:p>
            <a:pPr marL="0" indent="0">
              <a:buNone/>
            </a:pPr>
            <a:r>
              <a:rPr lang="en-US" dirty="0"/>
              <a:t>Motivational interviewing/solution-focused </a:t>
            </a:r>
            <a:r>
              <a:rPr lang="en-US" dirty="0" smtClean="0"/>
              <a:t>techniques</a:t>
            </a:r>
            <a:endParaRPr lang="en-US" dirty="0"/>
          </a:p>
          <a:p>
            <a:pPr marL="0" indent="0">
              <a:buNone/>
            </a:pPr>
            <a:endParaRPr lang="en-US" dirty="0"/>
          </a:p>
          <a:p>
            <a:pPr marL="0" indent="0">
              <a:buNone/>
            </a:pPr>
            <a:r>
              <a:rPr lang="en-US" dirty="0"/>
              <a:t>Focus is on goal setting and empowerment</a:t>
            </a:r>
          </a:p>
          <a:p>
            <a:pPr marL="0" indent="0">
              <a:buNone/>
            </a:pPr>
            <a:endParaRPr lang="en-US" dirty="0"/>
          </a:p>
        </p:txBody>
      </p:sp>
      <p:pic>
        <p:nvPicPr>
          <p:cNvPr id="4" name="Picture 3"/>
          <p:cNvPicPr>
            <a:picLocks noChangeAspect="1"/>
          </p:cNvPicPr>
          <p:nvPr/>
        </p:nvPicPr>
        <p:blipFill>
          <a:blip r:embed="rId3"/>
          <a:stretch>
            <a:fillRect/>
          </a:stretch>
        </p:blipFill>
        <p:spPr>
          <a:xfrm>
            <a:off x="7385479" y="4884831"/>
            <a:ext cx="1758521" cy="1317193"/>
          </a:xfrm>
          <a:prstGeom prst="rect">
            <a:avLst/>
          </a:prstGeom>
        </p:spPr>
      </p:pic>
    </p:spTree>
    <p:extLst>
      <p:ext uri="{BB962C8B-B14F-4D97-AF65-F5344CB8AC3E}">
        <p14:creationId xmlns:p14="http://schemas.microsoft.com/office/powerpoint/2010/main" val="26320992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Sample statements</a:t>
            </a:r>
          </a:p>
        </p:txBody>
      </p:sp>
      <p:sp>
        <p:nvSpPr>
          <p:cNvPr id="3" name="Content Placeholder 2"/>
          <p:cNvSpPr>
            <a:spLocks noGrp="1"/>
          </p:cNvSpPr>
          <p:nvPr>
            <p:ph idx="1"/>
          </p:nvPr>
        </p:nvSpPr>
        <p:spPr>
          <a:xfrm>
            <a:off x="307974" y="2439894"/>
            <a:ext cx="8556625" cy="4100606"/>
          </a:xfrm>
        </p:spPr>
        <p:txBody>
          <a:bodyPr>
            <a:normAutofit fontScale="92500" lnSpcReduction="20000"/>
          </a:bodyPr>
          <a:lstStyle/>
          <a:p>
            <a:r>
              <a:rPr lang="en-US" dirty="0"/>
              <a:t>“On a scale of 0 to 10, with 10 meaning there is no anxiety at all and 10 meaning severe anxiety, what number would you give to your anxiety about making a </a:t>
            </a:r>
            <a:r>
              <a:rPr lang="en-US" dirty="0" smtClean="0"/>
              <a:t>career choice</a:t>
            </a:r>
            <a:r>
              <a:rPr lang="en-US" dirty="0"/>
              <a:t>?”</a:t>
            </a:r>
          </a:p>
          <a:p>
            <a:r>
              <a:rPr lang="en-US" dirty="0"/>
              <a:t>“You stated you are currently at a _____. What events have lead up to you feeling this way?”</a:t>
            </a:r>
          </a:p>
          <a:p>
            <a:r>
              <a:rPr lang="en-US" dirty="0"/>
              <a:t>“What level would you like to be at?”</a:t>
            </a:r>
          </a:p>
          <a:p>
            <a:r>
              <a:rPr lang="en-US" dirty="0"/>
              <a:t>“What would that level feel like? What would it look like if you dropped one level to ____?What would be different? What would you be doing differently?”</a:t>
            </a:r>
          </a:p>
          <a:p>
            <a:r>
              <a:rPr lang="en-US" dirty="0"/>
              <a:t>“When thinking about your next </a:t>
            </a:r>
            <a:r>
              <a:rPr lang="en-US" dirty="0" smtClean="0"/>
              <a:t>step in your career decision, </a:t>
            </a:r>
            <a:r>
              <a:rPr lang="en-US" dirty="0"/>
              <a:t>what goal would you like to set for yourself?”</a:t>
            </a:r>
          </a:p>
          <a:p>
            <a:endParaRPr lang="en-US" dirty="0"/>
          </a:p>
        </p:txBody>
      </p:sp>
    </p:spTree>
    <p:extLst>
      <p:ext uri="{BB962C8B-B14F-4D97-AF65-F5344CB8AC3E}">
        <p14:creationId xmlns:p14="http://schemas.microsoft.com/office/powerpoint/2010/main" val="16918308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65167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429439"/>
            <a:ext cx="7543800" cy="914400"/>
          </a:xfrm>
        </p:spPr>
        <p:txBody>
          <a:bodyPr/>
          <a:lstStyle/>
          <a:p>
            <a:r>
              <a:rPr lang="en-US" dirty="0"/>
              <a:t>Miracle Question</a:t>
            </a:r>
          </a:p>
        </p:txBody>
      </p:sp>
      <p:sp>
        <p:nvSpPr>
          <p:cNvPr id="2" name="Content Placeholder 1"/>
          <p:cNvSpPr>
            <a:spLocks noGrp="1"/>
          </p:cNvSpPr>
          <p:nvPr>
            <p:ph idx="1"/>
          </p:nvPr>
        </p:nvSpPr>
        <p:spPr>
          <a:xfrm>
            <a:off x="127000" y="2247900"/>
            <a:ext cx="4572000" cy="4466491"/>
          </a:xfrm>
        </p:spPr>
        <p:txBody>
          <a:bodyPr>
            <a:normAutofit fontScale="92500"/>
          </a:bodyPr>
          <a:lstStyle/>
          <a:p>
            <a:r>
              <a:rPr lang="en-US" dirty="0"/>
              <a:t>If you woke up tomorrow and the problem was gone, how would things be different, how they would think and feel about themselves, and what they and others would observe.</a:t>
            </a:r>
          </a:p>
          <a:p>
            <a:r>
              <a:rPr lang="en-US" dirty="0"/>
              <a:t>What is the 1</a:t>
            </a:r>
            <a:r>
              <a:rPr lang="en-US" baseline="30000" dirty="0"/>
              <a:t>st</a:t>
            </a:r>
            <a:r>
              <a:rPr lang="en-US" dirty="0"/>
              <a:t> thing you would notice that is different?</a:t>
            </a:r>
          </a:p>
          <a:p>
            <a:r>
              <a:rPr lang="en-US" dirty="0"/>
              <a:t>What other things would you notice?</a:t>
            </a:r>
          </a:p>
          <a:p>
            <a:r>
              <a:rPr lang="en-US" dirty="0"/>
              <a:t>Would anyone beside you notice that a miracle had occurred? What would they notice?</a:t>
            </a:r>
          </a:p>
        </p:txBody>
      </p:sp>
      <p:pic>
        <p:nvPicPr>
          <p:cNvPr id="4" name="Picture 3"/>
          <p:cNvPicPr>
            <a:picLocks noChangeAspect="1"/>
          </p:cNvPicPr>
          <p:nvPr/>
        </p:nvPicPr>
        <p:blipFill rotWithShape="1">
          <a:blip r:embed="rId3"/>
          <a:srcRect l="17308" t="4007" r="17308" b="8494"/>
          <a:stretch/>
        </p:blipFill>
        <p:spPr>
          <a:xfrm>
            <a:off x="4816509" y="0"/>
            <a:ext cx="4327491" cy="4343401"/>
          </a:xfrm>
          <a:prstGeom prst="rect">
            <a:avLst/>
          </a:prstGeom>
        </p:spPr>
      </p:pic>
      <p:sp>
        <p:nvSpPr>
          <p:cNvPr id="5" name="TextBox 4"/>
          <p:cNvSpPr txBox="1"/>
          <p:nvPr/>
        </p:nvSpPr>
        <p:spPr>
          <a:xfrm>
            <a:off x="533400" y="430768"/>
            <a:ext cx="2946400" cy="1077218"/>
          </a:xfrm>
          <a:prstGeom prst="rect">
            <a:avLst/>
          </a:prstGeom>
          <a:noFill/>
        </p:spPr>
        <p:txBody>
          <a:bodyPr wrap="square" rtlCol="0">
            <a:spAutoFit/>
          </a:bodyPr>
          <a:lstStyle/>
          <a:p>
            <a:r>
              <a:rPr lang="en-US" sz="3200" dirty="0">
                <a:solidFill>
                  <a:schemeClr val="bg1"/>
                </a:solidFill>
              </a:rPr>
              <a:t>Miracle Question</a:t>
            </a:r>
          </a:p>
        </p:txBody>
      </p:sp>
    </p:spTree>
    <p:extLst>
      <p:ext uri="{BB962C8B-B14F-4D97-AF65-F5344CB8AC3E}">
        <p14:creationId xmlns:p14="http://schemas.microsoft.com/office/powerpoint/2010/main" val="24223680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 Approaches</a:t>
            </a:r>
          </a:p>
        </p:txBody>
      </p:sp>
      <p:sp>
        <p:nvSpPr>
          <p:cNvPr id="3" name="Content Placeholder 2"/>
          <p:cNvSpPr>
            <a:spLocks noGrp="1"/>
          </p:cNvSpPr>
          <p:nvPr>
            <p:ph idx="1"/>
          </p:nvPr>
        </p:nvSpPr>
        <p:spPr>
          <a:xfrm>
            <a:off x="90273" y="2770094"/>
            <a:ext cx="8085139" cy="3267169"/>
          </a:xfrm>
        </p:spPr>
        <p:txBody>
          <a:bodyPr>
            <a:normAutofit/>
          </a:bodyPr>
          <a:lstStyle/>
          <a:p>
            <a:r>
              <a:rPr lang="en-US" dirty="0"/>
              <a:t>Sensory awareness of body/breathing in the moment (let it be)</a:t>
            </a:r>
          </a:p>
          <a:p>
            <a:r>
              <a:rPr lang="en-US" dirty="0"/>
              <a:t>Mindfulness of thoughts</a:t>
            </a:r>
          </a:p>
          <a:p>
            <a:pPr lvl="1"/>
            <a:r>
              <a:rPr lang="en-US" dirty="0"/>
              <a:t>Leaves on a stream, clouds in a sky, pages written on water (</a:t>
            </a:r>
            <a:r>
              <a:rPr lang="en-US" dirty="0" err="1"/>
              <a:t>livingwell.org.au</a:t>
            </a:r>
            <a:r>
              <a:rPr lang="en-US" dirty="0"/>
              <a:t>)</a:t>
            </a:r>
          </a:p>
          <a:p>
            <a:r>
              <a:rPr lang="en-US" dirty="0"/>
              <a:t>Progressive muscle relaxation </a:t>
            </a:r>
          </a:p>
          <a:p>
            <a:pPr lvl="1"/>
            <a:r>
              <a:rPr lang="en-US" dirty="0"/>
              <a:t>(Bernstein, </a:t>
            </a:r>
            <a:r>
              <a:rPr lang="en-US" dirty="0" err="1"/>
              <a:t>Borkovec</a:t>
            </a:r>
            <a:r>
              <a:rPr lang="en-US" dirty="0"/>
              <a:t>, &amp; </a:t>
            </a:r>
            <a:r>
              <a:rPr lang="en-US" dirty="0" err="1"/>
              <a:t>Hazlett</a:t>
            </a:r>
            <a:r>
              <a:rPr lang="en-US" dirty="0"/>
              <a:t>-Stevens, 2000)</a:t>
            </a:r>
          </a:p>
          <a:p>
            <a:r>
              <a:rPr lang="en-US" dirty="0"/>
              <a:t>Mindfulness apps</a:t>
            </a:r>
          </a:p>
        </p:txBody>
      </p:sp>
      <p:pic>
        <p:nvPicPr>
          <p:cNvPr id="5" name="Picture 4" descr="Screen Shot 2016-02-18 at 5.11.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038" y="4935537"/>
            <a:ext cx="1832748" cy="1922463"/>
          </a:xfrm>
          <a:prstGeom prst="rect">
            <a:avLst/>
          </a:prstGeom>
        </p:spPr>
      </p:pic>
    </p:spTree>
    <p:extLst>
      <p:ext uri="{BB962C8B-B14F-4D97-AF65-F5344CB8AC3E}">
        <p14:creationId xmlns:p14="http://schemas.microsoft.com/office/powerpoint/2010/main" val="9315262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Self</a:t>
            </a:r>
          </a:p>
        </p:txBody>
      </p:sp>
      <p:sp>
        <p:nvSpPr>
          <p:cNvPr id="3" name="Content Placeholder 2"/>
          <p:cNvSpPr>
            <a:spLocks noGrp="1"/>
          </p:cNvSpPr>
          <p:nvPr>
            <p:ph idx="1"/>
          </p:nvPr>
        </p:nvSpPr>
        <p:spPr/>
        <p:txBody>
          <a:bodyPr>
            <a:normAutofit/>
          </a:bodyPr>
          <a:lstStyle/>
          <a:p>
            <a:r>
              <a:rPr lang="en-US" dirty="0"/>
              <a:t>Know the policies in your setting for addressing career and mental health concerns</a:t>
            </a:r>
          </a:p>
          <a:p>
            <a:r>
              <a:rPr lang="en-US" dirty="0"/>
              <a:t>Keep up to date on the research</a:t>
            </a:r>
          </a:p>
          <a:p>
            <a:pPr lvl="1"/>
            <a:r>
              <a:rPr lang="en-US" dirty="0"/>
              <a:t>Correlates, interventions, medication/side effects</a:t>
            </a:r>
          </a:p>
          <a:p>
            <a:r>
              <a:rPr lang="en-US" dirty="0"/>
              <a:t>Seek additional training (mental disorders, substance abuse, assessments, etc.) and supervision</a:t>
            </a:r>
          </a:p>
          <a:p>
            <a:r>
              <a:rPr lang="en-US" dirty="0"/>
              <a:t>Know community resources</a:t>
            </a:r>
          </a:p>
          <a:p>
            <a:endParaRPr lang="en-US" dirty="0"/>
          </a:p>
        </p:txBody>
      </p:sp>
      <p:pic>
        <p:nvPicPr>
          <p:cNvPr id="4" name="Picture 3"/>
          <p:cNvPicPr>
            <a:picLocks noChangeAspect="1"/>
          </p:cNvPicPr>
          <p:nvPr/>
        </p:nvPicPr>
        <p:blipFill>
          <a:blip r:embed="rId3"/>
          <a:stretch>
            <a:fillRect/>
          </a:stretch>
        </p:blipFill>
        <p:spPr>
          <a:xfrm>
            <a:off x="0" y="0"/>
            <a:ext cx="2194683" cy="2184929"/>
          </a:xfrm>
          <a:prstGeom prst="rect">
            <a:avLst/>
          </a:prstGeom>
        </p:spPr>
      </p:pic>
    </p:spTree>
    <p:extLst>
      <p:ext uri="{BB962C8B-B14F-4D97-AF65-F5344CB8AC3E}">
        <p14:creationId xmlns:p14="http://schemas.microsoft.com/office/powerpoint/2010/main" val="39398938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Considerations</a:t>
            </a:r>
          </a:p>
        </p:txBody>
      </p:sp>
      <p:sp>
        <p:nvSpPr>
          <p:cNvPr id="3" name="Content Placeholder 2"/>
          <p:cNvSpPr>
            <a:spLocks noGrp="1"/>
          </p:cNvSpPr>
          <p:nvPr>
            <p:ph idx="1"/>
          </p:nvPr>
        </p:nvSpPr>
        <p:spPr>
          <a:xfrm>
            <a:off x="282574" y="2465294"/>
            <a:ext cx="8569325" cy="4126006"/>
          </a:xfrm>
        </p:spPr>
        <p:txBody>
          <a:bodyPr>
            <a:normAutofit lnSpcReduction="10000"/>
          </a:bodyPr>
          <a:lstStyle/>
          <a:p>
            <a:r>
              <a:rPr lang="en-US" dirty="0"/>
              <a:t>Training and Credentials</a:t>
            </a:r>
          </a:p>
          <a:p>
            <a:r>
              <a:rPr lang="en-US" dirty="0"/>
              <a:t>Boundaries</a:t>
            </a:r>
          </a:p>
          <a:p>
            <a:r>
              <a:rPr lang="en-US" dirty="0"/>
              <a:t>DSM Diagnoses: Know criteria</a:t>
            </a:r>
          </a:p>
          <a:p>
            <a:pPr lvl="1"/>
            <a:r>
              <a:rPr lang="en-US" dirty="0"/>
              <a:t>e.g., trait versus state anxiety</a:t>
            </a:r>
          </a:p>
          <a:p>
            <a:r>
              <a:rPr lang="en-US" dirty="0"/>
              <a:t>Medications and possible side effects</a:t>
            </a:r>
          </a:p>
          <a:p>
            <a:r>
              <a:rPr lang="en-US" dirty="0"/>
              <a:t>Know when to refer, know when to keep</a:t>
            </a:r>
          </a:p>
          <a:p>
            <a:pPr lvl="1"/>
            <a:r>
              <a:rPr lang="en-US" dirty="0"/>
              <a:t>Collaborate with other professionals</a:t>
            </a:r>
          </a:p>
          <a:p>
            <a:r>
              <a:rPr lang="en-US" dirty="0"/>
              <a:t>Supervision</a:t>
            </a:r>
          </a:p>
        </p:txBody>
      </p:sp>
      <p:pic>
        <p:nvPicPr>
          <p:cNvPr id="4" name="Picture 3"/>
          <p:cNvPicPr>
            <a:picLocks noChangeAspect="1"/>
          </p:cNvPicPr>
          <p:nvPr/>
        </p:nvPicPr>
        <p:blipFill>
          <a:blip r:embed="rId3"/>
          <a:stretch>
            <a:fillRect/>
          </a:stretch>
        </p:blipFill>
        <p:spPr>
          <a:xfrm>
            <a:off x="5740400" y="1555061"/>
            <a:ext cx="3403600" cy="2387600"/>
          </a:xfrm>
          <a:prstGeom prst="rect">
            <a:avLst/>
          </a:prstGeom>
        </p:spPr>
      </p:pic>
    </p:spTree>
    <p:extLst>
      <p:ext uri="{BB962C8B-B14F-4D97-AF65-F5344CB8AC3E}">
        <p14:creationId xmlns:p14="http://schemas.microsoft.com/office/powerpoint/2010/main" val="40366157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NCDA </a:t>
            </a:r>
            <a:r>
              <a:rPr lang="en-US" dirty="0" smtClean="0"/>
              <a:t>Resources</a:t>
            </a:r>
            <a:br>
              <a:rPr lang="en-US" dirty="0" smtClean="0"/>
            </a:br>
            <a:r>
              <a:rPr lang="en-US" dirty="0" err="1" smtClean="0"/>
              <a:t>ncda.org</a:t>
            </a:r>
            <a:endParaRPr lang="en-US" dirty="0"/>
          </a:p>
        </p:txBody>
      </p:sp>
      <p:sp>
        <p:nvSpPr>
          <p:cNvPr id="3" name="Content Placeholder 2"/>
          <p:cNvSpPr>
            <a:spLocks noGrp="1"/>
          </p:cNvSpPr>
          <p:nvPr>
            <p:ph idx="1"/>
          </p:nvPr>
        </p:nvSpPr>
        <p:spPr>
          <a:xfrm>
            <a:off x="295275" y="2109694"/>
            <a:ext cx="7662864" cy="3267169"/>
          </a:xfrm>
        </p:spPr>
        <p:txBody>
          <a:bodyPr/>
          <a:lstStyle/>
          <a:p>
            <a:r>
              <a:rPr lang="en-US" dirty="0"/>
              <a:t>Counselor’s Guide to Career Assessments </a:t>
            </a:r>
          </a:p>
          <a:p>
            <a:r>
              <a:rPr lang="en-US" dirty="0"/>
              <a:t>Career Counseling Casebook</a:t>
            </a:r>
          </a:p>
          <a:p>
            <a:r>
              <a:rPr lang="en-US" dirty="0"/>
              <a:t>Clinical Supervision of Career Development Practitioners</a:t>
            </a:r>
          </a:p>
          <a:p>
            <a:r>
              <a:rPr lang="en-US" dirty="0"/>
              <a:t>Webinar: Unemployment and Mental Health (</a:t>
            </a:r>
            <a:r>
              <a:rPr lang="en-US" dirty="0" err="1"/>
              <a:t>Blustein</a:t>
            </a:r>
            <a:r>
              <a:rPr lang="en-US" dirty="0"/>
              <a:t>)</a:t>
            </a:r>
          </a:p>
          <a:p>
            <a:pPr lvl="1"/>
            <a:endParaRPr lang="en-US" dirty="0"/>
          </a:p>
        </p:txBody>
      </p:sp>
      <p:pic>
        <p:nvPicPr>
          <p:cNvPr id="4" name="Picture 3" descr="Screen Shot 2016-02-18 at 4.27.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4285440"/>
            <a:ext cx="4229100" cy="2572560"/>
          </a:xfrm>
          <a:prstGeom prst="rect">
            <a:avLst/>
          </a:prstGeom>
        </p:spPr>
      </p:pic>
    </p:spTree>
    <p:extLst>
      <p:ext uri="{BB962C8B-B14F-4D97-AF65-F5344CB8AC3E}">
        <p14:creationId xmlns:p14="http://schemas.microsoft.com/office/powerpoint/2010/main" val="37162442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0" y="345141"/>
            <a:ext cx="6642100" cy="1143000"/>
          </a:xfrm>
        </p:spPr>
        <p:txBody>
          <a:bodyPr/>
          <a:lstStyle/>
          <a:p>
            <a:r>
              <a:rPr lang="en-US" dirty="0"/>
              <a:t>Professional Development</a:t>
            </a:r>
          </a:p>
        </p:txBody>
      </p:sp>
      <p:pic>
        <p:nvPicPr>
          <p:cNvPr id="4" name="Picture 3" descr="Screen Shot 2016-02-19 at 8.27.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141"/>
            <a:ext cx="3416300" cy="2846917"/>
          </a:xfrm>
          <a:prstGeom prst="rect">
            <a:avLst/>
          </a:prstGeom>
        </p:spPr>
      </p:pic>
      <p:pic>
        <p:nvPicPr>
          <p:cNvPr id="5" name="Picture 4" descr="Screen Shot 2016-02-19 at 8.27.50 AM.png"/>
          <p:cNvPicPr>
            <a:picLocks noChangeAspect="1"/>
          </p:cNvPicPr>
          <p:nvPr/>
        </p:nvPicPr>
        <p:blipFill rotWithShape="1">
          <a:blip r:embed="rId4">
            <a:extLst>
              <a:ext uri="{28A0092B-C50C-407E-A947-70E740481C1C}">
                <a14:useLocalDpi xmlns:a14="http://schemas.microsoft.com/office/drawing/2010/main" val="0"/>
              </a:ext>
            </a:extLst>
          </a:blip>
          <a:srcRect b="9353"/>
          <a:stretch/>
        </p:blipFill>
        <p:spPr>
          <a:xfrm>
            <a:off x="3238500" y="3568700"/>
            <a:ext cx="5919463" cy="3200400"/>
          </a:xfrm>
          <a:prstGeom prst="rect">
            <a:avLst/>
          </a:prstGeom>
        </p:spPr>
      </p:pic>
      <p:sp>
        <p:nvSpPr>
          <p:cNvPr id="6" name="TextBox 5"/>
          <p:cNvSpPr txBox="1"/>
          <p:nvPr/>
        </p:nvSpPr>
        <p:spPr>
          <a:xfrm>
            <a:off x="5101362" y="2658070"/>
            <a:ext cx="2518638" cy="923330"/>
          </a:xfrm>
          <a:prstGeom prst="rect">
            <a:avLst/>
          </a:prstGeom>
          <a:noFill/>
        </p:spPr>
        <p:txBody>
          <a:bodyPr wrap="none" rtlCol="0">
            <a:spAutoFit/>
          </a:bodyPr>
          <a:lstStyle/>
          <a:p>
            <a:r>
              <a:rPr lang="en-US" dirty="0"/>
              <a:t>May 16-17</a:t>
            </a:r>
          </a:p>
          <a:p>
            <a:r>
              <a:rPr lang="en-US" dirty="0"/>
              <a:t>Florida State University</a:t>
            </a:r>
          </a:p>
          <a:p>
            <a:r>
              <a:rPr lang="en-US" dirty="0"/>
              <a:t>Tallahassee, FL</a:t>
            </a:r>
          </a:p>
        </p:txBody>
      </p:sp>
      <p:sp>
        <p:nvSpPr>
          <p:cNvPr id="7" name="TextBox 6"/>
          <p:cNvSpPr txBox="1"/>
          <p:nvPr/>
        </p:nvSpPr>
        <p:spPr>
          <a:xfrm>
            <a:off x="469900" y="3192058"/>
            <a:ext cx="1621282" cy="923330"/>
          </a:xfrm>
          <a:prstGeom prst="rect">
            <a:avLst/>
          </a:prstGeom>
          <a:noFill/>
        </p:spPr>
        <p:txBody>
          <a:bodyPr wrap="none" rtlCol="0">
            <a:spAutoFit/>
          </a:bodyPr>
          <a:lstStyle/>
          <a:p>
            <a:r>
              <a:rPr lang="en-US" dirty="0"/>
              <a:t>June 30-July 2</a:t>
            </a:r>
          </a:p>
          <a:p>
            <a:r>
              <a:rPr lang="en-US" dirty="0"/>
              <a:t>Hyatt Regency</a:t>
            </a:r>
          </a:p>
          <a:p>
            <a:r>
              <a:rPr lang="en-US" dirty="0"/>
              <a:t>Chicago, IL</a:t>
            </a:r>
          </a:p>
        </p:txBody>
      </p:sp>
    </p:spTree>
    <p:extLst>
      <p:ext uri="{BB962C8B-B14F-4D97-AF65-F5344CB8AC3E}">
        <p14:creationId xmlns:p14="http://schemas.microsoft.com/office/powerpoint/2010/main" val="13367484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47956" y="2088529"/>
            <a:ext cx="8889700" cy="4430806"/>
          </a:xfrm>
        </p:spPr>
        <p:txBody>
          <a:bodyPr>
            <a:noAutofit/>
          </a:bodyPr>
          <a:lstStyle/>
          <a:p>
            <a:pPr>
              <a:spcBef>
                <a:spcPts val="0"/>
              </a:spcBef>
            </a:pPr>
            <a:r>
              <a:rPr lang="en-US" sz="1400" dirty="0"/>
              <a:t>Special issue: (2016). The connection between career development and mental health. </a:t>
            </a:r>
            <a:r>
              <a:rPr lang="en-US" sz="1400" i="1" dirty="0"/>
              <a:t>Career Planning and Adult Development Journal, 32 </a:t>
            </a:r>
            <a:r>
              <a:rPr lang="en-US" sz="1400" dirty="0"/>
              <a:t>(1).</a:t>
            </a:r>
          </a:p>
          <a:p>
            <a:pPr>
              <a:spcBef>
                <a:spcPts val="0"/>
              </a:spcBef>
            </a:pPr>
            <a:r>
              <a:rPr lang="en-US" sz="1400" dirty="0"/>
              <a:t>American College Health Association. (2012). </a:t>
            </a:r>
            <a:r>
              <a:rPr lang="en-US" sz="1400" i="1" dirty="0"/>
              <a:t>American College Health Association – National College Health Assessment: Fall 2012 reference group executive summary.</a:t>
            </a:r>
            <a:r>
              <a:rPr lang="en-US" sz="1400" dirty="0"/>
              <a:t> Baltimore: American College Health Association.</a:t>
            </a:r>
          </a:p>
          <a:p>
            <a:pPr>
              <a:spcBef>
                <a:spcPts val="0"/>
              </a:spcBef>
            </a:pPr>
            <a:r>
              <a:rPr lang="en-US" sz="1400" dirty="0" smtClean="0"/>
              <a:t>American </a:t>
            </a:r>
            <a:r>
              <a:rPr lang="en-US" sz="1400" dirty="0"/>
              <a:t>Psychiatric Association. (2013). </a:t>
            </a:r>
            <a:r>
              <a:rPr lang="en-US" sz="1400" i="1" dirty="0"/>
              <a:t>Diagnostic and statistical manual of mental disorders (</a:t>
            </a:r>
            <a:r>
              <a:rPr lang="en-US" sz="1400" dirty="0"/>
              <a:t>5</a:t>
            </a:r>
            <a:r>
              <a:rPr lang="en-US" sz="1400" baseline="30000" dirty="0"/>
              <a:t>th</a:t>
            </a:r>
            <a:r>
              <a:rPr lang="en-US" sz="1400" dirty="0"/>
              <a:t> ed.). Washington, DC: Author.</a:t>
            </a:r>
          </a:p>
          <a:p>
            <a:pPr>
              <a:spcBef>
                <a:spcPts val="0"/>
              </a:spcBef>
            </a:pPr>
            <a:r>
              <a:rPr lang="en-US" sz="1400" dirty="0"/>
              <a:t>Bernstein, D. A., </a:t>
            </a:r>
            <a:r>
              <a:rPr lang="en-US" sz="1400" dirty="0" err="1"/>
              <a:t>Borkovec</a:t>
            </a:r>
            <a:r>
              <a:rPr lang="en-US" sz="1400" dirty="0"/>
              <a:t>, T. D., &amp; </a:t>
            </a:r>
            <a:r>
              <a:rPr lang="en-US" sz="1400" dirty="0" err="1"/>
              <a:t>Hazlett</a:t>
            </a:r>
            <a:r>
              <a:rPr lang="en-US" sz="1400" dirty="0"/>
              <a:t>-Stevens, H. (2000). </a:t>
            </a:r>
            <a:r>
              <a:rPr lang="en-US" sz="1400" i="1" dirty="0"/>
              <a:t>New directions in progressive relaxation training: A guidebook for helping professionals. </a:t>
            </a:r>
            <a:r>
              <a:rPr lang="en-US" sz="1400" dirty="0"/>
              <a:t>Westport, CT: </a:t>
            </a:r>
            <a:r>
              <a:rPr lang="en-US" sz="1400" dirty="0" err="1"/>
              <a:t>Praeger</a:t>
            </a:r>
            <a:r>
              <a:rPr lang="en-US" sz="1400" dirty="0"/>
              <a:t> Publishers.</a:t>
            </a:r>
          </a:p>
          <a:p>
            <a:pPr>
              <a:spcBef>
                <a:spcPts val="0"/>
              </a:spcBef>
            </a:pPr>
            <a:r>
              <a:rPr lang="en-US" sz="1400" dirty="0"/>
              <a:t>Bullock, E. E., &amp; Reardon, R. C. (2008). Interest profile elevation, big five personality traits, and secondary constructs on the Self-Directed Search. </a:t>
            </a:r>
            <a:r>
              <a:rPr lang="en-US" sz="1400" i="1" dirty="0"/>
              <a:t>Journal of Career Assessment, 16, </a:t>
            </a:r>
            <a:r>
              <a:rPr lang="en-US" sz="1400" dirty="0"/>
              <a:t>326-338.</a:t>
            </a:r>
          </a:p>
          <a:p>
            <a:pPr>
              <a:spcBef>
                <a:spcPts val="0"/>
              </a:spcBef>
            </a:pPr>
            <a:r>
              <a:rPr lang="en-US" sz="1400" dirty="0"/>
              <a:t>Corcoran, J. (2004). </a:t>
            </a:r>
            <a:r>
              <a:rPr lang="en-US" sz="1400" i="1" dirty="0"/>
              <a:t>Building strengths and skills: A collaborative approach to</a:t>
            </a:r>
            <a:r>
              <a:rPr lang="en-US" sz="1400" dirty="0"/>
              <a:t> </a:t>
            </a:r>
            <a:r>
              <a:rPr lang="en-US" sz="1400" i="1" dirty="0"/>
              <a:t>working with clients. </a:t>
            </a:r>
            <a:r>
              <a:rPr lang="en-US" sz="1400" dirty="0"/>
              <a:t>Re                                                                               du/lib/</a:t>
            </a:r>
            <a:r>
              <a:rPr lang="en-US" sz="1400" dirty="0" err="1"/>
              <a:t>unma</a:t>
            </a:r>
            <a:r>
              <a:rPr lang="en-US" sz="1400" dirty="0"/>
              <a:t>/ </a:t>
            </a:r>
            <a:r>
              <a:rPr lang="en-US" sz="1400" dirty="0" err="1"/>
              <a:t>reader.action?docID</a:t>
            </a:r>
            <a:r>
              <a:rPr lang="en-US" sz="1400" dirty="0"/>
              <a:t>=10142449</a:t>
            </a:r>
          </a:p>
          <a:p>
            <a:pPr>
              <a:spcBef>
                <a:spcPts val="0"/>
              </a:spcBef>
            </a:pPr>
            <a:r>
              <a:rPr lang="en-US" sz="1400" dirty="0" err="1"/>
              <a:t>Gadassi</a:t>
            </a:r>
            <a:r>
              <a:rPr lang="en-US" sz="1400" dirty="0"/>
              <a:t>, R., </a:t>
            </a:r>
            <a:r>
              <a:rPr lang="en-US" sz="1400" dirty="0" err="1"/>
              <a:t>Gati</a:t>
            </a:r>
            <a:r>
              <a:rPr lang="en-US" sz="1400" dirty="0"/>
              <a:t>, I., &amp; Dayan, A. (2012). The adaptability of career decision-making profiles. </a:t>
            </a:r>
            <a:r>
              <a:rPr lang="en-US" sz="1400" i="1" dirty="0"/>
              <a:t>Journal of Counseling Psychology, </a:t>
            </a:r>
            <a:r>
              <a:rPr lang="en-US" sz="1400" dirty="0"/>
              <a:t>59</a:t>
            </a:r>
            <a:r>
              <a:rPr lang="en-US" sz="1400" b="1" dirty="0"/>
              <a:t>, </a:t>
            </a:r>
            <a:r>
              <a:rPr lang="en-US" sz="1400" dirty="0"/>
              <a:t>612- 622. doi:10.1037/a0029155</a:t>
            </a:r>
          </a:p>
          <a:p>
            <a:pPr>
              <a:spcBef>
                <a:spcPts val="0"/>
              </a:spcBef>
            </a:pPr>
            <a:r>
              <a:rPr lang="en-US" sz="1400" dirty="0" err="1"/>
              <a:t>Gadassi</a:t>
            </a:r>
            <a:r>
              <a:rPr lang="en-US" sz="1400" dirty="0"/>
              <a:t>, R., </a:t>
            </a:r>
            <a:r>
              <a:rPr lang="en-US" sz="1400" dirty="0" err="1"/>
              <a:t>Gati</a:t>
            </a:r>
            <a:r>
              <a:rPr lang="en-US" sz="1400" dirty="0"/>
              <a:t>, I., &amp; </a:t>
            </a:r>
            <a:r>
              <a:rPr lang="en-US" sz="1400" dirty="0" err="1"/>
              <a:t>Wagman-Rolnick</a:t>
            </a:r>
            <a:r>
              <a:rPr lang="en-US" sz="1400" dirty="0"/>
              <a:t>, H. (2013). The adaptability of career decision-making profiles: Associations with self-efficacy, </a:t>
            </a:r>
            <a:r>
              <a:rPr lang="en-US" sz="1400" dirty="0" err="1"/>
              <a:t>emo</a:t>
            </a:r>
            <a:r>
              <a:rPr lang="en-US" sz="1400" dirty="0"/>
              <a:t>- </a:t>
            </a:r>
            <a:r>
              <a:rPr lang="en-US" sz="1400" dirty="0" err="1"/>
              <a:t>tional</a:t>
            </a:r>
            <a:r>
              <a:rPr lang="en-US" sz="1400" dirty="0"/>
              <a:t> difficulties, and decision status</a:t>
            </a:r>
            <a:r>
              <a:rPr lang="en-US" sz="1400" i="1" dirty="0"/>
              <a:t>. Journal </a:t>
            </a:r>
            <a:r>
              <a:rPr lang="en-US" sz="1400" i="1" dirty="0" smtClean="0"/>
              <a:t>of Career </a:t>
            </a:r>
            <a:r>
              <a:rPr lang="en-US" sz="1400" i="1" dirty="0" err="1" smtClean="0"/>
              <a:t>Assesssment</a:t>
            </a:r>
            <a:r>
              <a:rPr lang="en-US" sz="1400" i="1" dirty="0"/>
              <a:t>. </a:t>
            </a:r>
            <a:r>
              <a:rPr lang="fr-FR" sz="1400" i="1" dirty="0"/>
              <a:t>40, </a:t>
            </a:r>
            <a:r>
              <a:rPr lang="fr-FR" sz="1400" dirty="0"/>
              <a:t>490-507. doi:10.1177/0894845312470027</a:t>
            </a:r>
            <a:endParaRPr lang="da-DK" sz="1400" dirty="0"/>
          </a:p>
          <a:p>
            <a:pPr>
              <a:spcBef>
                <a:spcPts val="0"/>
              </a:spcBef>
            </a:pPr>
            <a:r>
              <a:rPr lang="da-DK" sz="1400" dirty="0" err="1"/>
              <a:t>Gati</a:t>
            </a:r>
            <a:r>
              <a:rPr lang="da-DK" sz="1400" dirty="0"/>
              <a:t>, I., </a:t>
            </a:r>
            <a:r>
              <a:rPr lang="da-DK" sz="1400" dirty="0" err="1"/>
              <a:t>Asulin-Peretz</a:t>
            </a:r>
            <a:r>
              <a:rPr lang="da-DK" sz="1400" dirty="0"/>
              <a:t>, L., &amp; Fisher, A. (2012). </a:t>
            </a:r>
            <a:r>
              <a:rPr lang="da-DK" sz="1400" dirty="0" err="1"/>
              <a:t>Emotional</a:t>
            </a:r>
            <a:r>
              <a:rPr lang="da-DK" sz="1400" dirty="0"/>
              <a:t> and personality-</a:t>
            </a:r>
            <a:r>
              <a:rPr lang="da-DK" sz="1400" dirty="0" err="1"/>
              <a:t>related</a:t>
            </a:r>
            <a:r>
              <a:rPr lang="da-DK" sz="1400" dirty="0"/>
              <a:t> </a:t>
            </a:r>
            <a:r>
              <a:rPr lang="da-DK" sz="1400" dirty="0" err="1"/>
              <a:t>career</a:t>
            </a:r>
            <a:r>
              <a:rPr lang="da-DK" sz="1400" dirty="0"/>
              <a:t> decision-</a:t>
            </a:r>
            <a:r>
              <a:rPr lang="da-DK" sz="1400" dirty="0" err="1"/>
              <a:t>making</a:t>
            </a:r>
            <a:r>
              <a:rPr lang="da-DK" sz="1400" dirty="0"/>
              <a:t> </a:t>
            </a:r>
            <a:r>
              <a:rPr lang="da-DK" sz="1400" dirty="0" err="1"/>
              <a:t>difficulties</a:t>
            </a:r>
            <a:r>
              <a:rPr lang="da-DK" sz="1400" dirty="0"/>
              <a:t>: A 3-year </a:t>
            </a:r>
            <a:r>
              <a:rPr lang="da-DK" sz="1400" dirty="0" err="1"/>
              <a:t>follow</a:t>
            </a:r>
            <a:r>
              <a:rPr lang="da-DK" sz="1400" dirty="0"/>
              <a:t> up. </a:t>
            </a:r>
            <a:r>
              <a:rPr lang="da-DK" sz="1400" i="1" dirty="0"/>
              <a:t>The Counseling </a:t>
            </a:r>
            <a:r>
              <a:rPr lang="da-DK" sz="1400" i="1" dirty="0" err="1"/>
              <a:t>Psychologist</a:t>
            </a:r>
            <a:r>
              <a:rPr lang="da-DK" sz="1400" i="1" dirty="0"/>
              <a:t>, 40, </a:t>
            </a:r>
            <a:r>
              <a:rPr lang="da-DK" sz="1400" dirty="0"/>
              <a:t>6-28. </a:t>
            </a:r>
            <a:r>
              <a:rPr lang="da-DK" sz="1400" dirty="0" err="1"/>
              <a:t>doi</a:t>
            </a:r>
            <a:r>
              <a:rPr lang="da-DK" sz="1400" dirty="0"/>
              <a:t>: 10.1177/0011000011398726</a:t>
            </a:r>
          </a:p>
          <a:p>
            <a:pPr>
              <a:spcBef>
                <a:spcPts val="0"/>
              </a:spcBef>
            </a:pPr>
            <a:r>
              <a:rPr lang="da-DK" sz="1400" dirty="0" err="1"/>
              <a:t>Hinkelman</a:t>
            </a:r>
            <a:r>
              <a:rPr lang="da-DK" sz="1400" dirty="0"/>
              <a:t>, J. M., &amp; </a:t>
            </a:r>
            <a:r>
              <a:rPr lang="da-DK" sz="1400" dirty="0" err="1"/>
              <a:t>Luzzo</a:t>
            </a:r>
            <a:r>
              <a:rPr lang="da-DK" sz="1400" dirty="0"/>
              <a:t>, D. A. (2011). Mental </a:t>
            </a:r>
            <a:r>
              <a:rPr lang="da-DK" sz="1400" dirty="0" err="1"/>
              <a:t>health</a:t>
            </a:r>
            <a:r>
              <a:rPr lang="da-DK" sz="1400" dirty="0"/>
              <a:t> and </a:t>
            </a:r>
            <a:r>
              <a:rPr lang="da-DK" sz="1400" dirty="0" err="1"/>
              <a:t>career</a:t>
            </a:r>
            <a:r>
              <a:rPr lang="da-DK" sz="1400" dirty="0"/>
              <a:t> </a:t>
            </a:r>
            <a:r>
              <a:rPr lang="da-DK" sz="1400" dirty="0" err="1"/>
              <a:t>development</a:t>
            </a:r>
            <a:r>
              <a:rPr lang="da-DK" sz="1400" dirty="0"/>
              <a:t> of college students. </a:t>
            </a:r>
            <a:r>
              <a:rPr lang="da-DK" sz="1400" i="1" dirty="0"/>
              <a:t>Journal of Counseling and Development, 85, </a:t>
            </a:r>
            <a:r>
              <a:rPr lang="da-DK" sz="1400" dirty="0"/>
              <a:t>143-147. </a:t>
            </a:r>
            <a:r>
              <a:rPr lang="da-DK" sz="1400" dirty="0" err="1"/>
              <a:t>doi</a:t>
            </a:r>
            <a:r>
              <a:rPr lang="da-DK" sz="1400" dirty="0"/>
              <a:t>: 10.1002/j.1556-6678.2007.tb00456.x</a:t>
            </a:r>
          </a:p>
          <a:p>
            <a:pPr>
              <a:spcBef>
                <a:spcPts val="0"/>
              </a:spcBef>
            </a:pPr>
            <a:r>
              <a:rPr lang="da-DK" sz="1400" dirty="0"/>
              <a:t>Holland, J. L., &amp; Messer, M. A. (2013). </a:t>
            </a:r>
            <a:r>
              <a:rPr lang="da-DK" sz="1400" i="1" dirty="0"/>
              <a:t>SDS Form R. </a:t>
            </a:r>
            <a:r>
              <a:rPr lang="da-DK" sz="1400" dirty="0"/>
              <a:t>5th ed. </a:t>
            </a:r>
            <a:r>
              <a:rPr lang="da-DK" sz="1400" dirty="0" smtClean="0"/>
              <a:t>Professional </a:t>
            </a:r>
            <a:r>
              <a:rPr lang="da-DK" sz="1400" dirty="0"/>
              <a:t>Manual. Odessa, FL </a:t>
            </a:r>
            <a:r>
              <a:rPr lang="da-DK" sz="1400" dirty="0" smtClean="0"/>
              <a:t>PAR</a:t>
            </a:r>
            <a:endParaRPr lang="en-US" sz="1200" dirty="0"/>
          </a:p>
          <a:p>
            <a:endParaRPr lang="en-US" sz="1200" dirty="0"/>
          </a:p>
        </p:txBody>
      </p:sp>
    </p:spTree>
    <p:extLst>
      <p:ext uri="{BB962C8B-B14F-4D97-AF65-F5344CB8AC3E}">
        <p14:creationId xmlns:p14="http://schemas.microsoft.com/office/powerpoint/2010/main" val="27545194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64173"/>
            <a:ext cx="9144000" cy="4533900"/>
          </a:xfrm>
        </p:spPr>
        <p:txBody>
          <a:bodyPr vert="horz" lIns="91440" tIns="45720" rIns="91440" bIns="45720" rtlCol="0" anchor="t">
            <a:normAutofit fontScale="25000" lnSpcReduction="20000"/>
          </a:bodyPr>
          <a:lstStyle/>
          <a:p>
            <a:pPr>
              <a:lnSpc>
                <a:spcPct val="120000"/>
              </a:lnSpc>
              <a:spcBef>
                <a:spcPts val="0"/>
              </a:spcBef>
            </a:pPr>
            <a:r>
              <a:rPr lang="da-DK" sz="6000" dirty="0"/>
              <a:t>Jacobs, S. J., &amp; </a:t>
            </a:r>
            <a:r>
              <a:rPr lang="da-DK" sz="6000" dirty="0" err="1"/>
              <a:t>Blustein</a:t>
            </a:r>
            <a:r>
              <a:rPr lang="da-DK" sz="6000" dirty="0"/>
              <a:t>, D. L. (2008). </a:t>
            </a:r>
            <a:r>
              <a:rPr lang="da-DK" sz="6000" dirty="0" err="1"/>
              <a:t>Mindfulness</a:t>
            </a:r>
            <a:r>
              <a:rPr lang="da-DK" sz="6000" dirty="0"/>
              <a:t> as a </a:t>
            </a:r>
            <a:r>
              <a:rPr lang="da-DK" sz="6000" dirty="0" err="1"/>
              <a:t>coping</a:t>
            </a:r>
            <a:r>
              <a:rPr lang="da-DK" sz="6000" dirty="0"/>
              <a:t> </a:t>
            </a:r>
            <a:r>
              <a:rPr lang="da-DK" sz="6000" dirty="0" err="1"/>
              <a:t>mechanism</a:t>
            </a:r>
            <a:r>
              <a:rPr lang="da-DK" sz="6000" dirty="0"/>
              <a:t> for </a:t>
            </a:r>
            <a:r>
              <a:rPr lang="da-DK" sz="6000" dirty="0" err="1"/>
              <a:t>employment</a:t>
            </a:r>
            <a:r>
              <a:rPr lang="da-DK" sz="6000" dirty="0"/>
              <a:t> </a:t>
            </a:r>
            <a:r>
              <a:rPr lang="da-DK" sz="6000" dirty="0" err="1"/>
              <a:t>uncertainty</a:t>
            </a:r>
            <a:r>
              <a:rPr lang="da-DK" sz="6000" dirty="0"/>
              <a:t>. </a:t>
            </a:r>
            <a:r>
              <a:rPr lang="da-DK" sz="6000" i="1" dirty="0"/>
              <a:t>The Journal of </a:t>
            </a:r>
            <a:r>
              <a:rPr lang="da-DK" sz="6000" i="1" dirty="0" err="1"/>
              <a:t>Career</a:t>
            </a:r>
            <a:r>
              <a:rPr lang="da-DK" sz="6000" i="1" dirty="0"/>
              <a:t> Development </a:t>
            </a:r>
            <a:r>
              <a:rPr lang="da-DK" sz="6000" i="1" dirty="0" err="1"/>
              <a:t>Quarterly</a:t>
            </a:r>
            <a:r>
              <a:rPr lang="da-DK" sz="6000" i="1" dirty="0"/>
              <a:t>, 57, </a:t>
            </a:r>
            <a:r>
              <a:rPr lang="da-DK" sz="6000" dirty="0"/>
              <a:t>174-180.</a:t>
            </a:r>
          </a:p>
          <a:p>
            <a:pPr>
              <a:lnSpc>
                <a:spcPct val="120000"/>
              </a:lnSpc>
              <a:spcBef>
                <a:spcPts val="0"/>
              </a:spcBef>
            </a:pPr>
            <a:r>
              <a:rPr lang="da-DK" sz="5600" dirty="0" err="1" smtClean="0"/>
              <a:t>Kabat</a:t>
            </a:r>
            <a:r>
              <a:rPr lang="da-DK" sz="5600" dirty="0"/>
              <a:t>-Zinn, J. (2003). </a:t>
            </a:r>
            <a:r>
              <a:rPr lang="da-DK" sz="5600" dirty="0" err="1"/>
              <a:t>Mindfulness-based</a:t>
            </a:r>
            <a:r>
              <a:rPr lang="da-DK" sz="5600" dirty="0"/>
              <a:t> interventions in </a:t>
            </a:r>
            <a:r>
              <a:rPr lang="da-DK" sz="5600" dirty="0" err="1"/>
              <a:t>context</a:t>
            </a:r>
            <a:r>
              <a:rPr lang="da-DK" sz="5600" dirty="0"/>
              <a:t>: </a:t>
            </a:r>
            <a:r>
              <a:rPr lang="da-DK" sz="5600" dirty="0" err="1"/>
              <a:t>Past</a:t>
            </a:r>
            <a:r>
              <a:rPr lang="da-DK" sz="5600" dirty="0"/>
              <a:t>, present, and future. </a:t>
            </a:r>
            <a:r>
              <a:rPr lang="da-DK" sz="5600" i="1" dirty="0" err="1"/>
              <a:t>Clinical</a:t>
            </a:r>
            <a:r>
              <a:rPr lang="da-DK" sz="5600" i="1" dirty="0"/>
              <a:t> </a:t>
            </a:r>
            <a:r>
              <a:rPr lang="da-DK" sz="5600" i="1" dirty="0" err="1"/>
              <a:t>psychology</a:t>
            </a:r>
            <a:r>
              <a:rPr lang="da-DK" sz="5600" i="1" dirty="0"/>
              <a:t>: Science and </a:t>
            </a:r>
            <a:r>
              <a:rPr lang="da-DK" sz="5600" i="1" dirty="0" err="1"/>
              <a:t>Practice</a:t>
            </a:r>
            <a:r>
              <a:rPr lang="da-DK" sz="5600" i="1" dirty="0"/>
              <a:t>, 10, </a:t>
            </a:r>
            <a:r>
              <a:rPr lang="da-DK" sz="5600" dirty="0"/>
              <a:t>144-156.</a:t>
            </a:r>
          </a:p>
          <a:p>
            <a:pPr>
              <a:lnSpc>
                <a:spcPct val="120000"/>
              </a:lnSpc>
              <a:spcBef>
                <a:spcPts val="0"/>
              </a:spcBef>
            </a:pPr>
            <a:r>
              <a:rPr lang="da-DK" sz="5600" dirty="0" smtClean="0">
                <a:latin typeface="Cambria"/>
                <a:cs typeface="Cambria"/>
              </a:rPr>
              <a:t>Lancaster</a:t>
            </a:r>
            <a:r>
              <a:rPr lang="da-DK" sz="5600" dirty="0">
                <a:latin typeface="Cambria"/>
                <a:cs typeface="Cambria"/>
              </a:rPr>
              <a:t>, B. P., Rudolph, C. E., Perkins, T. S., &amp; Patten, T. G. (1999). The </a:t>
            </a:r>
            <a:r>
              <a:rPr lang="da-DK" sz="5600" dirty="0" err="1">
                <a:latin typeface="Cambria"/>
                <a:cs typeface="Cambria"/>
              </a:rPr>
              <a:t>reliability</a:t>
            </a:r>
            <a:r>
              <a:rPr lang="da-DK" sz="5600" dirty="0">
                <a:latin typeface="Cambria"/>
                <a:cs typeface="Cambria"/>
              </a:rPr>
              <a:t> and </a:t>
            </a:r>
            <a:r>
              <a:rPr lang="da-DK" sz="5600" dirty="0" err="1">
                <a:latin typeface="Cambria"/>
                <a:cs typeface="Cambria"/>
              </a:rPr>
              <a:t>validity</a:t>
            </a:r>
            <a:r>
              <a:rPr lang="da-DK" sz="5600" dirty="0">
                <a:latin typeface="Cambria"/>
                <a:cs typeface="Cambria"/>
              </a:rPr>
              <a:t> of the </a:t>
            </a:r>
            <a:r>
              <a:rPr lang="da-DK" sz="5600" dirty="0" err="1">
                <a:latin typeface="Cambria"/>
                <a:cs typeface="Cambria"/>
              </a:rPr>
              <a:t>career</a:t>
            </a:r>
            <a:r>
              <a:rPr lang="da-DK" sz="5600" dirty="0">
                <a:latin typeface="Cambria"/>
                <a:cs typeface="Cambria"/>
              </a:rPr>
              <a:t> decision </a:t>
            </a:r>
            <a:r>
              <a:rPr lang="da-DK" sz="5600" dirty="0" err="1">
                <a:latin typeface="Cambria"/>
                <a:cs typeface="Cambria"/>
              </a:rPr>
              <a:t>difficulties</a:t>
            </a:r>
            <a:r>
              <a:rPr lang="da-DK" sz="5600" dirty="0">
                <a:latin typeface="Cambria"/>
                <a:cs typeface="Cambria"/>
              </a:rPr>
              <a:t> </a:t>
            </a:r>
            <a:r>
              <a:rPr lang="da-DK" sz="5600" dirty="0" err="1">
                <a:latin typeface="Cambria"/>
                <a:cs typeface="Cambria"/>
              </a:rPr>
              <a:t>questionnaire</a:t>
            </a:r>
            <a:r>
              <a:rPr lang="da-DK" sz="5600" dirty="0">
                <a:latin typeface="Cambria"/>
                <a:cs typeface="Cambria"/>
              </a:rPr>
              <a:t>. </a:t>
            </a:r>
            <a:r>
              <a:rPr lang="da-DK" sz="5600" i="1" dirty="0">
                <a:latin typeface="Cambria"/>
                <a:cs typeface="Cambria"/>
              </a:rPr>
              <a:t>Journal of </a:t>
            </a:r>
            <a:r>
              <a:rPr lang="da-DK" sz="5600" i="1" dirty="0" err="1">
                <a:latin typeface="Cambria"/>
                <a:cs typeface="Cambria"/>
              </a:rPr>
              <a:t>Career</a:t>
            </a:r>
            <a:r>
              <a:rPr lang="da-DK" sz="5600" i="1" dirty="0">
                <a:latin typeface="Cambria"/>
                <a:cs typeface="Cambria"/>
              </a:rPr>
              <a:t> </a:t>
            </a:r>
            <a:r>
              <a:rPr lang="da-DK" sz="5600" i="1" dirty="0" err="1">
                <a:latin typeface="Cambria"/>
                <a:cs typeface="Cambria"/>
              </a:rPr>
              <a:t>Assessment</a:t>
            </a:r>
            <a:r>
              <a:rPr lang="da-DK" sz="5600" i="1" dirty="0">
                <a:latin typeface="Cambria"/>
                <a:cs typeface="Cambria"/>
              </a:rPr>
              <a:t>, 7, </a:t>
            </a:r>
            <a:r>
              <a:rPr lang="da-DK" sz="5600" dirty="0">
                <a:latin typeface="Cambria"/>
                <a:cs typeface="Cambria"/>
              </a:rPr>
              <a:t>393-413.</a:t>
            </a:r>
          </a:p>
          <a:p>
            <a:pPr>
              <a:lnSpc>
                <a:spcPct val="120000"/>
              </a:lnSpc>
              <a:spcBef>
                <a:spcPts val="0"/>
              </a:spcBef>
            </a:pPr>
            <a:r>
              <a:rPr lang="da-DK" sz="5600" dirty="0">
                <a:latin typeface="Cambria"/>
                <a:cs typeface="Cambria"/>
              </a:rPr>
              <a:t>Lenz, J. G., Peterson, G. W., </a:t>
            </a:r>
            <a:r>
              <a:rPr lang="da-DK" sz="5600" dirty="0" err="1">
                <a:latin typeface="Cambria"/>
                <a:cs typeface="Cambria"/>
              </a:rPr>
              <a:t>Reardon</a:t>
            </a:r>
            <a:r>
              <a:rPr lang="da-DK" sz="5600" dirty="0">
                <a:latin typeface="Cambria"/>
                <a:cs typeface="Cambria"/>
              </a:rPr>
              <a:t>, R. C., &amp; </a:t>
            </a:r>
            <a:r>
              <a:rPr lang="da-DK" sz="5600" dirty="0" err="1">
                <a:latin typeface="Cambria"/>
                <a:cs typeface="Cambria"/>
              </a:rPr>
              <a:t>Saunders</a:t>
            </a:r>
            <a:r>
              <a:rPr lang="da-DK" sz="5600" dirty="0">
                <a:latin typeface="Cambria"/>
                <a:cs typeface="Cambria"/>
              </a:rPr>
              <a:t>, D. E. (2010). </a:t>
            </a:r>
            <a:r>
              <a:rPr lang="da-DK" sz="5600" dirty="0" err="1">
                <a:latin typeface="Cambria"/>
                <a:cs typeface="Cambria"/>
              </a:rPr>
              <a:t>Connecting</a:t>
            </a:r>
            <a:r>
              <a:rPr lang="da-DK" sz="5600" dirty="0">
                <a:latin typeface="Cambria"/>
                <a:cs typeface="Cambria"/>
              </a:rPr>
              <a:t> </a:t>
            </a:r>
            <a:r>
              <a:rPr lang="da-DK" sz="5600" dirty="0" err="1">
                <a:latin typeface="Cambria"/>
                <a:cs typeface="Cambria"/>
              </a:rPr>
              <a:t>career</a:t>
            </a:r>
            <a:r>
              <a:rPr lang="da-DK" sz="5600" dirty="0">
                <a:latin typeface="Cambria"/>
                <a:cs typeface="Cambria"/>
              </a:rPr>
              <a:t> and mental </a:t>
            </a:r>
            <a:r>
              <a:rPr lang="da-DK" sz="5600" dirty="0" err="1">
                <a:latin typeface="Cambria"/>
                <a:cs typeface="Cambria"/>
              </a:rPr>
              <a:t>health</a:t>
            </a:r>
            <a:r>
              <a:rPr lang="da-DK" sz="5600" dirty="0">
                <a:latin typeface="Cambria"/>
                <a:cs typeface="Cambria"/>
              </a:rPr>
              <a:t> </a:t>
            </a:r>
            <a:r>
              <a:rPr lang="da-DK" sz="5600" dirty="0" err="1">
                <a:latin typeface="Cambria"/>
                <a:cs typeface="Cambria"/>
              </a:rPr>
              <a:t>counseling</a:t>
            </a:r>
            <a:r>
              <a:rPr lang="da-DK" sz="5600" dirty="0">
                <a:latin typeface="Cambria"/>
                <a:cs typeface="Cambria"/>
              </a:rPr>
              <a:t>: </a:t>
            </a:r>
            <a:r>
              <a:rPr lang="da-DK" sz="5600" dirty="0" err="1">
                <a:latin typeface="Cambria"/>
                <a:cs typeface="Cambria"/>
              </a:rPr>
              <a:t>Integrating</a:t>
            </a:r>
            <a:r>
              <a:rPr lang="da-DK" sz="5600" dirty="0">
                <a:latin typeface="Cambria"/>
                <a:cs typeface="Cambria"/>
              </a:rPr>
              <a:t> </a:t>
            </a:r>
            <a:r>
              <a:rPr lang="da-DK" sz="5600" dirty="0" err="1">
                <a:latin typeface="Cambria"/>
                <a:cs typeface="Cambria"/>
              </a:rPr>
              <a:t>theory</a:t>
            </a:r>
            <a:r>
              <a:rPr lang="da-DK" sz="5600" dirty="0">
                <a:latin typeface="Cambria"/>
                <a:cs typeface="Cambria"/>
              </a:rPr>
              <a:t> and </a:t>
            </a:r>
            <a:r>
              <a:rPr lang="da-DK" sz="5600" dirty="0" err="1">
                <a:latin typeface="Cambria"/>
                <a:cs typeface="Cambria"/>
              </a:rPr>
              <a:t>practice</a:t>
            </a:r>
            <a:r>
              <a:rPr lang="da-DK" sz="5600" dirty="0">
                <a:latin typeface="Cambria"/>
                <a:cs typeface="Cambria"/>
              </a:rPr>
              <a:t>. </a:t>
            </a:r>
            <a:r>
              <a:rPr lang="da-DK" sz="5600" dirty="0" err="1">
                <a:latin typeface="Cambria"/>
                <a:cs typeface="Cambria"/>
              </a:rPr>
              <a:t>Retrieved</a:t>
            </a:r>
            <a:r>
              <a:rPr lang="da-DK" sz="5600" dirty="0">
                <a:latin typeface="Cambria"/>
                <a:cs typeface="Cambria"/>
              </a:rPr>
              <a:t> from http://counselingoutfitters.com/vistas/vistass10/Article_01.pdf.</a:t>
            </a:r>
          </a:p>
          <a:p>
            <a:pPr>
              <a:lnSpc>
                <a:spcPct val="120000"/>
              </a:lnSpc>
              <a:spcBef>
                <a:spcPts val="0"/>
              </a:spcBef>
            </a:pPr>
            <a:r>
              <a:rPr lang="da-DK" sz="5600" dirty="0">
                <a:latin typeface="Cambria"/>
                <a:cs typeface="Cambria"/>
              </a:rPr>
              <a:t>Meyer-Griffith, K., </a:t>
            </a:r>
            <a:r>
              <a:rPr lang="da-DK" sz="5600" dirty="0" err="1">
                <a:latin typeface="Cambria"/>
                <a:cs typeface="Cambria"/>
              </a:rPr>
              <a:t>Reardon</a:t>
            </a:r>
            <a:r>
              <a:rPr lang="da-DK" sz="5600" dirty="0">
                <a:latin typeface="Cambria"/>
                <a:cs typeface="Cambria"/>
              </a:rPr>
              <a:t>, R. C., &amp; Hartley, S. L. (2009). An </a:t>
            </a:r>
            <a:r>
              <a:rPr lang="da-DK" sz="5600" dirty="0" err="1">
                <a:latin typeface="Cambria"/>
                <a:cs typeface="Cambria"/>
              </a:rPr>
              <a:t>examination</a:t>
            </a:r>
            <a:r>
              <a:rPr lang="da-DK" sz="5600" dirty="0">
                <a:latin typeface="Cambria"/>
                <a:cs typeface="Cambria"/>
              </a:rPr>
              <a:t> of the </a:t>
            </a:r>
            <a:r>
              <a:rPr lang="da-DK" sz="5600" dirty="0" err="1">
                <a:latin typeface="Cambria"/>
                <a:cs typeface="Cambria"/>
              </a:rPr>
              <a:t>relationship</a:t>
            </a:r>
            <a:r>
              <a:rPr lang="da-DK" sz="5600" dirty="0">
                <a:latin typeface="Cambria"/>
                <a:cs typeface="Cambria"/>
              </a:rPr>
              <a:t> </a:t>
            </a:r>
            <a:r>
              <a:rPr lang="da-DK" sz="5600" dirty="0" err="1">
                <a:latin typeface="Cambria"/>
                <a:cs typeface="Cambria"/>
              </a:rPr>
              <a:t>between</a:t>
            </a:r>
            <a:r>
              <a:rPr lang="da-DK" sz="5600" dirty="0">
                <a:latin typeface="Cambria"/>
                <a:cs typeface="Cambria"/>
              </a:rPr>
              <a:t> </a:t>
            </a:r>
            <a:r>
              <a:rPr lang="da-DK" sz="5600" dirty="0" err="1">
                <a:latin typeface="Cambria"/>
                <a:cs typeface="Cambria"/>
              </a:rPr>
              <a:t>career</a:t>
            </a:r>
            <a:r>
              <a:rPr lang="da-DK" sz="5600" dirty="0">
                <a:latin typeface="Cambria"/>
                <a:cs typeface="Cambria"/>
              </a:rPr>
              <a:t> </a:t>
            </a:r>
            <a:r>
              <a:rPr lang="da-DK" sz="5600" dirty="0" err="1">
                <a:latin typeface="Cambria"/>
                <a:cs typeface="Cambria"/>
              </a:rPr>
              <a:t>thoughts</a:t>
            </a:r>
            <a:r>
              <a:rPr lang="da-DK" sz="5600" dirty="0">
                <a:latin typeface="Cambria"/>
                <a:cs typeface="Cambria"/>
              </a:rPr>
              <a:t> and </a:t>
            </a:r>
            <a:r>
              <a:rPr lang="da-DK" sz="5600" dirty="0" err="1">
                <a:latin typeface="Cambria"/>
                <a:cs typeface="Cambria"/>
              </a:rPr>
              <a:t>communication</a:t>
            </a:r>
            <a:r>
              <a:rPr lang="da-DK" sz="5600" dirty="0">
                <a:latin typeface="Cambria"/>
                <a:cs typeface="Cambria"/>
              </a:rPr>
              <a:t> </a:t>
            </a:r>
            <a:r>
              <a:rPr lang="da-DK" sz="5600" dirty="0" err="1">
                <a:latin typeface="Cambria"/>
                <a:cs typeface="Cambria"/>
              </a:rPr>
              <a:t>apprehension</a:t>
            </a:r>
            <a:r>
              <a:rPr lang="da-DK" sz="5600" dirty="0">
                <a:latin typeface="Cambria"/>
                <a:cs typeface="Cambria"/>
              </a:rPr>
              <a:t>. </a:t>
            </a:r>
            <a:r>
              <a:rPr lang="da-DK" sz="5600" i="1" dirty="0" err="1">
                <a:latin typeface="Cambria"/>
                <a:cs typeface="Cambria"/>
              </a:rPr>
              <a:t>Career</a:t>
            </a:r>
            <a:r>
              <a:rPr lang="da-DK" sz="5600" i="1" dirty="0">
                <a:latin typeface="Cambria"/>
                <a:cs typeface="Cambria"/>
              </a:rPr>
              <a:t> Development </a:t>
            </a:r>
            <a:r>
              <a:rPr lang="da-DK" sz="5600" i="1" dirty="0" err="1">
                <a:latin typeface="Cambria"/>
                <a:cs typeface="Cambria"/>
              </a:rPr>
              <a:t>Quarterly</a:t>
            </a:r>
            <a:r>
              <a:rPr lang="da-DK" sz="5600" i="1" dirty="0">
                <a:latin typeface="Cambria"/>
                <a:cs typeface="Cambria"/>
              </a:rPr>
              <a:t>, 58, </a:t>
            </a:r>
            <a:r>
              <a:rPr lang="da-DK" sz="5600" dirty="0">
                <a:latin typeface="Cambria"/>
                <a:cs typeface="Cambria"/>
              </a:rPr>
              <a:t>171-180.</a:t>
            </a:r>
          </a:p>
          <a:p>
            <a:pPr>
              <a:lnSpc>
                <a:spcPct val="120000"/>
              </a:lnSpc>
              <a:spcBef>
                <a:spcPts val="0"/>
              </a:spcBef>
            </a:pPr>
            <a:r>
              <a:rPr lang="da-DK" sz="5600" dirty="0">
                <a:latin typeface="Cambria"/>
                <a:cs typeface="Cambria"/>
              </a:rPr>
              <a:t>Morgan, F. N., Kadir, R. A., &amp; </a:t>
            </a:r>
            <a:r>
              <a:rPr lang="da-DK" sz="5600" dirty="0" err="1">
                <a:latin typeface="Cambria"/>
                <a:cs typeface="Cambria"/>
              </a:rPr>
              <a:t>Soheil</a:t>
            </a:r>
            <a:r>
              <a:rPr lang="da-DK" sz="5600" dirty="0">
                <a:latin typeface="Cambria"/>
                <a:cs typeface="Cambria"/>
              </a:rPr>
              <a:t>, S. (2011). The </a:t>
            </a:r>
            <a:r>
              <a:rPr lang="da-DK" sz="5600" dirty="0" err="1">
                <a:latin typeface="Cambria"/>
                <a:cs typeface="Cambria"/>
              </a:rPr>
              <a:t>relationship</a:t>
            </a:r>
            <a:r>
              <a:rPr lang="da-DK" sz="5600" dirty="0">
                <a:latin typeface="Cambria"/>
                <a:cs typeface="Cambria"/>
              </a:rPr>
              <a:t> </a:t>
            </a:r>
            <a:r>
              <a:rPr lang="da-DK" sz="5600" dirty="0" err="1">
                <a:latin typeface="Cambria"/>
                <a:cs typeface="Cambria"/>
              </a:rPr>
              <a:t>between</a:t>
            </a:r>
            <a:r>
              <a:rPr lang="da-DK" sz="5600" dirty="0">
                <a:latin typeface="Cambria"/>
                <a:cs typeface="Cambria"/>
              </a:rPr>
              <a:t> </a:t>
            </a:r>
            <a:r>
              <a:rPr lang="da-DK" sz="5600" dirty="0" err="1">
                <a:latin typeface="Cambria"/>
                <a:cs typeface="Cambria"/>
              </a:rPr>
              <a:t>stae</a:t>
            </a:r>
            <a:r>
              <a:rPr lang="da-DK" sz="5600" dirty="0">
                <a:latin typeface="Cambria"/>
                <a:cs typeface="Cambria"/>
              </a:rPr>
              <a:t> and </a:t>
            </a:r>
            <a:r>
              <a:rPr lang="da-DK" sz="5600" dirty="0" err="1">
                <a:latin typeface="Cambria"/>
                <a:cs typeface="Cambria"/>
              </a:rPr>
              <a:t>trait</a:t>
            </a:r>
            <a:r>
              <a:rPr lang="da-DK" sz="5600" dirty="0">
                <a:latin typeface="Cambria"/>
                <a:cs typeface="Cambria"/>
              </a:rPr>
              <a:t> </a:t>
            </a:r>
            <a:r>
              <a:rPr lang="da-DK" sz="5600" dirty="0" err="1">
                <a:latin typeface="Cambria"/>
                <a:cs typeface="Cambria"/>
              </a:rPr>
              <a:t>anxiety</a:t>
            </a:r>
            <a:r>
              <a:rPr lang="da-DK" sz="5600" dirty="0">
                <a:latin typeface="Cambria"/>
                <a:cs typeface="Cambria"/>
              </a:rPr>
              <a:t> with </a:t>
            </a:r>
            <a:r>
              <a:rPr lang="da-DK" sz="5600" dirty="0" err="1">
                <a:latin typeface="Cambria"/>
                <a:cs typeface="Cambria"/>
              </a:rPr>
              <a:t>career</a:t>
            </a:r>
            <a:r>
              <a:rPr lang="da-DK" sz="5600" dirty="0">
                <a:latin typeface="Cambria"/>
                <a:cs typeface="Cambria"/>
              </a:rPr>
              <a:t> </a:t>
            </a:r>
            <a:r>
              <a:rPr lang="da-DK" sz="5600" dirty="0" err="1">
                <a:latin typeface="Cambria"/>
                <a:cs typeface="Cambria"/>
              </a:rPr>
              <a:t>indecision</a:t>
            </a:r>
            <a:r>
              <a:rPr lang="da-DK" sz="5600" dirty="0">
                <a:latin typeface="Cambria"/>
                <a:cs typeface="Cambria"/>
              </a:rPr>
              <a:t> of </a:t>
            </a:r>
            <a:r>
              <a:rPr lang="da-DK" sz="5600" dirty="0" err="1">
                <a:latin typeface="Cambria"/>
                <a:cs typeface="Cambria"/>
              </a:rPr>
              <a:t>undergraduate</a:t>
            </a:r>
            <a:r>
              <a:rPr lang="da-DK" sz="5600" dirty="0">
                <a:latin typeface="Cambria"/>
                <a:cs typeface="Cambria"/>
              </a:rPr>
              <a:t> students. </a:t>
            </a:r>
            <a:r>
              <a:rPr lang="da-DK" sz="5600" i="1" dirty="0">
                <a:latin typeface="Cambria"/>
                <a:cs typeface="Cambria"/>
              </a:rPr>
              <a:t>International Education Studies, 4, </a:t>
            </a:r>
            <a:r>
              <a:rPr lang="da-DK" sz="5600" dirty="0">
                <a:latin typeface="Cambria"/>
                <a:cs typeface="Cambria"/>
              </a:rPr>
              <a:t>31-35.</a:t>
            </a:r>
          </a:p>
          <a:p>
            <a:pPr>
              <a:lnSpc>
                <a:spcPct val="120000"/>
              </a:lnSpc>
              <a:spcBef>
                <a:spcPts val="0"/>
              </a:spcBef>
            </a:pPr>
            <a:r>
              <a:rPr lang="da-DK" sz="5600" dirty="0">
                <a:latin typeface="Cambria"/>
                <a:cs typeface="Cambria"/>
              </a:rPr>
              <a:t>Nauta, M. M. (2012). Temporal </a:t>
            </a:r>
            <a:r>
              <a:rPr lang="da-DK" sz="5600" dirty="0" err="1">
                <a:latin typeface="Cambria"/>
                <a:cs typeface="Cambria"/>
              </a:rPr>
              <a:t>stability</a:t>
            </a:r>
            <a:r>
              <a:rPr lang="da-DK" sz="5600" dirty="0">
                <a:latin typeface="Cambria"/>
                <a:cs typeface="Cambria"/>
              </a:rPr>
              <a:t>, </a:t>
            </a:r>
            <a:r>
              <a:rPr lang="da-DK" sz="5600" dirty="0" err="1">
                <a:latin typeface="Cambria"/>
                <a:cs typeface="Cambria"/>
              </a:rPr>
              <a:t>correlates</a:t>
            </a:r>
            <a:r>
              <a:rPr lang="da-DK" sz="5600" dirty="0">
                <a:latin typeface="Cambria"/>
                <a:cs typeface="Cambria"/>
              </a:rPr>
              <a:t>, and </a:t>
            </a:r>
            <a:r>
              <a:rPr lang="da-DK" sz="5600" dirty="0" err="1">
                <a:latin typeface="Cambria"/>
                <a:cs typeface="Cambria"/>
              </a:rPr>
              <a:t>longitudianl</a:t>
            </a:r>
            <a:r>
              <a:rPr lang="da-DK" sz="5600" dirty="0">
                <a:latin typeface="Cambria"/>
                <a:cs typeface="Cambria"/>
              </a:rPr>
              <a:t> </a:t>
            </a:r>
            <a:r>
              <a:rPr lang="da-DK" sz="5600" dirty="0" err="1">
                <a:latin typeface="Cambria"/>
                <a:cs typeface="Cambria"/>
              </a:rPr>
              <a:t>outcomes</a:t>
            </a:r>
            <a:r>
              <a:rPr lang="da-DK" sz="5600" dirty="0">
                <a:latin typeface="Cambria"/>
                <a:cs typeface="Cambria"/>
              </a:rPr>
              <a:t> of </a:t>
            </a:r>
            <a:r>
              <a:rPr lang="da-DK" sz="5600" dirty="0" err="1">
                <a:latin typeface="Cambria"/>
                <a:cs typeface="Cambria"/>
              </a:rPr>
              <a:t>career</a:t>
            </a:r>
            <a:r>
              <a:rPr lang="da-DK" sz="5600" dirty="0">
                <a:latin typeface="Cambria"/>
                <a:cs typeface="Cambria"/>
              </a:rPr>
              <a:t> </a:t>
            </a:r>
            <a:r>
              <a:rPr lang="da-DK" sz="5600" dirty="0" err="1">
                <a:latin typeface="Cambria"/>
                <a:cs typeface="Cambria"/>
              </a:rPr>
              <a:t>indecision</a:t>
            </a:r>
            <a:r>
              <a:rPr lang="da-DK" sz="5600" dirty="0">
                <a:latin typeface="Cambria"/>
                <a:cs typeface="Cambria"/>
              </a:rPr>
              <a:t>. </a:t>
            </a:r>
            <a:r>
              <a:rPr lang="da-DK" sz="5600" i="1" dirty="0">
                <a:latin typeface="Cambria"/>
                <a:cs typeface="Cambria"/>
              </a:rPr>
              <a:t>Journal of </a:t>
            </a:r>
            <a:r>
              <a:rPr lang="da-DK" sz="5600" i="1" dirty="0" err="1">
                <a:latin typeface="Cambria"/>
                <a:cs typeface="Cambria"/>
              </a:rPr>
              <a:t>Career</a:t>
            </a:r>
            <a:r>
              <a:rPr lang="da-DK" sz="5600" i="1" dirty="0">
                <a:latin typeface="Cambria"/>
                <a:cs typeface="Cambria"/>
              </a:rPr>
              <a:t> Development, 39, </a:t>
            </a:r>
            <a:r>
              <a:rPr lang="da-DK" sz="5600" dirty="0">
                <a:latin typeface="Cambria"/>
                <a:cs typeface="Cambria"/>
              </a:rPr>
              <a:t>540-558. </a:t>
            </a:r>
            <a:r>
              <a:rPr lang="da-DK" sz="5600" dirty="0" err="1">
                <a:latin typeface="Cambria"/>
                <a:cs typeface="Cambria"/>
              </a:rPr>
              <a:t>doi</a:t>
            </a:r>
            <a:r>
              <a:rPr lang="da-DK" sz="5600" dirty="0">
                <a:latin typeface="Cambria"/>
                <a:cs typeface="Cambria"/>
              </a:rPr>
              <a:t>: 10.1177/0894845311410566</a:t>
            </a:r>
          </a:p>
          <a:p>
            <a:pPr>
              <a:lnSpc>
                <a:spcPct val="120000"/>
              </a:lnSpc>
              <a:spcBef>
                <a:spcPts val="0"/>
              </a:spcBef>
            </a:pPr>
            <a:r>
              <a:rPr lang="da-DK" sz="5600" dirty="0">
                <a:latin typeface="Cambria"/>
                <a:cs typeface="Cambria"/>
              </a:rPr>
              <a:t>Niles, S. G., </a:t>
            </a:r>
            <a:r>
              <a:rPr lang="da-DK" sz="5600" dirty="0" err="1">
                <a:latin typeface="Cambria"/>
                <a:cs typeface="Cambria"/>
              </a:rPr>
              <a:t>Amundson</a:t>
            </a:r>
            <a:r>
              <a:rPr lang="da-DK" sz="5600" dirty="0">
                <a:latin typeface="Cambria"/>
                <a:cs typeface="Cambria"/>
              </a:rPr>
              <a:t>, N. E., &amp; </a:t>
            </a:r>
            <a:r>
              <a:rPr lang="da-DK" sz="5600" dirty="0" err="1">
                <a:latin typeface="Cambria"/>
                <a:cs typeface="Cambria"/>
              </a:rPr>
              <a:t>Neault</a:t>
            </a:r>
            <a:r>
              <a:rPr lang="da-DK" sz="5600" dirty="0">
                <a:latin typeface="Cambria"/>
                <a:cs typeface="Cambria"/>
              </a:rPr>
              <a:t>, R. A. (2011). </a:t>
            </a:r>
            <a:r>
              <a:rPr lang="da-DK" sz="5600" i="1" dirty="0" err="1">
                <a:latin typeface="Cambria"/>
                <a:cs typeface="Cambria"/>
              </a:rPr>
              <a:t>Career</a:t>
            </a:r>
            <a:r>
              <a:rPr lang="da-DK" sz="5600" i="1" dirty="0">
                <a:latin typeface="Cambria"/>
                <a:cs typeface="Cambria"/>
              </a:rPr>
              <a:t> flow: A </a:t>
            </a:r>
            <a:r>
              <a:rPr lang="da-DK" sz="5600" i="1" dirty="0" err="1">
                <a:latin typeface="Cambria"/>
                <a:cs typeface="Cambria"/>
              </a:rPr>
              <a:t>hope-centered</a:t>
            </a:r>
            <a:r>
              <a:rPr lang="da-DK" sz="5600" dirty="0">
                <a:latin typeface="Cambria"/>
                <a:cs typeface="Cambria"/>
              </a:rPr>
              <a:t> </a:t>
            </a:r>
            <a:r>
              <a:rPr lang="da-DK" sz="5600" i="1" dirty="0">
                <a:latin typeface="Cambria"/>
                <a:cs typeface="Cambria"/>
              </a:rPr>
              <a:t>approach to </a:t>
            </a:r>
            <a:r>
              <a:rPr lang="da-DK" sz="5600" i="1" dirty="0" err="1">
                <a:latin typeface="Cambria"/>
                <a:cs typeface="Cambria"/>
              </a:rPr>
              <a:t>career</a:t>
            </a:r>
            <a:r>
              <a:rPr lang="da-DK" sz="5600" i="1" dirty="0">
                <a:latin typeface="Cambria"/>
                <a:cs typeface="Cambria"/>
              </a:rPr>
              <a:t> </a:t>
            </a:r>
            <a:r>
              <a:rPr lang="da-DK" sz="5600" i="1" dirty="0" err="1">
                <a:latin typeface="Cambria"/>
                <a:cs typeface="Cambria"/>
              </a:rPr>
              <a:t>development</a:t>
            </a:r>
            <a:r>
              <a:rPr lang="da-DK" sz="5600" b="1" i="1" dirty="0">
                <a:latin typeface="Cambria"/>
                <a:cs typeface="Cambria"/>
              </a:rPr>
              <a:t>. </a:t>
            </a:r>
            <a:r>
              <a:rPr lang="da-DK" sz="5600" dirty="0">
                <a:latin typeface="Cambria"/>
                <a:cs typeface="Cambria"/>
              </a:rPr>
              <a:t>Columbus, OH: Pearson.</a:t>
            </a:r>
          </a:p>
          <a:p>
            <a:pPr>
              <a:lnSpc>
                <a:spcPct val="120000"/>
              </a:lnSpc>
              <a:spcBef>
                <a:spcPts val="0"/>
              </a:spcBef>
            </a:pPr>
            <a:r>
              <a:rPr lang="en-US" sz="5600" dirty="0">
                <a:latin typeface="Cambria"/>
                <a:cs typeface="Cambria"/>
              </a:rPr>
              <a:t>Peterson, G. W., </a:t>
            </a:r>
            <a:r>
              <a:rPr lang="en-US" sz="5600" dirty="0" err="1">
                <a:latin typeface="Cambria"/>
                <a:cs typeface="Cambria"/>
              </a:rPr>
              <a:t>Leasure</a:t>
            </a:r>
            <a:r>
              <a:rPr lang="en-US" sz="5600" dirty="0">
                <a:latin typeface="Cambria"/>
                <a:cs typeface="Cambria"/>
              </a:rPr>
              <a:t>, K. K., Carr, D. L., &amp; Lenz, J. G. (2009-10). The decision space worksheet: An assessment of context in career decision making. </a:t>
            </a:r>
            <a:r>
              <a:rPr lang="en-US" sz="5600" i="1" dirty="0">
                <a:latin typeface="Cambria"/>
                <a:cs typeface="Cambria"/>
              </a:rPr>
              <a:t>Career Planning and Adult Development </a:t>
            </a:r>
            <a:r>
              <a:rPr lang="en-US" sz="5600" i="1" dirty="0" err="1">
                <a:latin typeface="Cambria"/>
                <a:cs typeface="Cambria"/>
              </a:rPr>
              <a:t>Jounral</a:t>
            </a:r>
            <a:r>
              <a:rPr lang="en-US" sz="5600" i="1" dirty="0">
                <a:latin typeface="Cambria"/>
                <a:cs typeface="Cambria"/>
              </a:rPr>
              <a:t>, </a:t>
            </a:r>
            <a:r>
              <a:rPr lang="en-US" sz="5600" dirty="0">
                <a:latin typeface="Cambria"/>
                <a:cs typeface="Cambria"/>
              </a:rPr>
              <a:t>87-100.</a:t>
            </a:r>
          </a:p>
          <a:p>
            <a:pPr>
              <a:lnSpc>
                <a:spcPct val="120000"/>
              </a:lnSpc>
              <a:spcBef>
                <a:spcPts val="0"/>
              </a:spcBef>
            </a:pPr>
            <a:r>
              <a:rPr lang="en-US" sz="5600" dirty="0">
                <a:solidFill>
                  <a:srgbClr val="7F7F7F"/>
                </a:solidFill>
                <a:latin typeface="Cambria"/>
                <a:cs typeface="Cambria"/>
              </a:rPr>
              <a:t>Saunders, D. E., Peterson, G. W., Sampson, J. P., Jr., &amp; Reardon, R. C. (2000). The relation of depression and dysfunctional career thinking to career indecision. Journal of Vocational Behavior, 56, </a:t>
            </a:r>
            <a:r>
              <a:rPr lang="da-DK" sz="5600" dirty="0">
                <a:solidFill>
                  <a:srgbClr val="7F7F7F"/>
                </a:solidFill>
                <a:latin typeface="Cambria"/>
                <a:cs typeface="Cambria"/>
              </a:rPr>
              <a:t>288-298. doi:10.1006/jvbe.1999.1715 </a:t>
            </a:r>
          </a:p>
          <a:p>
            <a:pPr>
              <a:lnSpc>
                <a:spcPct val="120000"/>
              </a:lnSpc>
              <a:spcBef>
                <a:spcPts val="0"/>
              </a:spcBef>
            </a:pPr>
            <a:r>
              <a:rPr lang="en-US" sz="5600" dirty="0" err="1">
                <a:latin typeface="Cambria"/>
                <a:cs typeface="Cambria"/>
              </a:rPr>
              <a:t>Rottinghaus</a:t>
            </a:r>
            <a:r>
              <a:rPr lang="en-US" sz="5600" dirty="0">
                <a:latin typeface="Cambria"/>
                <a:cs typeface="Cambria"/>
              </a:rPr>
              <a:t>, P. J., Jenkins, N., &amp; </a:t>
            </a:r>
            <a:r>
              <a:rPr lang="en-US" sz="5600" dirty="0" err="1">
                <a:latin typeface="Cambria"/>
                <a:cs typeface="Cambria"/>
              </a:rPr>
              <a:t>Jantzer</a:t>
            </a:r>
            <a:r>
              <a:rPr lang="en-US" sz="5600" dirty="0">
                <a:latin typeface="Cambria"/>
                <a:cs typeface="Cambria"/>
              </a:rPr>
              <a:t>, A. (2009). Relation of depression and affectivity to career decision status and self-efficacy in college students. </a:t>
            </a:r>
            <a:r>
              <a:rPr lang="en-US" sz="5600" b="1" i="1" dirty="0">
                <a:latin typeface="Cambria"/>
                <a:cs typeface="Cambria"/>
              </a:rPr>
              <a:t>Jour</a:t>
            </a:r>
            <a:r>
              <a:rPr lang="en-US" sz="5600" i="1" dirty="0">
                <a:latin typeface="Cambria"/>
                <a:cs typeface="Cambria"/>
              </a:rPr>
              <a:t>nal of Career Assessment, </a:t>
            </a:r>
            <a:r>
              <a:rPr lang="en-US" sz="5600" dirty="0">
                <a:latin typeface="Cambria"/>
                <a:cs typeface="Cambria"/>
              </a:rPr>
              <a:t>17, 271–285.</a:t>
            </a:r>
          </a:p>
          <a:p>
            <a:pPr>
              <a:lnSpc>
                <a:spcPct val="120000"/>
              </a:lnSpc>
              <a:spcBef>
                <a:spcPts val="0"/>
              </a:spcBef>
            </a:pPr>
            <a:r>
              <a:rPr lang="en-US" sz="5600" dirty="0">
                <a:latin typeface="Cambria"/>
                <a:cs typeface="Cambria"/>
              </a:rPr>
              <a:t>Saka, N., </a:t>
            </a:r>
            <a:r>
              <a:rPr lang="en-US" sz="5600" dirty="0" err="1">
                <a:latin typeface="Cambria"/>
                <a:cs typeface="Cambria"/>
              </a:rPr>
              <a:t>Gati</a:t>
            </a:r>
            <a:r>
              <a:rPr lang="en-US" sz="5600" dirty="0">
                <a:latin typeface="Cambria"/>
                <a:cs typeface="Cambria"/>
              </a:rPr>
              <a:t>, I., &amp; Kelly, K. R. (2008). Emotional and personality-related aspects of career-decision-making difficulties. </a:t>
            </a:r>
            <a:r>
              <a:rPr lang="en-US" sz="5600" i="1" dirty="0">
                <a:latin typeface="Cambria"/>
                <a:cs typeface="Cambria"/>
              </a:rPr>
              <a:t>Journal of Career Assessment, 16, </a:t>
            </a:r>
            <a:r>
              <a:rPr lang="en-US" sz="5600" dirty="0">
                <a:latin typeface="Cambria"/>
                <a:cs typeface="Cambria"/>
              </a:rPr>
              <a:t>403-424.</a:t>
            </a:r>
          </a:p>
          <a:p>
            <a:pPr>
              <a:lnSpc>
                <a:spcPct val="120000"/>
              </a:lnSpc>
              <a:spcBef>
                <a:spcPts val="0"/>
              </a:spcBef>
            </a:pPr>
            <a:endParaRPr lang="en-US" sz="4000" dirty="0"/>
          </a:p>
          <a:p>
            <a:pPr>
              <a:lnSpc>
                <a:spcPct val="120000"/>
              </a:lnSpc>
              <a:spcBef>
                <a:spcPts val="0"/>
              </a:spcBef>
            </a:pPr>
            <a:endParaRPr lang="en-US" sz="2400" dirty="0"/>
          </a:p>
          <a:p>
            <a:endParaRPr lang="en-US" dirty="0"/>
          </a:p>
        </p:txBody>
      </p:sp>
      <p:sp>
        <p:nvSpPr>
          <p:cNvPr id="2" name="TextBox 1"/>
          <p:cNvSpPr txBox="1"/>
          <p:nvPr/>
        </p:nvSpPr>
        <p:spPr>
          <a:xfrm>
            <a:off x="1282281" y="-184398"/>
            <a:ext cx="7052578" cy="923330"/>
          </a:xfrm>
          <a:prstGeom prst="rect">
            <a:avLst/>
          </a:prstGeom>
          <a:noFill/>
        </p:spPr>
        <p:txBody>
          <a:bodyPr wrap="square" rtlCol="0">
            <a:spAutoFit/>
          </a:bodyPr>
          <a:lstStyle/>
          <a:p>
            <a:r>
              <a:rPr lang="en-US" sz="5400" dirty="0" smtClean="0">
                <a:solidFill>
                  <a:schemeClr val="bg1"/>
                </a:solidFill>
              </a:rPr>
              <a:t>References, continued</a:t>
            </a:r>
            <a:endParaRPr lang="en-US" sz="5400" dirty="0">
              <a:solidFill>
                <a:schemeClr val="bg1"/>
              </a:solidFill>
            </a:endParaRPr>
          </a:p>
        </p:txBody>
      </p:sp>
    </p:spTree>
    <p:extLst>
      <p:ext uri="{BB962C8B-B14F-4D97-AF65-F5344CB8AC3E}">
        <p14:creationId xmlns:p14="http://schemas.microsoft.com/office/powerpoint/2010/main" val="1945919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References, continued</a:t>
            </a:r>
            <a:br>
              <a:rPr lang="en-US" sz="4800" dirty="0"/>
            </a:br>
            <a:endParaRPr lang="en-US" dirty="0"/>
          </a:p>
        </p:txBody>
      </p:sp>
      <p:sp>
        <p:nvSpPr>
          <p:cNvPr id="3" name="Content Placeholder 2"/>
          <p:cNvSpPr>
            <a:spLocks noGrp="1"/>
          </p:cNvSpPr>
          <p:nvPr>
            <p:ph idx="1"/>
          </p:nvPr>
        </p:nvSpPr>
        <p:spPr>
          <a:xfrm>
            <a:off x="0" y="2313922"/>
            <a:ext cx="9144000" cy="4294416"/>
          </a:xfrm>
        </p:spPr>
        <p:txBody>
          <a:bodyPr vert="horz" lIns="91440" tIns="45720" rIns="91440" bIns="45720" rtlCol="0" anchor="t">
            <a:normAutofit fontScale="25000" lnSpcReduction="20000"/>
          </a:bodyPr>
          <a:lstStyle/>
          <a:p>
            <a:pPr>
              <a:lnSpc>
                <a:spcPct val="120000"/>
              </a:lnSpc>
              <a:spcBef>
                <a:spcPts val="0"/>
              </a:spcBef>
            </a:pPr>
            <a:r>
              <a:rPr lang="en-US" sz="5600" dirty="0" err="1">
                <a:solidFill>
                  <a:srgbClr val="595959"/>
                </a:solidFill>
                <a:latin typeface="Cambria"/>
                <a:cs typeface="Cambria"/>
              </a:rPr>
              <a:t>Sangganjanavanich</a:t>
            </a:r>
            <a:r>
              <a:rPr lang="en-US" sz="5600" dirty="0">
                <a:solidFill>
                  <a:srgbClr val="595959"/>
                </a:solidFill>
                <a:latin typeface="Cambria"/>
                <a:cs typeface="Cambria"/>
              </a:rPr>
              <a:t>, F., &amp;Headley, J. (2014-2015). Addressing the connection between career and mental health concerns: The utilization of career assessments. </a:t>
            </a:r>
            <a:r>
              <a:rPr lang="en-US" sz="5600" i="1" dirty="0">
                <a:solidFill>
                  <a:srgbClr val="595959"/>
                </a:solidFill>
                <a:latin typeface="Cambria"/>
                <a:cs typeface="Cambria"/>
              </a:rPr>
              <a:t>Career Planning and Adult Development Journal, 30</a:t>
            </a:r>
            <a:r>
              <a:rPr lang="en-US" sz="5600" dirty="0">
                <a:solidFill>
                  <a:srgbClr val="595959"/>
                </a:solidFill>
                <a:latin typeface="Cambria"/>
                <a:cs typeface="Cambria"/>
              </a:rPr>
              <a:t>, 198-208. http://www.samhsa.gov/data/sites/default/files/spot116-unemployment-mental-illness-2014.pdf </a:t>
            </a:r>
          </a:p>
          <a:p>
            <a:pPr>
              <a:lnSpc>
                <a:spcPct val="120000"/>
              </a:lnSpc>
              <a:spcBef>
                <a:spcPts val="0"/>
              </a:spcBef>
            </a:pPr>
            <a:r>
              <a:rPr lang="en-US" sz="5600" dirty="0">
                <a:solidFill>
                  <a:srgbClr val="595959"/>
                </a:solidFill>
                <a:latin typeface="Cambria"/>
                <a:cs typeface="Cambria"/>
              </a:rPr>
              <a:t>Sampson, J. P., Jr., </a:t>
            </a:r>
            <a:r>
              <a:rPr lang="en-US" sz="5600" dirty="0" err="1">
                <a:solidFill>
                  <a:srgbClr val="595959"/>
                </a:solidFill>
                <a:latin typeface="Cambria"/>
                <a:cs typeface="Cambria"/>
              </a:rPr>
              <a:t>Petereson</a:t>
            </a:r>
            <a:r>
              <a:rPr lang="en-US" sz="5600" dirty="0">
                <a:solidFill>
                  <a:srgbClr val="595959"/>
                </a:solidFill>
                <a:latin typeface="Cambria"/>
                <a:cs typeface="Cambria"/>
              </a:rPr>
              <a:t>, G. W., Lenz, J. G., Reardon, R. C., &amp; Saunders, D. E. (1996). </a:t>
            </a:r>
            <a:r>
              <a:rPr lang="en-US" sz="5600" i="1" dirty="0">
                <a:solidFill>
                  <a:srgbClr val="595959"/>
                </a:solidFill>
                <a:latin typeface="Cambria"/>
                <a:cs typeface="Cambria"/>
              </a:rPr>
              <a:t>Career Thoughts Inventory</a:t>
            </a:r>
            <a:r>
              <a:rPr lang="en-US" sz="5600" dirty="0">
                <a:solidFill>
                  <a:srgbClr val="595959"/>
                </a:solidFill>
                <a:latin typeface="Cambria"/>
                <a:cs typeface="Cambria"/>
              </a:rPr>
              <a:t>. Odessa, FL: Psychological Assessment Resources, Inc. </a:t>
            </a:r>
          </a:p>
          <a:p>
            <a:pPr>
              <a:lnSpc>
                <a:spcPct val="120000"/>
              </a:lnSpc>
              <a:spcBef>
                <a:spcPts val="0"/>
              </a:spcBef>
            </a:pPr>
            <a:r>
              <a:rPr lang="en-US" sz="5600" dirty="0">
                <a:solidFill>
                  <a:srgbClr val="3F3F3F"/>
                </a:solidFill>
                <a:latin typeface="Cambria"/>
                <a:cs typeface="Cambria"/>
              </a:rPr>
              <a:t>Sampson, J. P., Jr., Peterson, G. W., Lenz, J. G., &amp; Reardon, R. C. (1992). A cognitive approach to career services: Translating concepts into practice. </a:t>
            </a:r>
            <a:r>
              <a:rPr lang="en-US" sz="5600" i="1" dirty="0">
                <a:solidFill>
                  <a:srgbClr val="3F3F3F"/>
                </a:solidFill>
                <a:latin typeface="Cambria"/>
                <a:cs typeface="Cambria"/>
              </a:rPr>
              <a:t>The Career Development Quarterly, 41</a:t>
            </a:r>
            <a:r>
              <a:rPr lang="en-US" sz="5600" dirty="0">
                <a:solidFill>
                  <a:srgbClr val="3F3F3F"/>
                </a:solidFill>
                <a:latin typeface="Cambria"/>
                <a:cs typeface="Cambria"/>
              </a:rPr>
              <a:t>, 67-74.</a:t>
            </a:r>
            <a:r>
              <a:rPr lang="da-DK" sz="5600" dirty="0">
                <a:solidFill>
                  <a:srgbClr val="3F3F3F"/>
                </a:solidFill>
                <a:latin typeface="Cambria"/>
                <a:cs typeface="Cambria"/>
              </a:rPr>
              <a:t> </a:t>
            </a:r>
            <a:endParaRPr lang="en-US" sz="5600" dirty="0">
              <a:solidFill>
                <a:srgbClr val="3F3F3F"/>
              </a:solidFill>
              <a:latin typeface="Cambria"/>
              <a:cs typeface="Cambria"/>
            </a:endParaRPr>
          </a:p>
          <a:p>
            <a:pPr>
              <a:lnSpc>
                <a:spcPct val="120000"/>
              </a:lnSpc>
              <a:spcBef>
                <a:spcPts val="0"/>
              </a:spcBef>
            </a:pPr>
            <a:r>
              <a:rPr lang="en-US" sz="5600" dirty="0">
                <a:latin typeface="Cambria"/>
                <a:cs typeface="Cambria"/>
              </a:rPr>
              <a:t>Saunders, D. E., Peterson, G. W., Sampson, J. p., &amp; Reardon, R. C.  (2000).  Relation of depression and dysfunctional career thinking to career indecision</a:t>
            </a:r>
            <a:r>
              <a:rPr lang="en-US" sz="5600" i="1" dirty="0">
                <a:latin typeface="Cambria"/>
                <a:cs typeface="Cambria"/>
              </a:rPr>
              <a:t>. Journal of Vocational Behavior, 56</a:t>
            </a:r>
            <a:r>
              <a:rPr lang="en-US" sz="5600" dirty="0">
                <a:latin typeface="Cambria"/>
                <a:cs typeface="Cambria"/>
              </a:rPr>
              <a:t>, 288-298. doi:10.1006/jvbe.1999.1715 </a:t>
            </a:r>
          </a:p>
          <a:p>
            <a:pPr>
              <a:lnSpc>
                <a:spcPct val="120000"/>
              </a:lnSpc>
              <a:spcBef>
                <a:spcPts val="0"/>
              </a:spcBef>
            </a:pPr>
            <a:r>
              <a:rPr lang="en-US" sz="5600" dirty="0">
                <a:latin typeface="Cambria"/>
                <a:cs typeface="Cambria"/>
              </a:rPr>
              <a:t>Sweeney, M. L., &amp; </a:t>
            </a:r>
            <a:r>
              <a:rPr lang="en-US" sz="5600" dirty="0" err="1">
                <a:latin typeface="Cambria"/>
                <a:cs typeface="Cambria"/>
              </a:rPr>
              <a:t>Schill</a:t>
            </a:r>
            <a:r>
              <a:rPr lang="en-US" sz="5600" dirty="0">
                <a:latin typeface="Cambria"/>
                <a:cs typeface="Cambria"/>
              </a:rPr>
              <a:t>, T. W. (1998) The association between self-defeating personality characteristics, career indecision, and vocational identity. </a:t>
            </a:r>
            <a:r>
              <a:rPr lang="en-US" sz="5600" i="1" dirty="0">
                <a:latin typeface="Cambria"/>
                <a:cs typeface="Cambria"/>
              </a:rPr>
              <a:t>Journal of Career Assessment, 6</a:t>
            </a:r>
            <a:r>
              <a:rPr lang="en-US" sz="5600" dirty="0">
                <a:latin typeface="Cambria"/>
                <a:cs typeface="Cambria"/>
              </a:rPr>
              <a:t>, 69-81. </a:t>
            </a:r>
          </a:p>
          <a:p>
            <a:pPr>
              <a:lnSpc>
                <a:spcPct val="120000"/>
              </a:lnSpc>
              <a:spcBef>
                <a:spcPts val="0"/>
              </a:spcBef>
            </a:pPr>
            <a:r>
              <a:rPr lang="en-US" sz="5600" dirty="0" err="1">
                <a:latin typeface="Cambria"/>
                <a:cs typeface="Cambria"/>
              </a:rPr>
              <a:t>Uthayakumar</a:t>
            </a:r>
            <a:r>
              <a:rPr lang="en-US" sz="5600" dirty="0">
                <a:latin typeface="Cambria"/>
                <a:cs typeface="Cambria"/>
              </a:rPr>
              <a:t>, R., </a:t>
            </a:r>
            <a:r>
              <a:rPr lang="en-US" sz="5600" dirty="0" err="1">
                <a:latin typeface="Cambria"/>
                <a:cs typeface="Cambria"/>
              </a:rPr>
              <a:t>Schimmack</a:t>
            </a:r>
            <a:r>
              <a:rPr lang="en-US" sz="5600" dirty="0">
                <a:latin typeface="Cambria"/>
                <a:cs typeface="Cambria"/>
              </a:rPr>
              <a:t>, U., </a:t>
            </a:r>
            <a:r>
              <a:rPr lang="en-US" sz="5600" dirty="0" err="1">
                <a:latin typeface="Cambria"/>
                <a:cs typeface="Cambria"/>
              </a:rPr>
              <a:t>Hartung</a:t>
            </a:r>
            <a:r>
              <a:rPr lang="en-US" sz="5600" dirty="0">
                <a:latin typeface="Cambria"/>
                <a:cs typeface="Cambria"/>
              </a:rPr>
              <a:t>, P. J., &amp; Rogers, J. R. (2010). Career decidedness as a predictor of subjective well-being. </a:t>
            </a:r>
            <a:r>
              <a:rPr lang="en-US" sz="5600" i="1" dirty="0">
                <a:latin typeface="Cambria"/>
                <a:cs typeface="Cambria"/>
              </a:rPr>
              <a:t>Journal of Vocational Behavior, 77</a:t>
            </a:r>
            <a:r>
              <a:rPr lang="en-US" sz="5600" dirty="0">
                <a:latin typeface="Cambria"/>
                <a:cs typeface="Cambria"/>
              </a:rPr>
              <a:t>, 196-204. </a:t>
            </a:r>
          </a:p>
          <a:p>
            <a:pPr>
              <a:lnSpc>
                <a:spcPct val="120000"/>
              </a:lnSpc>
              <a:spcBef>
                <a:spcPts val="0"/>
              </a:spcBef>
            </a:pPr>
            <a:r>
              <a:rPr lang="en-US" sz="5600" dirty="0">
                <a:latin typeface="Cambria"/>
                <a:cs typeface="Cambria"/>
              </a:rPr>
              <a:t>Walker III, J. V., &amp; </a:t>
            </a:r>
            <a:r>
              <a:rPr lang="en-US" sz="5600" dirty="0" err="1">
                <a:latin typeface="Cambria"/>
                <a:cs typeface="Cambria"/>
              </a:rPr>
              <a:t>Peterson,G</a:t>
            </a:r>
            <a:r>
              <a:rPr lang="en-US" sz="5600" dirty="0">
                <a:latin typeface="Cambria"/>
                <a:cs typeface="Cambria"/>
              </a:rPr>
              <a:t>. W. (2012). Career thoughts, indecision, and depression: Implications for mental health assessment in career counseling. </a:t>
            </a:r>
            <a:r>
              <a:rPr lang="en-US" sz="5600" i="1" dirty="0">
                <a:latin typeface="Cambria"/>
                <a:cs typeface="Cambria"/>
              </a:rPr>
              <a:t>Journal of Career Assessment, 20</a:t>
            </a:r>
            <a:r>
              <a:rPr lang="en-US" sz="5600" dirty="0">
                <a:latin typeface="Cambria"/>
                <a:cs typeface="Cambria"/>
              </a:rPr>
              <a:t>, 497-507. </a:t>
            </a:r>
            <a:r>
              <a:rPr lang="en-US" sz="5600" dirty="0" err="1">
                <a:latin typeface="Cambria"/>
                <a:cs typeface="Cambria"/>
              </a:rPr>
              <a:t>doi</a:t>
            </a:r>
            <a:r>
              <a:rPr lang="en-US" sz="5600" dirty="0">
                <a:latin typeface="Cambria"/>
                <a:cs typeface="Cambria"/>
              </a:rPr>
              <a:t>: 10.1177/1069072712450010 </a:t>
            </a:r>
          </a:p>
          <a:p>
            <a:pPr>
              <a:lnSpc>
                <a:spcPct val="120000"/>
              </a:lnSpc>
              <a:spcBef>
                <a:spcPts val="0"/>
              </a:spcBef>
            </a:pPr>
            <a:r>
              <a:rPr lang="en-US" sz="5600" dirty="0">
                <a:latin typeface="Cambria"/>
                <a:cs typeface="Cambria"/>
              </a:rPr>
              <a:t>Watkins, C. E. (1984). Using early recollections in career counseling. </a:t>
            </a:r>
            <a:r>
              <a:rPr lang="en-US" sz="5600" i="1" dirty="0">
                <a:latin typeface="Cambria"/>
                <a:cs typeface="Cambria"/>
              </a:rPr>
              <a:t>Vocational Guidance Quarterly, 32</a:t>
            </a:r>
            <a:r>
              <a:rPr lang="en-US" sz="5600" dirty="0">
                <a:latin typeface="Cambria"/>
                <a:cs typeface="Cambria"/>
              </a:rPr>
              <a:t>, 271-276. </a:t>
            </a:r>
          </a:p>
          <a:p>
            <a:pPr>
              <a:lnSpc>
                <a:spcPct val="120000"/>
              </a:lnSpc>
              <a:spcBef>
                <a:spcPts val="0"/>
              </a:spcBef>
            </a:pPr>
            <a:r>
              <a:rPr lang="en-US" sz="5600" dirty="0" err="1">
                <a:latin typeface="Cambria"/>
                <a:cs typeface="Cambria"/>
              </a:rPr>
              <a:t>Zunker</a:t>
            </a:r>
            <a:r>
              <a:rPr lang="en-US" sz="5600" dirty="0">
                <a:latin typeface="Cambria"/>
                <a:cs typeface="Cambria"/>
              </a:rPr>
              <a:t>, V. (2008). Career, work, and mental health: </a:t>
            </a:r>
            <a:r>
              <a:rPr lang="en-US" sz="5600" i="1" dirty="0">
                <a:latin typeface="Cambria"/>
                <a:cs typeface="Cambria"/>
              </a:rPr>
              <a:t>Integrating career and personal counseling</a:t>
            </a:r>
            <a:r>
              <a:rPr lang="en-US" sz="5600" dirty="0">
                <a:latin typeface="Cambria"/>
                <a:cs typeface="Cambria"/>
              </a:rPr>
              <a:t>. Thousand Oaks, CA: Sage.</a:t>
            </a:r>
          </a:p>
          <a:p>
            <a:pPr>
              <a:spcBef>
                <a:spcPts val="0"/>
              </a:spcBef>
            </a:pPr>
            <a:endParaRPr lang="en-US" dirty="0"/>
          </a:p>
        </p:txBody>
      </p:sp>
    </p:spTree>
    <p:extLst>
      <p:ext uri="{BB962C8B-B14F-4D97-AF65-F5344CB8AC3E}">
        <p14:creationId xmlns:p14="http://schemas.microsoft.com/office/powerpoint/2010/main" val="30134406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Slides Available</a:t>
            </a:r>
          </a:p>
        </p:txBody>
      </p:sp>
      <p:sp>
        <p:nvSpPr>
          <p:cNvPr id="3" name="Content Placeholder 2"/>
          <p:cNvSpPr>
            <a:spLocks noGrp="1"/>
          </p:cNvSpPr>
          <p:nvPr>
            <p:ph idx="1"/>
          </p:nvPr>
        </p:nvSpPr>
        <p:spPr>
          <a:xfrm>
            <a:off x="79375" y="2365188"/>
            <a:ext cx="7662864" cy="3267169"/>
          </a:xfrm>
        </p:spPr>
        <p:txBody>
          <a:bodyPr/>
          <a:lstStyle/>
          <a:p>
            <a:r>
              <a:rPr lang="en-US" dirty="0"/>
              <a:t>Email </a:t>
            </a:r>
            <a:r>
              <a:rPr lang="en-US" dirty="0">
                <a:hlinkClick r:id="rId3"/>
              </a:rPr>
              <a:t>dosborn@fsu.edu</a:t>
            </a:r>
            <a:r>
              <a:rPr lang="en-US" dirty="0"/>
              <a:t> for the link.</a:t>
            </a:r>
          </a:p>
          <a:p>
            <a:r>
              <a:rPr lang="en-US" dirty="0"/>
              <a:t>Or check at http://</a:t>
            </a:r>
            <a:r>
              <a:rPr lang="en-US" dirty="0" err="1"/>
              <a:t>www.career.fsu.edu</a:t>
            </a:r>
            <a:r>
              <a:rPr lang="en-US" dirty="0"/>
              <a:t>/Tech-Center</a:t>
            </a:r>
          </a:p>
        </p:txBody>
      </p:sp>
      <p:pic>
        <p:nvPicPr>
          <p:cNvPr id="4" name="Picture 3" descr="tech cen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400" y="3357014"/>
            <a:ext cx="5435600" cy="3463922"/>
          </a:xfrm>
          <a:prstGeom prst="rect">
            <a:avLst/>
          </a:prstGeom>
        </p:spPr>
      </p:pic>
    </p:spTree>
    <p:extLst>
      <p:ext uri="{BB962C8B-B14F-4D97-AF65-F5344CB8AC3E}">
        <p14:creationId xmlns:p14="http://schemas.microsoft.com/office/powerpoint/2010/main" val="490953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88" y="345141"/>
            <a:ext cx="8229600" cy="1143000"/>
          </a:xfrm>
        </p:spPr>
        <p:txBody>
          <a:bodyPr/>
          <a:lstStyle/>
          <a:p>
            <a:r>
              <a:rPr lang="en-US" dirty="0"/>
              <a:t>Prevalence</a:t>
            </a:r>
          </a:p>
        </p:txBody>
      </p:sp>
      <p:sp>
        <p:nvSpPr>
          <p:cNvPr id="3" name="Content Placeholder 2"/>
          <p:cNvSpPr>
            <a:spLocks noGrp="1"/>
          </p:cNvSpPr>
          <p:nvPr>
            <p:ph idx="1"/>
          </p:nvPr>
        </p:nvSpPr>
        <p:spPr>
          <a:xfrm>
            <a:off x="0" y="2374900"/>
            <a:ext cx="8865041" cy="4483100"/>
          </a:xfrm>
        </p:spPr>
        <p:txBody>
          <a:bodyPr vert="horz" lIns="91440" tIns="45720" rIns="91440" bIns="45720" rtlCol="0" anchor="t">
            <a:normAutofit fontScale="92500" lnSpcReduction="10000"/>
          </a:bodyPr>
          <a:lstStyle/>
          <a:p>
            <a:r>
              <a:rPr lang="en-US" sz="2800" dirty="0"/>
              <a:t>About 1/4 of adults have diagnosable mental disorder </a:t>
            </a:r>
          </a:p>
          <a:p>
            <a:pPr lvl="2"/>
            <a:r>
              <a:rPr lang="en-US" dirty="0"/>
              <a:t>(http://www.nimh.nih.gov/health/statistics/prevalence/any-mental-illness-ami-among-us-adults.shtml)</a:t>
            </a:r>
          </a:p>
          <a:p>
            <a:r>
              <a:rPr lang="en-US" sz="2800" dirty="0"/>
              <a:t>1/17 adults have a serious mental illness</a:t>
            </a:r>
            <a:r>
              <a:rPr lang="en-US" dirty="0"/>
              <a:t> (NAMI, 2013)</a:t>
            </a:r>
          </a:p>
          <a:p>
            <a:r>
              <a:rPr lang="en-US" sz="2800" dirty="0"/>
              <a:t>18.6% had diagnosable form of mental disorder </a:t>
            </a:r>
            <a:r>
              <a:rPr lang="en-US" dirty="0"/>
              <a:t>(SAMHSA, 2012)</a:t>
            </a:r>
          </a:p>
          <a:p>
            <a:r>
              <a:rPr lang="en-US" sz="2800" dirty="0"/>
              <a:t>Unemployment</a:t>
            </a:r>
            <a:r>
              <a:rPr lang="en-US" dirty="0"/>
              <a:t> (3.1 million, SAMHSA, 2014)</a:t>
            </a:r>
          </a:p>
          <a:p>
            <a:r>
              <a:rPr lang="en-US" sz="2800" dirty="0"/>
              <a:t>Issues of prejudice &amp; discrimination in life and work </a:t>
            </a:r>
            <a:r>
              <a:rPr lang="en-US" sz="3000" dirty="0"/>
              <a:t>(hiring, promotion, etc.)</a:t>
            </a:r>
          </a:p>
          <a:p>
            <a:pPr lvl="2"/>
            <a:r>
              <a:rPr lang="en-US" dirty="0"/>
              <a:t>(</a:t>
            </a:r>
            <a:r>
              <a:rPr lang="en-US" dirty="0" err="1"/>
              <a:t>Sangganjanavanich</a:t>
            </a:r>
            <a:r>
              <a:rPr lang="en-US" dirty="0"/>
              <a:t>  &amp; Headley, 2014-2015</a:t>
            </a:r>
            <a:r>
              <a:rPr lang="en-US" dirty="0" smtClean="0"/>
              <a:t>)</a:t>
            </a:r>
          </a:p>
          <a:p>
            <a:pPr lvl="1"/>
            <a:endParaRPr lang="en-US" dirty="0"/>
          </a:p>
        </p:txBody>
      </p:sp>
      <p:pic>
        <p:nvPicPr>
          <p:cNvPr id="4" name="Picture 3"/>
          <p:cNvPicPr>
            <a:picLocks noChangeAspect="1"/>
          </p:cNvPicPr>
          <p:nvPr/>
        </p:nvPicPr>
        <p:blipFill>
          <a:blip r:embed="rId3"/>
          <a:stretch>
            <a:fillRect/>
          </a:stretch>
        </p:blipFill>
        <p:spPr>
          <a:xfrm>
            <a:off x="5824876" y="0"/>
            <a:ext cx="3319124" cy="1578111"/>
          </a:xfrm>
          <a:prstGeom prst="rect">
            <a:avLst/>
          </a:prstGeom>
        </p:spPr>
      </p:pic>
    </p:spTree>
    <p:extLst>
      <p:ext uri="{BB962C8B-B14F-4D97-AF65-F5344CB8AC3E}">
        <p14:creationId xmlns:p14="http://schemas.microsoft.com/office/powerpoint/2010/main" val="27083627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Campuses</a:t>
            </a:r>
            <a:endParaRPr lang="en-US" dirty="0"/>
          </a:p>
        </p:txBody>
      </p:sp>
      <p:sp>
        <p:nvSpPr>
          <p:cNvPr id="3" name="Content Placeholder 2"/>
          <p:cNvSpPr>
            <a:spLocks noGrp="1"/>
          </p:cNvSpPr>
          <p:nvPr>
            <p:ph idx="1"/>
          </p:nvPr>
        </p:nvSpPr>
        <p:spPr>
          <a:xfrm>
            <a:off x="258922" y="2256205"/>
            <a:ext cx="8885077" cy="4280061"/>
          </a:xfrm>
        </p:spPr>
        <p:txBody>
          <a:bodyPr>
            <a:normAutofit fontScale="92500" lnSpcReduction="20000"/>
          </a:bodyPr>
          <a:lstStyle/>
          <a:p>
            <a:pPr>
              <a:spcBef>
                <a:spcPts val="0"/>
              </a:spcBef>
            </a:pPr>
            <a:r>
              <a:rPr lang="en-US" sz="3300" dirty="0" smtClean="0"/>
              <a:t>2012 National Study of 28,237 college students</a:t>
            </a:r>
            <a:endParaRPr lang="en-US" sz="3300" dirty="0"/>
          </a:p>
          <a:p>
            <a:pPr>
              <a:spcBef>
                <a:spcPts val="0"/>
              </a:spcBef>
            </a:pPr>
            <a:endParaRPr lang="en-US" sz="3300" dirty="0" smtClean="0"/>
          </a:p>
          <a:p>
            <a:pPr>
              <a:spcBef>
                <a:spcPts val="0"/>
              </a:spcBef>
            </a:pPr>
            <a:r>
              <a:rPr lang="en-US" sz="3300" dirty="0" smtClean="0"/>
              <a:t>30</a:t>
            </a:r>
            <a:r>
              <a:rPr lang="en-US" sz="3300" dirty="0"/>
              <a:t>% of students so depressed it was difficult to </a:t>
            </a:r>
            <a:r>
              <a:rPr lang="en-US" sz="3300" dirty="0" smtClean="0"/>
              <a:t>function</a:t>
            </a:r>
          </a:p>
          <a:p>
            <a:pPr>
              <a:spcBef>
                <a:spcPts val="0"/>
              </a:spcBef>
            </a:pPr>
            <a:r>
              <a:rPr lang="en-US" sz="3300" dirty="0" smtClean="0"/>
              <a:t>85% overwhelmed</a:t>
            </a:r>
          </a:p>
          <a:p>
            <a:pPr>
              <a:spcBef>
                <a:spcPts val="0"/>
              </a:spcBef>
            </a:pPr>
            <a:r>
              <a:rPr lang="en-US" sz="3300" dirty="0" smtClean="0"/>
              <a:t>80% exhausted (not from physical activity)</a:t>
            </a:r>
          </a:p>
          <a:p>
            <a:pPr>
              <a:spcBef>
                <a:spcPts val="0"/>
              </a:spcBef>
            </a:pPr>
            <a:r>
              <a:rPr lang="en-US" sz="3300" dirty="0"/>
              <a:t>60% very sad</a:t>
            </a:r>
          </a:p>
          <a:p>
            <a:pPr>
              <a:spcBef>
                <a:spcPts val="0"/>
              </a:spcBef>
            </a:pPr>
            <a:r>
              <a:rPr lang="en-US" sz="3300" dirty="0" smtClean="0"/>
              <a:t>57% lonely</a:t>
            </a:r>
          </a:p>
          <a:p>
            <a:pPr>
              <a:spcBef>
                <a:spcPts val="0"/>
              </a:spcBef>
            </a:pPr>
            <a:r>
              <a:rPr lang="en-US" sz="3300" dirty="0" smtClean="0"/>
              <a:t>50</a:t>
            </a:r>
            <a:r>
              <a:rPr lang="en-US" sz="3300" dirty="0"/>
              <a:t>% overwhelming anxiety</a:t>
            </a:r>
          </a:p>
          <a:p>
            <a:pPr>
              <a:spcBef>
                <a:spcPts val="0"/>
              </a:spcBef>
            </a:pPr>
            <a:r>
              <a:rPr lang="en-US" sz="3300" dirty="0" smtClean="0"/>
              <a:t>45% hopeless</a:t>
            </a:r>
          </a:p>
          <a:p>
            <a:endParaRPr lang="en-US" dirty="0"/>
          </a:p>
        </p:txBody>
      </p:sp>
      <p:sp>
        <p:nvSpPr>
          <p:cNvPr id="5" name="TextBox 4"/>
          <p:cNvSpPr txBox="1"/>
          <p:nvPr/>
        </p:nvSpPr>
        <p:spPr>
          <a:xfrm>
            <a:off x="3347815" y="6198869"/>
            <a:ext cx="6302390" cy="646331"/>
          </a:xfrm>
          <a:prstGeom prst="rect">
            <a:avLst/>
          </a:prstGeom>
          <a:noFill/>
        </p:spPr>
        <p:txBody>
          <a:bodyPr wrap="square" rtlCol="0">
            <a:spAutoFit/>
          </a:bodyPr>
          <a:lstStyle/>
          <a:p>
            <a:r>
              <a:rPr lang="en-US" dirty="0"/>
              <a:t>American College Health Association’s National College Health Assessment </a:t>
            </a:r>
            <a:r>
              <a:rPr lang="en-US" dirty="0" smtClean="0"/>
              <a:t>(ACHA-NCHA)</a:t>
            </a:r>
            <a:endParaRPr lang="en-US" dirty="0"/>
          </a:p>
        </p:txBody>
      </p:sp>
    </p:spTree>
    <p:extLst>
      <p:ext uri="{BB962C8B-B14F-4D97-AF65-F5344CB8AC3E}">
        <p14:creationId xmlns:p14="http://schemas.microsoft.com/office/powerpoint/2010/main" val="27984082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431444"/>
            <a:ext cx="8229600" cy="1143000"/>
          </a:xfrm>
        </p:spPr>
        <p:txBody>
          <a:bodyPr/>
          <a:lstStyle/>
          <a:p>
            <a:r>
              <a:rPr lang="en-US" dirty="0"/>
              <a:t>Why do we care?</a:t>
            </a:r>
          </a:p>
        </p:txBody>
      </p:sp>
      <p:sp>
        <p:nvSpPr>
          <p:cNvPr id="3" name="Content Placeholder 2"/>
          <p:cNvSpPr>
            <a:spLocks noGrp="1"/>
          </p:cNvSpPr>
          <p:nvPr>
            <p:ph idx="1"/>
          </p:nvPr>
        </p:nvSpPr>
        <p:spPr>
          <a:xfrm>
            <a:off x="0" y="2235200"/>
            <a:ext cx="9144000" cy="4775200"/>
          </a:xfrm>
        </p:spPr>
        <p:txBody>
          <a:bodyPr vert="horz" lIns="91440" tIns="45720" rIns="91440" bIns="45720" rtlCol="0" anchor="t">
            <a:normAutofit/>
          </a:bodyPr>
          <a:lstStyle/>
          <a:p>
            <a:r>
              <a:rPr lang="en-US" sz="2800" dirty="0"/>
              <a:t>“Mental disorders are usually associated with significant distress or disability in social, occupational or other important activities”</a:t>
            </a:r>
          </a:p>
          <a:p>
            <a:pPr lvl="1"/>
            <a:r>
              <a:rPr lang="en-US" dirty="0"/>
              <a:t>DSM-5, p. 20</a:t>
            </a:r>
          </a:p>
          <a:p>
            <a:r>
              <a:rPr lang="en-US" sz="2800" dirty="0"/>
              <a:t>Depression and Anxiety often follow unemployment </a:t>
            </a:r>
            <a:r>
              <a:rPr lang="en-US" sz="2000" dirty="0"/>
              <a:t>(</a:t>
            </a:r>
            <a:r>
              <a:rPr lang="en-US" sz="2000" dirty="0" err="1"/>
              <a:t>Gati</a:t>
            </a:r>
            <a:r>
              <a:rPr lang="en-US" sz="2000" dirty="0"/>
              <a:t>, </a:t>
            </a:r>
            <a:r>
              <a:rPr lang="en-US" sz="2000" dirty="0" err="1"/>
              <a:t>Asulin-Peretz</a:t>
            </a:r>
            <a:r>
              <a:rPr lang="en-US" sz="2000" dirty="0"/>
              <a:t>, &amp; Fisher, 2012; </a:t>
            </a:r>
            <a:r>
              <a:rPr lang="en-US" sz="2000" dirty="0" err="1"/>
              <a:t>Nauta</a:t>
            </a:r>
            <a:r>
              <a:rPr lang="en-US" sz="2000" dirty="0"/>
              <a:t>, 2012; </a:t>
            </a:r>
            <a:r>
              <a:rPr lang="en-US" sz="2000" dirty="0" err="1"/>
              <a:t>Saka</a:t>
            </a:r>
            <a:r>
              <a:rPr lang="en-US" sz="2000" dirty="0"/>
              <a:t> &amp; </a:t>
            </a:r>
            <a:r>
              <a:rPr lang="en-US" sz="2000" dirty="0" err="1"/>
              <a:t>Gati</a:t>
            </a:r>
            <a:r>
              <a:rPr lang="en-US" sz="2000" dirty="0"/>
              <a:t>, 2007)</a:t>
            </a:r>
          </a:p>
          <a:p>
            <a:r>
              <a:rPr lang="en-US" sz="2800" dirty="0"/>
              <a:t>Impacts their ability to use services effectively </a:t>
            </a:r>
          </a:p>
          <a:p>
            <a:pPr lvl="1"/>
            <a:r>
              <a:rPr lang="en-US" dirty="0"/>
              <a:t>(Lenz, Peterson, Reardon, &amp; Saunders, 2010)</a:t>
            </a:r>
          </a:p>
          <a:p>
            <a:r>
              <a:rPr lang="en-US" sz="2800" dirty="0"/>
              <a:t>They come to us for help</a:t>
            </a:r>
          </a:p>
        </p:txBody>
      </p:sp>
      <p:pic>
        <p:nvPicPr>
          <p:cNvPr id="4" name="Picture 3"/>
          <p:cNvPicPr>
            <a:picLocks noChangeAspect="1"/>
          </p:cNvPicPr>
          <p:nvPr/>
        </p:nvPicPr>
        <p:blipFill>
          <a:blip r:embed="rId3"/>
          <a:stretch>
            <a:fillRect/>
          </a:stretch>
        </p:blipFill>
        <p:spPr>
          <a:xfrm>
            <a:off x="0" y="143353"/>
            <a:ext cx="2454643" cy="1344788"/>
          </a:xfrm>
          <a:prstGeom prst="rect">
            <a:avLst/>
          </a:prstGeom>
        </p:spPr>
      </p:pic>
    </p:spTree>
    <p:extLst>
      <p:ext uri="{BB962C8B-B14F-4D97-AF65-F5344CB8AC3E}">
        <p14:creationId xmlns:p14="http://schemas.microsoft.com/office/powerpoint/2010/main" val="32908331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 &amp; MH</a:t>
            </a:r>
          </a:p>
        </p:txBody>
      </p:sp>
      <p:sp>
        <p:nvSpPr>
          <p:cNvPr id="3" name="Content Placeholder 2"/>
          <p:cNvSpPr>
            <a:spLocks noGrp="1"/>
          </p:cNvSpPr>
          <p:nvPr>
            <p:ph idx="1"/>
          </p:nvPr>
        </p:nvSpPr>
        <p:spPr>
          <a:xfrm>
            <a:off x="0" y="2222499"/>
            <a:ext cx="9144000" cy="4635501"/>
          </a:xfrm>
        </p:spPr>
        <p:txBody>
          <a:bodyPr vert="horz" lIns="91440" tIns="45720" rIns="91440" bIns="45720" rtlCol="0" anchor="t">
            <a:normAutofit lnSpcReduction="10000"/>
          </a:bodyPr>
          <a:lstStyle/>
          <a:p>
            <a:r>
              <a:rPr lang="en-US" sz="2800" dirty="0"/>
              <a:t>Increased focus on this connection </a:t>
            </a:r>
            <a:r>
              <a:rPr lang="en-US" dirty="0"/>
              <a:t>(</a:t>
            </a:r>
            <a:r>
              <a:rPr lang="en-US" dirty="0" err="1"/>
              <a:t>Blustein</a:t>
            </a:r>
            <a:r>
              <a:rPr lang="en-US" dirty="0"/>
              <a:t>; Walker &amp; Peterson, 2012; </a:t>
            </a:r>
            <a:r>
              <a:rPr lang="en-US" dirty="0" err="1"/>
              <a:t>Zunker</a:t>
            </a:r>
            <a:r>
              <a:rPr lang="en-US" dirty="0"/>
              <a:t>, 2008)</a:t>
            </a:r>
          </a:p>
          <a:p>
            <a:pPr lvl="1"/>
            <a:r>
              <a:rPr lang="en-US" sz="2400" dirty="0"/>
              <a:t>Often reciprocal in nature </a:t>
            </a:r>
            <a:r>
              <a:rPr lang="en-US" dirty="0"/>
              <a:t>(</a:t>
            </a:r>
            <a:r>
              <a:rPr lang="en-US" dirty="0" err="1"/>
              <a:t>Hinkleman</a:t>
            </a:r>
            <a:r>
              <a:rPr lang="en-US" dirty="0"/>
              <a:t> &amp; </a:t>
            </a:r>
            <a:r>
              <a:rPr lang="en-US" dirty="0" err="1"/>
              <a:t>Luzzo</a:t>
            </a:r>
            <a:r>
              <a:rPr lang="en-US" dirty="0"/>
              <a:t>, 2007)</a:t>
            </a:r>
          </a:p>
          <a:p>
            <a:r>
              <a:rPr lang="en-US" sz="2800" dirty="0"/>
              <a:t>Correlates</a:t>
            </a:r>
            <a:r>
              <a:rPr lang="en-US" dirty="0"/>
              <a:t>:</a:t>
            </a:r>
          </a:p>
          <a:p>
            <a:pPr lvl="1"/>
            <a:r>
              <a:rPr lang="en-US" sz="2400" b="1" dirty="0"/>
              <a:t>Career adaptability </a:t>
            </a:r>
            <a:r>
              <a:rPr lang="en-US" sz="2400" dirty="0"/>
              <a:t>and </a:t>
            </a:r>
            <a:r>
              <a:rPr lang="en-US" sz="2400" b="1" dirty="0"/>
              <a:t>positive personality </a:t>
            </a:r>
            <a:r>
              <a:rPr lang="en-US" sz="2400" dirty="0"/>
              <a:t>traits (NE</a:t>
            </a:r>
            <a:r>
              <a:rPr lang="en-US" dirty="0"/>
              <a:t>); </a:t>
            </a:r>
            <a:r>
              <a:rPr lang="en-US" dirty="0" err="1"/>
              <a:t>Rossier</a:t>
            </a:r>
            <a:r>
              <a:rPr lang="en-US" dirty="0"/>
              <a:t> et al., 2012 and others)</a:t>
            </a:r>
            <a:r>
              <a:rPr lang="en-US" sz="2400" b="1" dirty="0"/>
              <a:t>, positive life orientation </a:t>
            </a:r>
            <a:r>
              <a:rPr lang="en-US" dirty="0"/>
              <a:t>(</a:t>
            </a:r>
            <a:r>
              <a:rPr lang="en-US" dirty="0" err="1"/>
              <a:t>Rottinghaus</a:t>
            </a:r>
            <a:r>
              <a:rPr lang="en-US" dirty="0"/>
              <a:t> et al.,2012)</a:t>
            </a:r>
            <a:r>
              <a:rPr lang="en-US" sz="2400" dirty="0"/>
              <a:t>, </a:t>
            </a:r>
            <a:r>
              <a:rPr lang="en-US" sz="2400" b="1" dirty="0"/>
              <a:t>internal locus of control</a:t>
            </a:r>
            <a:r>
              <a:rPr lang="en-US" sz="2400" dirty="0"/>
              <a:t>, </a:t>
            </a:r>
            <a:r>
              <a:rPr lang="en-US" sz="2400" b="1" dirty="0"/>
              <a:t>less procrastination</a:t>
            </a:r>
            <a:r>
              <a:rPr lang="en-US" sz="2400" dirty="0"/>
              <a:t>, </a:t>
            </a:r>
            <a:r>
              <a:rPr lang="en-US" sz="2400" b="1" dirty="0"/>
              <a:t>less dependence on/desire to please others </a:t>
            </a:r>
            <a:r>
              <a:rPr lang="en-US" dirty="0"/>
              <a:t>(</a:t>
            </a:r>
            <a:r>
              <a:rPr lang="en-US" dirty="0" err="1"/>
              <a:t>Gadassi</a:t>
            </a:r>
            <a:r>
              <a:rPr lang="en-US" dirty="0"/>
              <a:t> et al., 2012, 2013)</a:t>
            </a:r>
          </a:p>
          <a:p>
            <a:pPr lvl="1"/>
            <a:r>
              <a:rPr lang="en-US" sz="2400" b="1" dirty="0"/>
              <a:t>Undifferentiated profiles </a:t>
            </a:r>
            <a:r>
              <a:rPr lang="en-US" sz="2400" dirty="0"/>
              <a:t>(may be depressed, apathetic, etc.)</a:t>
            </a:r>
          </a:p>
          <a:p>
            <a:pPr lvl="1"/>
            <a:r>
              <a:rPr lang="en-US" sz="2400" b="1" dirty="0"/>
              <a:t>Career indecision</a:t>
            </a:r>
            <a:r>
              <a:rPr lang="en-US" sz="2400" dirty="0"/>
              <a:t> and </a:t>
            </a:r>
            <a:r>
              <a:rPr lang="en-US" sz="2400" b="1" dirty="0"/>
              <a:t>dysfunctional career thinking </a:t>
            </a:r>
            <a:r>
              <a:rPr lang="en-US" dirty="0"/>
              <a:t>(</a:t>
            </a:r>
            <a:r>
              <a:rPr lang="en-US" dirty="0" err="1"/>
              <a:t>Dieringer</a:t>
            </a:r>
            <a:r>
              <a:rPr lang="en-US" dirty="0"/>
              <a:t>, 2012)</a:t>
            </a:r>
          </a:p>
          <a:p>
            <a:pPr lvl="1"/>
            <a:endParaRPr lang="en-US" dirty="0"/>
          </a:p>
        </p:txBody>
      </p:sp>
      <p:pic>
        <p:nvPicPr>
          <p:cNvPr id="4" name="Picture 3"/>
          <p:cNvPicPr>
            <a:picLocks noChangeAspect="1"/>
          </p:cNvPicPr>
          <p:nvPr/>
        </p:nvPicPr>
        <p:blipFill>
          <a:blip r:embed="rId3"/>
          <a:stretch>
            <a:fillRect/>
          </a:stretch>
        </p:blipFill>
        <p:spPr>
          <a:xfrm>
            <a:off x="0" y="0"/>
            <a:ext cx="1689166" cy="1681659"/>
          </a:xfrm>
          <a:prstGeom prst="rect">
            <a:avLst/>
          </a:prstGeom>
        </p:spPr>
      </p:pic>
    </p:spTree>
    <p:extLst>
      <p:ext uri="{BB962C8B-B14F-4D97-AF65-F5344CB8AC3E}">
        <p14:creationId xmlns:p14="http://schemas.microsoft.com/office/powerpoint/2010/main" val="8633487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 &amp; Mental Health </a:t>
            </a:r>
          </a:p>
        </p:txBody>
      </p:sp>
      <p:sp>
        <p:nvSpPr>
          <p:cNvPr id="3" name="Content Placeholder 2"/>
          <p:cNvSpPr>
            <a:spLocks noGrp="1"/>
          </p:cNvSpPr>
          <p:nvPr>
            <p:ph idx="1"/>
          </p:nvPr>
        </p:nvSpPr>
        <p:spPr>
          <a:xfrm>
            <a:off x="36989" y="2294394"/>
            <a:ext cx="8971543" cy="4445073"/>
          </a:xfrm>
        </p:spPr>
        <p:txBody>
          <a:bodyPr vert="horz" lIns="91440" tIns="45720" rIns="91440" bIns="45720" rtlCol="0" anchor="t">
            <a:normAutofit/>
          </a:bodyPr>
          <a:lstStyle/>
          <a:p>
            <a:r>
              <a:rPr lang="en-US" sz="2800" b="1" dirty="0">
                <a:latin typeface="Calisto MT" charset="0"/>
              </a:rPr>
              <a:t>Long term unemployment &amp; depression </a:t>
            </a:r>
            <a:r>
              <a:rPr lang="en-US" dirty="0">
                <a:latin typeface="Calisto MT" charset="0"/>
              </a:rPr>
              <a:t>(</a:t>
            </a:r>
            <a:r>
              <a:rPr lang="en-US" dirty="0" err="1">
                <a:latin typeface="Calisto MT" charset="0"/>
              </a:rPr>
              <a:t>Rottinghaus</a:t>
            </a:r>
            <a:r>
              <a:rPr lang="en-US" dirty="0">
                <a:latin typeface="Calisto MT" charset="0"/>
              </a:rPr>
              <a:t> et al. 2009; Saunders 2000; Walker III &amp; Peterson, 2012) </a:t>
            </a:r>
            <a:r>
              <a:rPr lang="en-US" sz="2800" b="1" dirty="0">
                <a:latin typeface="Calisto MT" charset="0"/>
              </a:rPr>
              <a:t>&amp; anxiety </a:t>
            </a:r>
            <a:r>
              <a:rPr lang="en-US" dirty="0">
                <a:latin typeface="Calisto MT" charset="0"/>
              </a:rPr>
              <a:t>(</a:t>
            </a:r>
            <a:r>
              <a:rPr lang="en-US" dirty="0" err="1">
                <a:latin typeface="Calisto MT" charset="0"/>
              </a:rPr>
              <a:t>Gati</a:t>
            </a:r>
            <a:r>
              <a:rPr lang="en-US" dirty="0">
                <a:latin typeface="Calisto MT" charset="0"/>
              </a:rPr>
              <a:t> et al., 2012; </a:t>
            </a:r>
            <a:r>
              <a:rPr lang="en-US" dirty="0" err="1">
                <a:latin typeface="Calisto MT" charset="0"/>
              </a:rPr>
              <a:t>Nauta</a:t>
            </a:r>
            <a:r>
              <a:rPr lang="en-US" dirty="0">
                <a:latin typeface="Calisto MT" charset="0"/>
              </a:rPr>
              <a:t>, 2012; Saka &amp; </a:t>
            </a:r>
            <a:r>
              <a:rPr lang="en-US" dirty="0" err="1">
                <a:latin typeface="Calisto MT" charset="0"/>
              </a:rPr>
              <a:t>Gati</a:t>
            </a:r>
            <a:r>
              <a:rPr lang="en-US" dirty="0">
                <a:latin typeface="Calisto MT" charset="0"/>
              </a:rPr>
              <a:t>, 2007). </a:t>
            </a:r>
          </a:p>
          <a:p>
            <a:r>
              <a:rPr lang="en-US" sz="2800" b="1" dirty="0">
                <a:latin typeface="Calisto MT" charset="0"/>
              </a:rPr>
              <a:t>Career decidedness and subjective well-being </a:t>
            </a:r>
            <a:r>
              <a:rPr lang="en-US" dirty="0">
                <a:latin typeface="Calisto MT" charset="0"/>
              </a:rPr>
              <a:t>(</a:t>
            </a:r>
            <a:r>
              <a:rPr lang="en-US" dirty="0" err="1">
                <a:latin typeface="Calisto MT" charset="0"/>
              </a:rPr>
              <a:t>Uthayakumar</a:t>
            </a:r>
            <a:r>
              <a:rPr lang="en-US" dirty="0">
                <a:latin typeface="Calisto MT" charset="0"/>
              </a:rPr>
              <a:t>, </a:t>
            </a:r>
            <a:r>
              <a:rPr lang="en-US" dirty="0" err="1">
                <a:latin typeface="Calisto MT" charset="0"/>
              </a:rPr>
              <a:t>Schimmack</a:t>
            </a:r>
            <a:r>
              <a:rPr lang="en-US" dirty="0">
                <a:latin typeface="Calisto MT" charset="0"/>
              </a:rPr>
              <a:t>, Ulrich, </a:t>
            </a:r>
            <a:r>
              <a:rPr lang="en-US" dirty="0" err="1">
                <a:latin typeface="Calisto MT" charset="0"/>
              </a:rPr>
              <a:t>Hartung</a:t>
            </a:r>
            <a:r>
              <a:rPr lang="en-US" dirty="0">
                <a:latin typeface="Calisto MT" charset="0"/>
              </a:rPr>
              <a:t>, &amp; Rogers, 2010) </a:t>
            </a:r>
          </a:p>
          <a:p>
            <a:r>
              <a:rPr lang="en-US" sz="2800" b="1" dirty="0">
                <a:latin typeface="Calisto MT" charset="0"/>
              </a:rPr>
              <a:t>Career decision making difficulties and anxiety  </a:t>
            </a:r>
            <a:r>
              <a:rPr lang="en-US" dirty="0">
                <a:latin typeface="Calisto MT" charset="0"/>
              </a:rPr>
              <a:t>(Lancaster et al., 1999) </a:t>
            </a:r>
          </a:p>
          <a:p>
            <a:r>
              <a:rPr lang="en-US" sz="2800" b="1" dirty="0">
                <a:latin typeface="Calisto MT" charset="0"/>
              </a:rPr>
              <a:t>Career adaptability and neuroticism</a:t>
            </a:r>
            <a:r>
              <a:rPr lang="en-US" sz="2800" dirty="0">
                <a:latin typeface="Calisto MT" charset="0"/>
              </a:rPr>
              <a:t> </a:t>
            </a:r>
            <a:r>
              <a:rPr lang="en-US" dirty="0">
                <a:latin typeface="Calisto MT" charset="0"/>
              </a:rPr>
              <a:t>(</a:t>
            </a:r>
            <a:r>
              <a:rPr lang="en-US" dirty="0" err="1">
                <a:latin typeface="Calisto MT" charset="0"/>
              </a:rPr>
              <a:t>Rossier</a:t>
            </a:r>
            <a:r>
              <a:rPr lang="en-US" dirty="0">
                <a:latin typeface="Calisto MT" charset="0"/>
              </a:rPr>
              <a:t> et al., </a:t>
            </a:r>
            <a:r>
              <a:rPr lang="en-US" dirty="0" err="1">
                <a:latin typeface="Calisto MT" charset="0"/>
              </a:rPr>
              <a:t>Rottinghaus</a:t>
            </a:r>
            <a:r>
              <a:rPr lang="en-US" dirty="0">
                <a:latin typeface="Calisto MT" charset="0"/>
              </a:rPr>
              <a:t>, et. al, and others)</a:t>
            </a:r>
          </a:p>
          <a:p>
            <a:endParaRPr lang="en-US" dirty="0"/>
          </a:p>
        </p:txBody>
      </p:sp>
      <p:pic>
        <p:nvPicPr>
          <p:cNvPr id="4" name="Picture 3"/>
          <p:cNvPicPr>
            <a:picLocks noChangeAspect="1"/>
          </p:cNvPicPr>
          <p:nvPr/>
        </p:nvPicPr>
        <p:blipFill>
          <a:blip r:embed="rId3"/>
          <a:stretch>
            <a:fillRect/>
          </a:stretch>
        </p:blipFill>
        <p:spPr>
          <a:xfrm>
            <a:off x="36990" y="36987"/>
            <a:ext cx="1553540" cy="1545772"/>
          </a:xfrm>
          <a:prstGeom prst="rect">
            <a:avLst/>
          </a:prstGeom>
        </p:spPr>
      </p:pic>
    </p:spTree>
    <p:extLst>
      <p:ext uri="{BB962C8B-B14F-4D97-AF65-F5344CB8AC3E}">
        <p14:creationId xmlns:p14="http://schemas.microsoft.com/office/powerpoint/2010/main" val="36133482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11" y="332741"/>
            <a:ext cx="8229600" cy="1143000"/>
          </a:xfrm>
        </p:spPr>
        <p:txBody>
          <a:bodyPr/>
          <a:lstStyle/>
          <a:p>
            <a:r>
              <a:rPr lang="en-US" sz="4000" dirty="0"/>
              <a:t>Connections: CD &amp;</a:t>
            </a:r>
            <a:r>
              <a:rPr lang="en-US" sz="4000" dirty="0" smtClean="0"/>
              <a:t> </a:t>
            </a:r>
            <a:r>
              <a:rPr lang="en-US" sz="4000" dirty="0"/>
              <a:t>Anxiety</a:t>
            </a:r>
          </a:p>
        </p:txBody>
      </p:sp>
      <p:sp>
        <p:nvSpPr>
          <p:cNvPr id="3" name="Content Placeholder 2"/>
          <p:cNvSpPr>
            <a:spLocks noGrp="1"/>
          </p:cNvSpPr>
          <p:nvPr>
            <p:ph idx="1"/>
          </p:nvPr>
        </p:nvSpPr>
        <p:spPr>
          <a:xfrm>
            <a:off x="1" y="2235200"/>
            <a:ext cx="9008532" cy="4622800"/>
          </a:xfrm>
        </p:spPr>
        <p:txBody>
          <a:bodyPr vert="horz" lIns="91440" tIns="45720" rIns="91440" bIns="45720" rtlCol="0" anchor="t">
            <a:normAutofit/>
          </a:bodyPr>
          <a:lstStyle/>
          <a:p>
            <a:pPr>
              <a:spcBef>
                <a:spcPts val="0"/>
              </a:spcBef>
            </a:pPr>
            <a:r>
              <a:rPr lang="en-US" sz="2800" dirty="0">
                <a:solidFill>
                  <a:srgbClr val="262626"/>
                </a:solidFill>
              </a:rPr>
              <a:t>Long term unemployment</a:t>
            </a:r>
            <a:r>
              <a:rPr lang="en-US" sz="2800" dirty="0"/>
              <a:t> </a:t>
            </a:r>
          </a:p>
          <a:p>
            <a:pPr lvl="1">
              <a:spcBef>
                <a:spcPts val="0"/>
              </a:spcBef>
            </a:pPr>
            <a:r>
              <a:rPr lang="en-US" dirty="0"/>
              <a:t>(</a:t>
            </a:r>
            <a:r>
              <a:rPr lang="en-US" dirty="0" err="1"/>
              <a:t>Gati</a:t>
            </a:r>
            <a:r>
              <a:rPr lang="en-US" dirty="0"/>
              <a:t>, </a:t>
            </a:r>
            <a:r>
              <a:rPr lang="en-US" dirty="0" err="1"/>
              <a:t>Asulin-Peretz</a:t>
            </a:r>
            <a:r>
              <a:rPr lang="en-US" dirty="0"/>
              <a:t>, &amp; Fisher, 2012; </a:t>
            </a:r>
            <a:r>
              <a:rPr lang="en-US" dirty="0" err="1"/>
              <a:t>Nauta</a:t>
            </a:r>
            <a:r>
              <a:rPr lang="en-US" dirty="0"/>
              <a:t>, 2012; Saka &amp; </a:t>
            </a:r>
            <a:r>
              <a:rPr lang="en-US" dirty="0" err="1"/>
              <a:t>Gati</a:t>
            </a:r>
            <a:r>
              <a:rPr lang="en-US" dirty="0"/>
              <a:t>, 2007)</a:t>
            </a:r>
          </a:p>
          <a:p>
            <a:pPr>
              <a:spcBef>
                <a:spcPts val="0"/>
              </a:spcBef>
            </a:pPr>
            <a:r>
              <a:rPr lang="en-US" sz="2800" dirty="0">
                <a:solidFill>
                  <a:srgbClr val="262626"/>
                </a:solidFill>
              </a:rPr>
              <a:t>Dysfunctional career thoughts</a:t>
            </a:r>
          </a:p>
          <a:p>
            <a:pPr>
              <a:spcBef>
                <a:spcPts val="0"/>
              </a:spcBef>
            </a:pPr>
            <a:r>
              <a:rPr lang="en-US" sz="2800" dirty="0">
                <a:solidFill>
                  <a:srgbClr val="262626"/>
                </a:solidFill>
              </a:rPr>
              <a:t>Self-reported difficulty</a:t>
            </a:r>
          </a:p>
          <a:p>
            <a:pPr lvl="1">
              <a:spcBef>
                <a:spcPts val="0"/>
              </a:spcBef>
            </a:pPr>
            <a:r>
              <a:rPr lang="en-US" dirty="0"/>
              <a:t> (Saka, </a:t>
            </a:r>
            <a:r>
              <a:rPr lang="en-US" dirty="0" err="1"/>
              <a:t>Gati</a:t>
            </a:r>
            <a:r>
              <a:rPr lang="en-US" dirty="0"/>
              <a:t>, &amp; Kelly, 2008)</a:t>
            </a:r>
          </a:p>
          <a:p>
            <a:pPr>
              <a:spcBef>
                <a:spcPts val="0"/>
              </a:spcBef>
            </a:pPr>
            <a:r>
              <a:rPr lang="en-US" sz="2800" dirty="0">
                <a:solidFill>
                  <a:srgbClr val="262626"/>
                </a:solidFill>
              </a:rPr>
              <a:t>Anxiety about communicating and </a:t>
            </a:r>
            <a:r>
              <a:rPr lang="en-US" sz="2800" dirty="0" smtClean="0">
                <a:solidFill>
                  <a:srgbClr val="262626"/>
                </a:solidFill>
              </a:rPr>
              <a:t>DCTs</a:t>
            </a:r>
            <a:endParaRPr lang="en-US" sz="2800" dirty="0">
              <a:solidFill>
                <a:srgbClr val="262626"/>
              </a:solidFill>
            </a:endParaRPr>
          </a:p>
          <a:p>
            <a:pPr lvl="1">
              <a:spcBef>
                <a:spcPts val="0"/>
              </a:spcBef>
            </a:pPr>
            <a:r>
              <a:rPr lang="en-US" dirty="0"/>
              <a:t>(Meyer-Griffith, Reardon, &amp; Hartley, 2009)</a:t>
            </a:r>
          </a:p>
          <a:p>
            <a:pPr>
              <a:spcBef>
                <a:spcPts val="0"/>
              </a:spcBef>
            </a:pPr>
            <a:r>
              <a:rPr lang="en-US" sz="2800" dirty="0">
                <a:solidFill>
                  <a:srgbClr val="262626"/>
                </a:solidFill>
              </a:rPr>
              <a:t>Career indecision (trait more than state)</a:t>
            </a:r>
          </a:p>
          <a:p>
            <a:pPr lvl="1"/>
            <a:r>
              <a:rPr lang="en-US" dirty="0"/>
              <a:t>Brown &amp; Rector, 2008; </a:t>
            </a:r>
            <a:r>
              <a:rPr lang="en-US" dirty="0" err="1"/>
              <a:t>Mojgan</a:t>
            </a:r>
            <a:r>
              <a:rPr lang="en-US" dirty="0"/>
              <a:t>, </a:t>
            </a:r>
            <a:r>
              <a:rPr lang="en-US" dirty="0" err="1"/>
              <a:t>Kadir</a:t>
            </a:r>
            <a:r>
              <a:rPr lang="en-US" dirty="0"/>
              <a:t>, &amp; </a:t>
            </a:r>
            <a:r>
              <a:rPr lang="en-US" dirty="0" err="1"/>
              <a:t>Soheil</a:t>
            </a:r>
            <a:r>
              <a:rPr lang="en-US" dirty="0"/>
              <a:t>, 2011; Santos, 2001</a:t>
            </a:r>
          </a:p>
          <a:p>
            <a:endParaRPr lang="en-US" dirty="0"/>
          </a:p>
        </p:txBody>
      </p:sp>
      <p:pic>
        <p:nvPicPr>
          <p:cNvPr id="4" name="Picture 3"/>
          <p:cNvPicPr>
            <a:picLocks noChangeAspect="1"/>
          </p:cNvPicPr>
          <p:nvPr/>
        </p:nvPicPr>
        <p:blipFill>
          <a:blip r:embed="rId3"/>
          <a:stretch>
            <a:fillRect/>
          </a:stretch>
        </p:blipFill>
        <p:spPr>
          <a:xfrm>
            <a:off x="7151214" y="0"/>
            <a:ext cx="1992785" cy="1500359"/>
          </a:xfrm>
          <a:prstGeom prst="rect">
            <a:avLst/>
          </a:prstGeom>
        </p:spPr>
      </p:pic>
    </p:spTree>
    <p:extLst>
      <p:ext uri="{BB962C8B-B14F-4D97-AF65-F5344CB8AC3E}">
        <p14:creationId xmlns:p14="http://schemas.microsoft.com/office/powerpoint/2010/main" val="395916070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3263C7-8F9B-4DA8-9C2F-2265390568B2}"/>
</file>

<file path=customXml/itemProps2.xml><?xml version="1.0" encoding="utf-8"?>
<ds:datastoreItem xmlns:ds="http://schemas.openxmlformats.org/officeDocument/2006/customXml" ds:itemID="{DEDFAB39-B31A-4154-9C87-229D9706A591}"/>
</file>

<file path=customXml/itemProps3.xml><?xml version="1.0" encoding="utf-8"?>
<ds:datastoreItem xmlns:ds="http://schemas.openxmlformats.org/officeDocument/2006/customXml" ds:itemID="{A940B83F-1181-4029-A68C-9B6163E80BA9}"/>
</file>

<file path=docProps/app.xml><?xml version="1.0" encoding="utf-8"?>
<Properties xmlns="http://schemas.openxmlformats.org/officeDocument/2006/extended-properties" xmlns:vt="http://schemas.openxmlformats.org/officeDocument/2006/docPropsVTypes">
  <Template>Genesis.thmx</Template>
  <TotalTime>3960</TotalTime>
  <Words>3843</Words>
  <Application>Microsoft Macintosh PowerPoint</Application>
  <PresentationFormat>On-screen Show (4:3)</PresentationFormat>
  <Paragraphs>311</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Genesis</vt:lpstr>
      <vt:lpstr>Career &amp; Mental Health</vt:lpstr>
      <vt:lpstr>Interconnectedness of career &amp; mental health</vt:lpstr>
      <vt:lpstr>PowerPoint Presentation</vt:lpstr>
      <vt:lpstr>Prevalence</vt:lpstr>
      <vt:lpstr>College Campuses</vt:lpstr>
      <vt:lpstr>Why do we care?</vt:lpstr>
      <vt:lpstr>CD &amp; MH</vt:lpstr>
      <vt:lpstr>CD &amp; Mental Health </vt:lpstr>
      <vt:lpstr>Connections: CD &amp; Anxiety</vt:lpstr>
      <vt:lpstr>CD and Depression</vt:lpstr>
      <vt:lpstr>Mental health constructs directly correlate with dysfunctional career thoughts</vt:lpstr>
      <vt:lpstr>Hot off the presses</vt:lpstr>
      <vt:lpstr>Two Tools To Explore Both Career and Mental Health</vt:lpstr>
      <vt:lpstr>CIP Theory</vt:lpstr>
      <vt:lpstr>What is the CTI?</vt:lpstr>
      <vt:lpstr>CTI Correlates</vt:lpstr>
      <vt:lpstr>CTI Workbook</vt:lpstr>
      <vt:lpstr>CTI Workbook</vt:lpstr>
      <vt:lpstr>Decision Space Worksheet (DSW)</vt:lpstr>
      <vt:lpstr>Decision Space Worksheet http://tinyurl.com/careerhandouts</vt:lpstr>
      <vt:lpstr>Types of Issues Revealed</vt:lpstr>
      <vt:lpstr>Sample DSWs</vt:lpstr>
      <vt:lpstr>Other Tools That Address Both?</vt:lpstr>
      <vt:lpstr>Strategies</vt:lpstr>
      <vt:lpstr> http://tinyurl.com/careerhandouts</vt:lpstr>
      <vt:lpstr>Sigi3: Deciding Matrix http://www.sigi3.org/ </vt:lpstr>
      <vt:lpstr>Cognitive Restructuring</vt:lpstr>
      <vt:lpstr>Scaling Questions (Corcoran, 2004)</vt:lpstr>
      <vt:lpstr>Sample statements</vt:lpstr>
      <vt:lpstr>Miracle Question</vt:lpstr>
      <vt:lpstr>Mindfulness Approaches</vt:lpstr>
      <vt:lpstr>Strategies for Self</vt:lpstr>
      <vt:lpstr>Ethical Considerations</vt:lpstr>
      <vt:lpstr>NCDA Resources ncda.org</vt:lpstr>
      <vt:lpstr>Professional Development</vt:lpstr>
      <vt:lpstr>References</vt:lpstr>
      <vt:lpstr>PowerPoint Presentation</vt:lpstr>
      <vt:lpstr>References, continued </vt:lpstr>
      <vt:lpstr>Slides Available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and Mental Health: Beyond the Connection</dc:title>
  <dc:creator>Debra Osborn</dc:creator>
  <cp:lastModifiedBy>Debra Osborn</cp:lastModifiedBy>
  <cp:revision>105</cp:revision>
  <dcterms:created xsi:type="dcterms:W3CDTF">2016-02-17T14:40:48Z</dcterms:created>
  <dcterms:modified xsi:type="dcterms:W3CDTF">2016-04-02T04:04:43Z</dcterms:modified>
</cp:coreProperties>
</file>