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62"/>
  </p:notesMasterIdLst>
  <p:handoutMasterIdLst>
    <p:handoutMasterId r:id="rId63"/>
  </p:handoutMasterIdLst>
  <p:sldIdLst>
    <p:sldId id="256" r:id="rId2"/>
    <p:sldId id="391" r:id="rId3"/>
    <p:sldId id="473" r:id="rId4"/>
    <p:sldId id="474" r:id="rId5"/>
    <p:sldId id="475" r:id="rId6"/>
    <p:sldId id="417" r:id="rId7"/>
    <p:sldId id="351" r:id="rId8"/>
    <p:sldId id="354" r:id="rId9"/>
    <p:sldId id="325" r:id="rId10"/>
    <p:sldId id="450" r:id="rId11"/>
    <p:sldId id="419" r:id="rId12"/>
    <p:sldId id="418" r:id="rId13"/>
    <p:sldId id="424" r:id="rId14"/>
    <p:sldId id="446" r:id="rId15"/>
    <p:sldId id="435" r:id="rId16"/>
    <p:sldId id="436" r:id="rId17"/>
    <p:sldId id="437" r:id="rId18"/>
    <p:sldId id="438" r:id="rId19"/>
    <p:sldId id="439" r:id="rId20"/>
    <p:sldId id="447" r:id="rId21"/>
    <p:sldId id="440" r:id="rId22"/>
    <p:sldId id="442" r:id="rId23"/>
    <p:sldId id="448" r:id="rId24"/>
    <p:sldId id="443" r:id="rId25"/>
    <p:sldId id="449" r:id="rId26"/>
    <p:sldId id="444" r:id="rId27"/>
    <p:sldId id="393" r:id="rId28"/>
    <p:sldId id="430" r:id="rId29"/>
    <p:sldId id="431" r:id="rId30"/>
    <p:sldId id="432" r:id="rId31"/>
    <p:sldId id="433" r:id="rId32"/>
    <p:sldId id="434" r:id="rId33"/>
    <p:sldId id="445" r:id="rId34"/>
    <p:sldId id="451" r:id="rId35"/>
    <p:sldId id="452" r:id="rId36"/>
    <p:sldId id="394" r:id="rId37"/>
    <p:sldId id="468" r:id="rId38"/>
    <p:sldId id="462" r:id="rId39"/>
    <p:sldId id="463" r:id="rId40"/>
    <p:sldId id="464" r:id="rId41"/>
    <p:sldId id="465" r:id="rId42"/>
    <p:sldId id="466" r:id="rId43"/>
    <p:sldId id="467" r:id="rId44"/>
    <p:sldId id="395" r:id="rId45"/>
    <p:sldId id="453" r:id="rId46"/>
    <p:sldId id="471" r:id="rId47"/>
    <p:sldId id="472" r:id="rId48"/>
    <p:sldId id="454" r:id="rId49"/>
    <p:sldId id="455" r:id="rId50"/>
    <p:sldId id="415" r:id="rId51"/>
    <p:sldId id="416" r:id="rId52"/>
    <p:sldId id="469" r:id="rId53"/>
    <p:sldId id="456" r:id="rId54"/>
    <p:sldId id="460" r:id="rId55"/>
    <p:sldId id="461" r:id="rId56"/>
    <p:sldId id="457" r:id="rId57"/>
    <p:sldId id="458" r:id="rId58"/>
    <p:sldId id="459" r:id="rId59"/>
    <p:sldId id="338" r:id="rId60"/>
    <p:sldId id="376" r:id="rId61"/>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CCFF"/>
    <a:srgbClr val="FFFF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2" autoAdjust="0"/>
    <p:restoredTop sz="79253" autoAdjust="0"/>
  </p:normalViewPr>
  <p:slideViewPr>
    <p:cSldViewPr>
      <p:cViewPr varScale="1">
        <p:scale>
          <a:sx n="91" d="100"/>
          <a:sy n="91" d="100"/>
        </p:scale>
        <p:origin x="19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3"/>
    </p:cViewPr>
  </p:sorterViewPr>
  <p:notesViewPr>
    <p:cSldViewPr>
      <p:cViewPr>
        <p:scale>
          <a:sx n="75" d="100"/>
          <a:sy n="75" d="100"/>
        </p:scale>
        <p:origin x="-2652" y="1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lvl1pPr defTabSz="925513" eaLnBrk="1" hangingPunct="1">
              <a:defRPr sz="1200">
                <a:latin typeface="Arial" charset="0"/>
              </a:defRPr>
            </a:lvl1pPr>
          </a:lstStyle>
          <a:p>
            <a:endParaRPr lang="en-US"/>
          </a:p>
        </p:txBody>
      </p:sp>
      <p:sp>
        <p:nvSpPr>
          <p:cNvPr id="204803" name="Rectangle 3"/>
          <p:cNvSpPr>
            <a:spLocks noGrp="1" noChangeArrowheads="1"/>
          </p:cNvSpPr>
          <p:nvPr>
            <p:ph type="dt" sz="quarter" idx="1"/>
          </p:nvPr>
        </p:nvSpPr>
        <p:spPr bwMode="auto">
          <a:xfrm>
            <a:off x="3940175"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lvl1pPr algn="r" defTabSz="925513" eaLnBrk="1" hangingPunct="1">
              <a:defRPr sz="1200">
                <a:latin typeface="Arial" charset="0"/>
              </a:defRPr>
            </a:lvl1pPr>
          </a:lstStyle>
          <a:p>
            <a:endParaRPr lang="en-US"/>
          </a:p>
        </p:txBody>
      </p:sp>
      <p:sp>
        <p:nvSpPr>
          <p:cNvPr id="204804" name="Rectangle 4"/>
          <p:cNvSpPr>
            <a:spLocks noGrp="1" noChangeArrowheads="1"/>
          </p:cNvSpPr>
          <p:nvPr>
            <p:ph type="ftr" sz="quarter" idx="2"/>
          </p:nvPr>
        </p:nvSpPr>
        <p:spPr bwMode="auto">
          <a:xfrm>
            <a:off x="0" y="8777288"/>
            <a:ext cx="30130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b" anchorCtr="0" compatLnSpc="1">
            <a:prstTxWarp prst="textNoShape">
              <a:avLst/>
            </a:prstTxWarp>
          </a:bodyPr>
          <a:lstStyle>
            <a:lvl1pPr defTabSz="925513" eaLnBrk="1" hangingPunct="1">
              <a:defRPr sz="1200">
                <a:latin typeface="Arial" charset="0"/>
              </a:defRPr>
            </a:lvl1pPr>
          </a:lstStyle>
          <a:p>
            <a:endParaRPr lang="en-US"/>
          </a:p>
        </p:txBody>
      </p:sp>
      <p:sp>
        <p:nvSpPr>
          <p:cNvPr id="204805" name="Rectangle 5"/>
          <p:cNvSpPr>
            <a:spLocks noGrp="1" noChangeArrowheads="1"/>
          </p:cNvSpPr>
          <p:nvPr>
            <p:ph type="sldNum" sz="quarter" idx="3"/>
          </p:nvPr>
        </p:nvSpPr>
        <p:spPr bwMode="auto">
          <a:xfrm>
            <a:off x="3940175" y="8777288"/>
            <a:ext cx="30130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b" anchorCtr="0" compatLnSpc="1">
            <a:prstTxWarp prst="textNoShape">
              <a:avLst/>
            </a:prstTxWarp>
          </a:bodyPr>
          <a:lstStyle>
            <a:lvl1pPr algn="r" defTabSz="925513" eaLnBrk="1" hangingPunct="1">
              <a:defRPr sz="1200">
                <a:latin typeface="Arial" charset="0"/>
              </a:defRPr>
            </a:lvl1pPr>
          </a:lstStyle>
          <a:p>
            <a:fld id="{B2AF2A72-A0BF-4DF1-802A-48FA53E6165D}" type="slidenum">
              <a:rPr lang="en-US"/>
              <a:pPr/>
              <a:t>‹#›</a:t>
            </a:fld>
            <a:endParaRPr lang="en-US"/>
          </a:p>
        </p:txBody>
      </p:sp>
    </p:spTree>
    <p:extLst>
      <p:ext uri="{BB962C8B-B14F-4D97-AF65-F5344CB8AC3E}">
        <p14:creationId xmlns:p14="http://schemas.microsoft.com/office/powerpoint/2010/main" val="3722648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lvl1pPr defTabSz="925513" eaLnBrk="1" hangingPunct="1">
              <a:defRPr sz="1200">
                <a:latin typeface="Arial" charset="0"/>
              </a:defRPr>
            </a:lvl1pPr>
          </a:lstStyle>
          <a:p>
            <a:endParaRPr lang="en-US"/>
          </a:p>
        </p:txBody>
      </p:sp>
      <p:sp>
        <p:nvSpPr>
          <p:cNvPr id="87043" name="Rectangle 3"/>
          <p:cNvSpPr>
            <a:spLocks noGrp="1" noChangeArrowheads="1"/>
          </p:cNvSpPr>
          <p:nvPr>
            <p:ph type="dt" idx="1"/>
          </p:nvPr>
        </p:nvSpPr>
        <p:spPr bwMode="auto">
          <a:xfrm>
            <a:off x="3940175"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lvl1pPr algn="r" defTabSz="925513" eaLnBrk="1" hangingPunct="1">
              <a:defRPr sz="1200">
                <a:latin typeface="Arial" charset="0"/>
              </a:defRPr>
            </a:lvl1pPr>
          </a:lstStyle>
          <a:p>
            <a:endParaRPr lang="en-US"/>
          </a:p>
        </p:txBody>
      </p:sp>
      <p:sp>
        <p:nvSpPr>
          <p:cNvPr id="87044"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7045" name="Rectangle 5"/>
          <p:cNvSpPr>
            <a:spLocks noGrp="1" noChangeArrowheads="1"/>
          </p:cNvSpPr>
          <p:nvPr>
            <p:ph type="body" sz="quarter" idx="3"/>
          </p:nvPr>
        </p:nvSpPr>
        <p:spPr bwMode="auto">
          <a:xfrm>
            <a:off x="695325" y="4389438"/>
            <a:ext cx="5564188" cy="4157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6" name="Rectangle 6"/>
          <p:cNvSpPr>
            <a:spLocks noGrp="1" noChangeArrowheads="1"/>
          </p:cNvSpPr>
          <p:nvPr>
            <p:ph type="ftr" sz="quarter" idx="4"/>
          </p:nvPr>
        </p:nvSpPr>
        <p:spPr bwMode="auto">
          <a:xfrm>
            <a:off x="0" y="8777288"/>
            <a:ext cx="30130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b" anchorCtr="0" compatLnSpc="1">
            <a:prstTxWarp prst="textNoShape">
              <a:avLst/>
            </a:prstTxWarp>
          </a:bodyPr>
          <a:lstStyle>
            <a:lvl1pPr defTabSz="925513" eaLnBrk="1" hangingPunct="1">
              <a:defRPr sz="1200">
                <a:latin typeface="Arial" charset="0"/>
              </a:defRPr>
            </a:lvl1pPr>
          </a:lstStyle>
          <a:p>
            <a:endParaRPr lang="en-US"/>
          </a:p>
        </p:txBody>
      </p:sp>
      <p:sp>
        <p:nvSpPr>
          <p:cNvPr id="87047" name="Rectangle 7"/>
          <p:cNvSpPr>
            <a:spLocks noGrp="1" noChangeArrowheads="1"/>
          </p:cNvSpPr>
          <p:nvPr>
            <p:ph type="sldNum" sz="quarter" idx="5"/>
          </p:nvPr>
        </p:nvSpPr>
        <p:spPr bwMode="auto">
          <a:xfrm>
            <a:off x="3940175" y="8777288"/>
            <a:ext cx="30130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38" tIns="46269" rIns="92538" bIns="46269" numCol="1" anchor="b" anchorCtr="0" compatLnSpc="1">
            <a:prstTxWarp prst="textNoShape">
              <a:avLst/>
            </a:prstTxWarp>
          </a:bodyPr>
          <a:lstStyle>
            <a:lvl1pPr algn="r" defTabSz="925513" eaLnBrk="1" hangingPunct="1">
              <a:defRPr sz="1200">
                <a:latin typeface="Arial" charset="0"/>
              </a:defRPr>
            </a:lvl1pPr>
          </a:lstStyle>
          <a:p>
            <a:fld id="{33D2D133-57BB-4017-9751-02A7158E397F}" type="slidenum">
              <a:rPr lang="en-US"/>
              <a:pPr/>
              <a:t>‹#›</a:t>
            </a:fld>
            <a:endParaRPr lang="en-US"/>
          </a:p>
        </p:txBody>
      </p:sp>
    </p:spTree>
    <p:extLst>
      <p:ext uri="{BB962C8B-B14F-4D97-AF65-F5344CB8AC3E}">
        <p14:creationId xmlns:p14="http://schemas.microsoft.com/office/powerpoint/2010/main" val="407390338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B7342-71C2-4C10-BA23-2B986490A1E3}" type="slidenum">
              <a:rPr lang="en-US"/>
              <a:pPr/>
              <a:t>1</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dirty="0" smtClean="0"/>
              <a:t>Goal of this session is to provide</a:t>
            </a:r>
            <a:r>
              <a:rPr lang="en-US" baseline="0" dirty="0" smtClean="0"/>
              <a:t> theoretical foundations, research findings and practical strategies related to CIP</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This will also</a:t>
            </a:r>
            <a:r>
              <a:rPr lang="en-US" baseline="0" dirty="0" smtClean="0"/>
              <a:t> help us begin to determine readiness.</a:t>
            </a:r>
            <a:endParaRPr lang="en-US" dirty="0"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C4064CD7-8CCF-40D8-8782-E08A4B80B7DC}" type="slidenum">
              <a:rPr lang="en-US" b="0">
                <a:latin typeface="Times New Roman" pitchFamily="18" charset="0"/>
              </a:rPr>
              <a:pPr/>
              <a:t>15</a:t>
            </a:fld>
            <a:endParaRPr lang="en-US" b="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007574B8-07D4-4FBA-B61E-872D51CB7344}" type="slidenum">
              <a:rPr lang="en-US" b="0">
                <a:latin typeface="Times New Roman" pitchFamily="18" charset="0"/>
              </a:rPr>
              <a:pPr/>
              <a:t>16</a:t>
            </a:fld>
            <a:endParaRPr lang="en-US" b="0">
              <a:latin typeface="Times New Roman" pitchFamily="18" charset="0"/>
            </a:endParaRPr>
          </a:p>
        </p:txBody>
      </p:sp>
      <p:sp>
        <p:nvSpPr>
          <p:cNvPr id="137219" name="Rectangle 2"/>
          <p:cNvSpPr>
            <a:spLocks noGrp="1" noRot="1" noChangeAspect="1" noChangeArrowheads="1" noTextEdit="1"/>
          </p:cNvSpPr>
          <p:nvPr>
            <p:ph type="sldImg"/>
          </p:nvPr>
        </p:nvSpPr>
        <p:spPr>
          <a:xfrm>
            <a:off x="1168400" y="693738"/>
            <a:ext cx="4619625" cy="3463925"/>
          </a:xfrm>
          <a:ln/>
        </p:spPr>
      </p:sp>
      <p:sp>
        <p:nvSpPr>
          <p:cNvPr id="137220" name="Rectangle 3"/>
          <p:cNvSpPr>
            <a:spLocks noGrp="1" noChangeArrowheads="1"/>
          </p:cNvSpPr>
          <p:nvPr>
            <p:ph type="body" idx="1"/>
          </p:nvPr>
        </p:nvSpPr>
        <p:spPr>
          <a:xfrm>
            <a:off x="695325" y="4389438"/>
            <a:ext cx="5564188" cy="41576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a:t>
            </a:r>
            <a:r>
              <a:rPr lang="en-US" baseline="0" dirty="0" smtClean="0"/>
              <a:t> related to your career </a:t>
            </a:r>
            <a:r>
              <a:rPr lang="mr-IN" baseline="0" dirty="0" smtClean="0"/>
              <a:t>–</a:t>
            </a:r>
            <a:r>
              <a:rPr lang="en-US" baseline="0" dirty="0" smtClean="0"/>
              <a:t> career change, retirement, relocation, a task or project you’d like to take on, a career goal you have, etc.</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17</a:t>
            </a:fld>
            <a:endParaRPr lang="en-US"/>
          </a:p>
        </p:txBody>
      </p:sp>
    </p:spTree>
    <p:extLst>
      <p:ext uri="{BB962C8B-B14F-4D97-AF65-F5344CB8AC3E}">
        <p14:creationId xmlns:p14="http://schemas.microsoft.com/office/powerpoint/2010/main" val="3939897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go through, consider how each</a:t>
            </a:r>
            <a:r>
              <a:rPr lang="en-US" baseline="0" dirty="0" smtClean="0"/>
              <a:t> element influences the career decision. Does it interfere or facilitate, and how?</a:t>
            </a:r>
          </a:p>
        </p:txBody>
      </p:sp>
      <p:sp>
        <p:nvSpPr>
          <p:cNvPr id="4" name="Slide Number Placeholder 3"/>
          <p:cNvSpPr>
            <a:spLocks noGrp="1"/>
          </p:cNvSpPr>
          <p:nvPr>
            <p:ph type="sldNum" sz="quarter" idx="10"/>
          </p:nvPr>
        </p:nvSpPr>
        <p:spPr/>
        <p:txBody>
          <a:bodyPr/>
          <a:lstStyle/>
          <a:p>
            <a:fld id="{33D2D133-57BB-4017-9751-02A7158E397F}" type="slidenum">
              <a:rPr lang="en-US" smtClean="0"/>
              <a:pPr/>
              <a:t>18</a:t>
            </a:fld>
            <a:endParaRPr lang="en-US"/>
          </a:p>
        </p:txBody>
      </p:sp>
    </p:spTree>
    <p:extLst>
      <p:ext uri="{BB962C8B-B14F-4D97-AF65-F5344CB8AC3E}">
        <p14:creationId xmlns:p14="http://schemas.microsoft.com/office/powerpoint/2010/main" val="31457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tell them to partner up and go through it. 5 minutes</a:t>
            </a:r>
            <a:r>
              <a:rPr lang="en-US" baseline="0" dirty="0" smtClean="0"/>
              <a:t> for each. Go back to previous slides for sample questions.</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19</a:t>
            </a:fld>
            <a:endParaRPr lang="en-US"/>
          </a:p>
        </p:txBody>
      </p:sp>
    </p:spTree>
    <p:extLst>
      <p:ext uri="{BB962C8B-B14F-4D97-AF65-F5344CB8AC3E}">
        <p14:creationId xmlns:p14="http://schemas.microsoft.com/office/powerpoint/2010/main" val="21434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20</a:t>
            </a:fld>
            <a:endParaRPr lang="en-US"/>
          </a:p>
        </p:txBody>
      </p:sp>
    </p:spTree>
    <p:extLst>
      <p:ext uri="{BB962C8B-B14F-4D97-AF65-F5344CB8AC3E}">
        <p14:creationId xmlns:p14="http://schemas.microsoft.com/office/powerpoint/2010/main" val="318599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a:t>
            </a:r>
            <a:r>
              <a:rPr lang="en-US" baseline="0" dirty="0" smtClean="0"/>
              <a:t> highlights the GAP</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21</a:t>
            </a:fld>
            <a:endParaRPr lang="en-US"/>
          </a:p>
        </p:txBody>
      </p:sp>
    </p:spTree>
    <p:extLst>
      <p:ext uri="{BB962C8B-B14F-4D97-AF65-F5344CB8AC3E}">
        <p14:creationId xmlns:p14="http://schemas.microsoft.com/office/powerpoint/2010/main" val="918929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Also consider the white space, whether they go outside the lines (artistic v. problems following direction?), elaborate design (artistic, or OCD?), bulls-eye </a:t>
            </a:r>
            <a:r>
              <a:rPr lang="mr-IN" baseline="0" dirty="0" smtClean="0"/>
              <a:t>–</a:t>
            </a:r>
            <a:r>
              <a:rPr lang="en-US" baseline="0" dirty="0" smtClean="0"/>
              <a:t> this is the core issue</a:t>
            </a:r>
          </a:p>
          <a:p>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22</a:t>
            </a:fld>
            <a:endParaRPr lang="en-US"/>
          </a:p>
        </p:txBody>
      </p:sp>
    </p:spTree>
    <p:extLst>
      <p:ext uri="{BB962C8B-B14F-4D97-AF65-F5344CB8AC3E}">
        <p14:creationId xmlns:p14="http://schemas.microsoft.com/office/powerpoint/2010/main" val="4173196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Make a positive impact in a person’s life</a:t>
            </a:r>
          </a:p>
          <a:p>
            <a:r>
              <a:rPr lang="en-US" dirty="0" smtClean="0"/>
              <a:t>9. Have a good work-life balance</a:t>
            </a:r>
          </a:p>
          <a:p>
            <a:r>
              <a:rPr lang="en-US" dirty="0" smtClean="0"/>
              <a:t>6.</a:t>
            </a:r>
            <a:r>
              <a:rPr lang="en-US" baseline="0" dirty="0" smtClean="0"/>
              <a:t> Need for growth and </a:t>
            </a:r>
            <a:r>
              <a:rPr lang="en-US" baseline="0" dirty="0" err="1" smtClean="0"/>
              <a:t>achivement</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23</a:t>
            </a:fld>
            <a:endParaRPr lang="en-US"/>
          </a:p>
        </p:txBody>
      </p:sp>
    </p:spTree>
    <p:extLst>
      <p:ext uri="{BB962C8B-B14F-4D97-AF65-F5344CB8AC3E}">
        <p14:creationId xmlns:p14="http://schemas.microsoft.com/office/powerpoint/2010/main" val="2602990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develop Leigh’s, let’s talk brainstorm</a:t>
            </a:r>
            <a:r>
              <a:rPr lang="en-US" baseline="0" dirty="0" smtClean="0"/>
              <a:t> possible generic interventions for the CIP Pyramid.</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26</a:t>
            </a:fld>
            <a:endParaRPr lang="en-US"/>
          </a:p>
        </p:txBody>
      </p:sp>
    </p:spTree>
    <p:extLst>
      <p:ext uri="{BB962C8B-B14F-4D97-AF65-F5344CB8AC3E}">
        <p14:creationId xmlns:p14="http://schemas.microsoft.com/office/powerpoint/2010/main" val="331392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8B7DA6C1-A461-4090-BACD-A0328D2016DA}" type="slidenum">
              <a:rPr lang="en-US" b="0">
                <a:latin typeface="Times New Roman" pitchFamily="18" charset="0"/>
              </a:rPr>
              <a:pPr/>
              <a:t>7</a:t>
            </a:fld>
            <a:endParaRPr lang="en-US" b="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Assessments, checklists,</a:t>
            </a:r>
            <a:r>
              <a:rPr lang="en-US" baseline="0" dirty="0" smtClean="0"/>
              <a:t> autobiographies, journaling, CACGs, card sorts, etc.</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28</a:t>
            </a:fld>
            <a:endParaRPr lang="en-US"/>
          </a:p>
        </p:txBody>
      </p:sp>
    </p:spTree>
    <p:extLst>
      <p:ext uri="{BB962C8B-B14F-4D97-AF65-F5344CB8AC3E}">
        <p14:creationId xmlns:p14="http://schemas.microsoft.com/office/powerpoint/2010/main" val="110691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ONET,</a:t>
            </a:r>
            <a:r>
              <a:rPr lang="en-US" baseline="0" dirty="0" smtClean="0"/>
              <a:t> Occupational Outlook Handbook, CACGs, informational interviews, websites, </a:t>
            </a:r>
            <a:r>
              <a:rPr lang="en-US" baseline="0" dirty="0" err="1" smtClean="0"/>
              <a:t>Glassdoor</a:t>
            </a:r>
            <a:r>
              <a:rPr lang="en-US" baseline="0" dirty="0" smtClean="0"/>
              <a:t>, experiential</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29</a:t>
            </a:fld>
            <a:endParaRPr lang="en-US"/>
          </a:p>
        </p:txBody>
      </p:sp>
    </p:spTree>
    <p:extLst>
      <p:ext uri="{BB962C8B-B14F-4D97-AF65-F5344CB8AC3E}">
        <p14:creationId xmlns:p14="http://schemas.microsoft.com/office/powerpoint/2010/main" val="1106916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to Good</a:t>
            </a:r>
            <a:r>
              <a:rPr lang="en-US" baseline="0" dirty="0" smtClean="0"/>
              <a:t> Decision Making; CASVE Handout; Pro/Con Worksheet; </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30</a:t>
            </a:fld>
            <a:endParaRPr lang="en-US"/>
          </a:p>
        </p:txBody>
      </p:sp>
    </p:spTree>
    <p:extLst>
      <p:ext uri="{BB962C8B-B14F-4D97-AF65-F5344CB8AC3E}">
        <p14:creationId xmlns:p14="http://schemas.microsoft.com/office/powerpoint/2010/main" val="1106916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more formal</a:t>
            </a:r>
            <a:r>
              <a:rPr lang="en-US" baseline="0" dirty="0" smtClean="0"/>
              <a:t> assessment</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32</a:t>
            </a:fld>
            <a:endParaRPr lang="en-US"/>
          </a:p>
        </p:txBody>
      </p:sp>
    </p:spTree>
    <p:extLst>
      <p:ext uri="{BB962C8B-B14F-4D97-AF65-F5344CB8AC3E}">
        <p14:creationId xmlns:p14="http://schemas.microsoft.com/office/powerpoint/2010/main" val="110691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what we know, what might be the goals? For goal #1, what might be an intervention, etc.?</a:t>
            </a:r>
          </a:p>
          <a:p>
            <a:r>
              <a:rPr lang="en-US" baseline="0" dirty="0" smtClean="0"/>
              <a:t>What about the metacognitive piece? What if we decided we needed a more formal assessment?</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33</a:t>
            </a:fld>
            <a:endParaRPr lang="en-US"/>
          </a:p>
        </p:txBody>
      </p:sp>
    </p:spTree>
    <p:extLst>
      <p:ext uri="{BB962C8B-B14F-4D97-AF65-F5344CB8AC3E}">
        <p14:creationId xmlns:p14="http://schemas.microsoft.com/office/powerpoint/2010/main" val="242928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38872" y="8776903"/>
            <a:ext cx="3014393" cy="462358"/>
          </a:xfrm>
          <a:prstGeom prst="rect">
            <a:avLst/>
          </a:prstGeom>
        </p:spPr>
        <p:txBody>
          <a:bodyPr lIns="90816" tIns="45408" rIns="90816" bIns="45408"/>
          <a:lstStyle/>
          <a:p>
            <a:fld id="{B990EECB-C8C2-4E8C-B6C6-0C25E2927BCC}"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95F3C-1241-43EE-AD7B-C8F8D08F1859}" type="slidenum">
              <a:rPr lang="en-US"/>
              <a:pPr/>
              <a:t>36</a:t>
            </a:fld>
            <a:endParaRPr lang="en-US"/>
          </a:p>
        </p:txBody>
      </p:sp>
      <p:sp>
        <p:nvSpPr>
          <p:cNvPr id="109570" name="Rectangle 2"/>
          <p:cNvSpPr>
            <a:spLocks noGrp="1" noRot="1" noChangeAspect="1" noChangeArrowheads="1" noTextEdit="1"/>
          </p:cNvSpPr>
          <p:nvPr>
            <p:ph type="sldImg"/>
          </p:nvPr>
        </p:nvSpPr>
        <p:spPr>
          <a:xfrm>
            <a:off x="1176338" y="700088"/>
            <a:ext cx="4602162" cy="3451225"/>
          </a:xfrm>
          <a:ln w="12700" cap="flat">
            <a:solidFill>
              <a:schemeClr val="tx1"/>
            </a:solidFill>
          </a:ln>
          <a:extLst>
            <a:ext uri="{909E8E84-426E-40dd-AFC4-6F175D3DCCD1}">
              <a14:hiddenFill xmlns:a14="http://schemas.microsoft.com/office/drawing/2010/main" xmlns="">
                <a:noFill/>
              </a14:hiddenFill>
            </a:ext>
          </a:extLst>
        </p:spPr>
      </p:sp>
      <p:sp>
        <p:nvSpPr>
          <p:cNvPr id="109571" name="Rectangle 3"/>
          <p:cNvSpPr>
            <a:spLocks noGrp="1" noChangeArrowheads="1"/>
          </p:cNvSpPr>
          <p:nvPr>
            <p:ph type="body" idx="1"/>
          </p:nvPr>
        </p:nvSpPr>
        <p:spPr>
          <a:xfrm>
            <a:off x="927100" y="4389438"/>
            <a:ext cx="5100638" cy="4157662"/>
          </a:xfrm>
          <a:ln/>
        </p:spPr>
        <p:txBody>
          <a:bodyPr lIns="93180" tIns="46591" rIns="93180" bIns="46591"/>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38</a:t>
            </a:fld>
            <a:endParaRPr lang="en-US"/>
          </a:p>
        </p:txBody>
      </p:sp>
    </p:spTree>
    <p:extLst>
      <p:ext uri="{BB962C8B-B14F-4D97-AF65-F5344CB8AC3E}">
        <p14:creationId xmlns:p14="http://schemas.microsoft.com/office/powerpoint/2010/main" val="2894428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A2982-809E-42B2-916C-65C0F80153C4}" type="slidenum">
              <a:rPr lang="en-US"/>
              <a:pPr/>
              <a:t>44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challenge is</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45</a:t>
            </a:fld>
            <a:endParaRPr lang="en-US"/>
          </a:p>
        </p:txBody>
      </p:sp>
    </p:spTree>
    <p:extLst>
      <p:ext uri="{BB962C8B-B14F-4D97-AF65-F5344CB8AC3E}">
        <p14:creationId xmlns:p14="http://schemas.microsoft.com/office/powerpoint/2010/main" val="172690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8FCFED20-BCED-4638-A775-AC77865A9FEC}" type="slidenum">
              <a:rPr lang="en-US" b="0">
                <a:latin typeface="Times New Roman" pitchFamily="18" charset="0"/>
              </a:rPr>
              <a:pPr/>
              <a:t>8</a:t>
            </a:fld>
            <a:endParaRPr lang="en-US" b="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46</a:t>
            </a:fld>
            <a:endParaRPr lang="en-US"/>
          </a:p>
        </p:txBody>
      </p:sp>
    </p:spTree>
    <p:extLst>
      <p:ext uri="{BB962C8B-B14F-4D97-AF65-F5344CB8AC3E}">
        <p14:creationId xmlns:p14="http://schemas.microsoft.com/office/powerpoint/2010/main" val="1965265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latin typeface="+mn-lt"/>
              </a:rPr>
              <a:t>Introverts </a:t>
            </a:r>
            <a:r>
              <a:rPr lang="mr-IN" dirty="0" smtClean="0">
                <a:latin typeface="+mn-lt"/>
              </a:rPr>
              <a:t>–</a:t>
            </a:r>
            <a:r>
              <a:rPr lang="en-US" dirty="0" smtClean="0">
                <a:latin typeface="+mn-lt"/>
              </a:rPr>
              <a:t>do on your own, we’ll process</a:t>
            </a:r>
            <a:r>
              <a:rPr lang="en-US" baseline="0" dirty="0" smtClean="0">
                <a:latin typeface="+mn-lt"/>
              </a:rPr>
              <a:t> as a large group</a:t>
            </a:r>
            <a:endParaRPr lang="en-US" dirty="0" smtClean="0">
              <a:latin typeface="+mn-lt"/>
            </a:endParaRPr>
          </a:p>
          <a:p>
            <a:r>
              <a:rPr lang="en-US" dirty="0" smtClean="0">
                <a:latin typeface="+mn-lt"/>
              </a:rPr>
              <a:t>CIP </a:t>
            </a:r>
            <a:r>
              <a:rPr lang="en-US" dirty="0">
                <a:latin typeface="+mn-lt"/>
              </a:rPr>
              <a:t>pyramid: </a:t>
            </a:r>
          </a:p>
          <a:p>
            <a:pPr lvl="0"/>
            <a:r>
              <a:rPr lang="en-US" dirty="0">
                <a:latin typeface="+mn-lt"/>
              </a:rPr>
              <a:t>Self-knowledge needs:</a:t>
            </a:r>
          </a:p>
          <a:p>
            <a:pPr lvl="1"/>
            <a:r>
              <a:rPr lang="en-US" dirty="0">
                <a:latin typeface="+mn-lt"/>
              </a:rPr>
              <a:t>knows her values</a:t>
            </a:r>
          </a:p>
          <a:p>
            <a:pPr lvl="1"/>
            <a:r>
              <a:rPr lang="en-US" dirty="0">
                <a:latin typeface="+mn-lt"/>
              </a:rPr>
              <a:t>may not know her skills or interests</a:t>
            </a:r>
          </a:p>
          <a:p>
            <a:pPr lvl="0"/>
            <a:r>
              <a:rPr lang="en-US" dirty="0">
                <a:latin typeface="+mn-lt"/>
              </a:rPr>
              <a:t>Occupational knowledge</a:t>
            </a:r>
          </a:p>
          <a:p>
            <a:pPr lvl="1"/>
            <a:r>
              <a:rPr lang="en-US" dirty="0">
                <a:latin typeface="+mn-lt"/>
              </a:rPr>
              <a:t>Not clear on this</a:t>
            </a:r>
          </a:p>
          <a:p>
            <a:pPr lvl="0"/>
            <a:r>
              <a:rPr lang="en-US" dirty="0">
                <a:latin typeface="+mn-lt"/>
              </a:rPr>
              <a:t>Decision making</a:t>
            </a:r>
          </a:p>
          <a:p>
            <a:pPr lvl="1"/>
            <a:r>
              <a:rPr lang="en-US" dirty="0">
                <a:latin typeface="+mn-lt"/>
              </a:rPr>
              <a:t>Jumping right to next option</a:t>
            </a:r>
          </a:p>
          <a:p>
            <a:pPr lvl="1"/>
            <a:r>
              <a:rPr lang="en-US" dirty="0">
                <a:latin typeface="+mn-lt"/>
              </a:rPr>
              <a:t>T score high</a:t>
            </a:r>
          </a:p>
          <a:p>
            <a:pPr lvl="0"/>
            <a:r>
              <a:rPr lang="en-US" dirty="0">
                <a:latin typeface="+mn-lt"/>
              </a:rPr>
              <a:t>DCT</a:t>
            </a:r>
          </a:p>
          <a:p>
            <a:pPr lvl="1"/>
            <a:r>
              <a:rPr lang="en-US" dirty="0">
                <a:latin typeface="+mn-lt"/>
              </a:rPr>
              <a:t>Worried about others’ opinions</a:t>
            </a:r>
          </a:p>
          <a:p>
            <a:pPr lvl="1"/>
            <a:r>
              <a:rPr lang="en-US" dirty="0">
                <a:latin typeface="+mn-lt"/>
              </a:rPr>
              <a:t>T score 2 </a:t>
            </a:r>
            <a:r>
              <a:rPr lang="en-US" dirty="0" err="1">
                <a:latin typeface="+mn-lt"/>
              </a:rPr>
              <a:t>SDs</a:t>
            </a:r>
            <a:r>
              <a:rPr lang="en-US" dirty="0">
                <a:latin typeface="+mn-lt"/>
              </a:rPr>
              <a:t> above mean in 2 areas</a:t>
            </a:r>
          </a:p>
          <a:p>
            <a:r>
              <a:rPr lang="en-US" dirty="0">
                <a:latin typeface="+mn-lt"/>
              </a:rPr>
              <a:t>CASVE Cycle</a:t>
            </a:r>
          </a:p>
          <a:p>
            <a:r>
              <a:rPr lang="en-US" dirty="0">
                <a:latin typeface="+mn-lt"/>
              </a:rPr>
              <a:t>Analysis – hasn’t expanded options – still needs to identify skills, interests</a:t>
            </a:r>
          </a:p>
          <a:p>
            <a:r>
              <a:rPr lang="en-US" dirty="0">
                <a:latin typeface="+mn-lt"/>
              </a:rPr>
              <a:t>DCTS: </a:t>
            </a:r>
          </a:p>
          <a:p>
            <a:pPr lvl="0"/>
            <a:r>
              <a:rPr lang="en-US" dirty="0">
                <a:latin typeface="+mn-lt"/>
              </a:rPr>
              <a:t>Yes – 2 </a:t>
            </a:r>
            <a:r>
              <a:rPr lang="en-US" dirty="0" err="1">
                <a:latin typeface="+mn-lt"/>
              </a:rPr>
              <a:t>SDs</a:t>
            </a:r>
            <a:r>
              <a:rPr lang="en-US" dirty="0">
                <a:latin typeface="+mn-lt"/>
              </a:rPr>
              <a:t> above mean in in 2 areas</a:t>
            </a:r>
          </a:p>
          <a:p>
            <a:pPr lvl="0"/>
            <a:r>
              <a:rPr lang="en-US" dirty="0">
                <a:latin typeface="+mn-lt"/>
              </a:rPr>
              <a:t>DMC, EC</a:t>
            </a:r>
          </a:p>
          <a:p>
            <a:pPr lvl="0"/>
            <a:r>
              <a:rPr lang="en-US" dirty="0">
                <a:latin typeface="+mn-lt"/>
              </a:rPr>
              <a:t>Statements she makes</a:t>
            </a:r>
          </a:p>
          <a:p>
            <a:r>
              <a:rPr lang="en-US" dirty="0">
                <a:latin typeface="+mn-lt"/>
              </a:rPr>
              <a:t>READINESS:</a:t>
            </a:r>
          </a:p>
          <a:p>
            <a:pPr lvl="0"/>
            <a:r>
              <a:rPr lang="en-US" dirty="0">
                <a:latin typeface="+mn-lt"/>
              </a:rPr>
              <a:t>Moderate</a:t>
            </a:r>
          </a:p>
          <a:p>
            <a:pPr lvl="0"/>
            <a:r>
              <a:rPr lang="en-US" dirty="0">
                <a:latin typeface="+mn-lt"/>
              </a:rPr>
              <a:t>She is capable (med scholarship); decision making confusion</a:t>
            </a:r>
          </a:p>
          <a:p>
            <a:pPr lvl="0"/>
            <a:r>
              <a:rPr lang="en-US" dirty="0">
                <a:latin typeface="+mn-lt"/>
              </a:rPr>
              <a:t>High complexity</a:t>
            </a:r>
          </a:p>
          <a:p>
            <a:r>
              <a:rPr lang="en-US" dirty="0">
                <a:latin typeface="+mn-lt"/>
              </a:rPr>
              <a:t>INTERVENTIONS:</a:t>
            </a:r>
          </a:p>
          <a:p>
            <a:pPr lvl="0"/>
            <a:r>
              <a:rPr lang="en-US" dirty="0">
                <a:latin typeface="+mn-lt"/>
              </a:rPr>
              <a:t>Cognitive restructuring</a:t>
            </a:r>
          </a:p>
          <a:p>
            <a:pPr lvl="0"/>
            <a:r>
              <a:rPr lang="en-US" dirty="0">
                <a:latin typeface="+mn-lt"/>
              </a:rPr>
              <a:t>Walk through CASVE Cycle</a:t>
            </a:r>
          </a:p>
          <a:p>
            <a:endParaRPr lang="en-US" dirty="0"/>
          </a:p>
        </p:txBody>
      </p:sp>
      <p:sp>
        <p:nvSpPr>
          <p:cNvPr id="4" name="Slide Number Placeholder 3"/>
          <p:cNvSpPr>
            <a:spLocks noGrp="1"/>
          </p:cNvSpPr>
          <p:nvPr>
            <p:ph type="sldNum" sz="quarter" idx="10"/>
          </p:nvPr>
        </p:nvSpPr>
        <p:spPr/>
        <p:txBody>
          <a:bodyPr/>
          <a:lstStyle/>
          <a:p>
            <a:fld id="{32BDAB3A-A94E-4FDD-95EC-B784015F313C}" type="slidenum">
              <a:rPr lang="en-US" smtClean="0"/>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Arial" charset="0"/>
                <a:ea typeface="+mn-ea"/>
                <a:cs typeface="+mn-cs"/>
              </a:rPr>
              <a:t>Identify:	</a:t>
            </a:r>
            <a:r>
              <a:rPr lang="en-US" sz="1200" kern="1200" dirty="0" smtClean="0">
                <a:solidFill>
                  <a:schemeClr val="tx1"/>
                </a:solidFill>
                <a:effectLst/>
                <a:latin typeface="Arial" charset="0"/>
                <a:ea typeface="+mn-ea"/>
                <a:cs typeface="+mn-cs"/>
              </a:rPr>
              <a:t>becoming aware of negative thoughts</a:t>
            </a:r>
          </a:p>
          <a:p>
            <a:pPr lvl="0"/>
            <a:r>
              <a:rPr lang="en-US" sz="1200" b="1" kern="1200" dirty="0" smtClean="0">
                <a:solidFill>
                  <a:schemeClr val="tx1"/>
                </a:solidFill>
                <a:effectLst/>
                <a:latin typeface="Arial" charset="0"/>
                <a:ea typeface="+mn-ea"/>
                <a:cs typeface="+mn-cs"/>
              </a:rPr>
              <a:t>Challenge:	</a:t>
            </a:r>
            <a:r>
              <a:rPr lang="en-US" sz="1200" kern="1200" dirty="0" smtClean="0">
                <a:solidFill>
                  <a:schemeClr val="tx1"/>
                </a:solidFill>
                <a:effectLst/>
                <a:latin typeface="Arial" charset="0"/>
                <a:ea typeface="+mn-ea"/>
                <a:cs typeface="+mn-cs"/>
              </a:rPr>
              <a:t>what’s the proof for these thoughts, and are they helping or hindering you?</a:t>
            </a:r>
          </a:p>
          <a:p>
            <a:pPr lvl="0"/>
            <a:r>
              <a:rPr lang="en-US" sz="1200" b="1" kern="1200" dirty="0" smtClean="0">
                <a:solidFill>
                  <a:schemeClr val="tx1"/>
                </a:solidFill>
                <a:effectLst/>
                <a:latin typeface="Arial" charset="0"/>
                <a:ea typeface="+mn-ea"/>
                <a:cs typeface="+mn-cs"/>
              </a:rPr>
              <a:t>Alter:	</a:t>
            </a:r>
            <a:r>
              <a:rPr lang="en-US" sz="1200" kern="1200" dirty="0" smtClean="0">
                <a:solidFill>
                  <a:schemeClr val="tx1"/>
                </a:solidFill>
                <a:effectLst/>
                <a:latin typeface="Arial" charset="0"/>
                <a:ea typeface="+mn-ea"/>
                <a:cs typeface="+mn-cs"/>
              </a:rPr>
              <a:t>if hindering and/or untrue, change the thoughts</a:t>
            </a:r>
          </a:p>
          <a:p>
            <a:pPr lvl="0"/>
            <a:r>
              <a:rPr lang="en-US" sz="1200" b="1" kern="1200" dirty="0" smtClean="0">
                <a:solidFill>
                  <a:schemeClr val="tx1"/>
                </a:solidFill>
                <a:effectLst/>
                <a:latin typeface="Arial" charset="0"/>
                <a:ea typeface="+mn-ea"/>
                <a:cs typeface="+mn-cs"/>
              </a:rPr>
              <a:t>Act:	</a:t>
            </a:r>
            <a:r>
              <a:rPr lang="en-US" sz="1200" kern="1200" dirty="0" smtClean="0">
                <a:solidFill>
                  <a:schemeClr val="tx1"/>
                </a:solidFill>
                <a:effectLst/>
                <a:latin typeface="Arial" charset="0"/>
                <a:ea typeface="+mn-ea"/>
                <a:cs typeface="+mn-cs"/>
              </a:rPr>
              <a:t>do what you need to do to make good choices</a:t>
            </a:r>
          </a:p>
          <a:p>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56</a:t>
            </a:fld>
            <a:endParaRPr lang="en-US"/>
          </a:p>
        </p:txBody>
      </p:sp>
    </p:spTree>
    <p:extLst>
      <p:ext uri="{BB962C8B-B14F-4D97-AF65-F5344CB8AC3E}">
        <p14:creationId xmlns:p14="http://schemas.microsoft.com/office/powerpoint/2010/main" val="1826355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handout</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58</a:t>
            </a:fld>
            <a:endParaRPr lang="en-US"/>
          </a:p>
        </p:txBody>
      </p:sp>
    </p:spTree>
    <p:extLst>
      <p:ext uri="{BB962C8B-B14F-4D97-AF65-F5344CB8AC3E}">
        <p14:creationId xmlns:p14="http://schemas.microsoft.com/office/powerpoint/2010/main" val="155669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03D4-F7FB-43AD-8DFF-ECDC1C870553}" type="slidenum">
              <a:rPr lang="en-US"/>
              <a:pPr/>
              <a:t>59</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2D173-BE66-4A18-A678-42EC45E7FD61}" type="slidenum">
              <a:rPr lang="en-US"/>
              <a:pPr/>
              <a:t>60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D2CDB-5C56-4776-9A7D-22F11FCA39E7}" type="slidenum">
              <a:rPr lang="en-US"/>
              <a:pPr/>
              <a:t>9</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dirty="0" smtClean="0"/>
              <a:t>Finally, in terms of understanding the client,</a:t>
            </a:r>
            <a:r>
              <a:rPr lang="en-US" baseline="0" dirty="0" smtClean="0"/>
              <a:t> we want to know how ready they are to make a career decision. 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aseline="0" dirty="0" smtClean="0"/>
              <a:t>We can determine readiness through self-report, observation and </a:t>
            </a:r>
            <a:r>
              <a:rPr lang="en-US" baseline="0" dirty="0" err="1" smtClean="0"/>
              <a:t>assessmen</a:t>
            </a:r>
            <a:endParaRPr lang="en-US" dirty="0">
              <a:latin typeface="Times New Roman" charset="0"/>
            </a:endParaRPr>
          </a:p>
        </p:txBody>
      </p:sp>
      <p:sp>
        <p:nvSpPr>
          <p:cNvPr id="4" name="Slide Number Placeholder 3"/>
          <p:cNvSpPr>
            <a:spLocks noGrp="1"/>
          </p:cNvSpPr>
          <p:nvPr>
            <p:ph type="sldNum" sz="quarter" idx="5"/>
          </p:nvPr>
        </p:nvSpPr>
        <p:spPr/>
        <p:txBody>
          <a:bodyPr/>
          <a:lstStyle/>
          <a:p>
            <a:pPr>
              <a:defRPr/>
            </a:pPr>
            <a:fld id="{F807EC2D-B611-0C4F-A2D2-40CDE5BE4AE3}"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Leigh on this model? How do you know?</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11</a:t>
            </a:fld>
            <a:endParaRPr lang="en-US"/>
          </a:p>
        </p:txBody>
      </p:sp>
    </p:spTree>
    <p:extLst>
      <p:ext uri="{BB962C8B-B14F-4D97-AF65-F5344CB8AC3E}">
        <p14:creationId xmlns:p14="http://schemas.microsoft.com/office/powerpoint/2010/main" val="52982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readiness, we can determine which service best meets the client’s needs</a:t>
            </a:r>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12</a:t>
            </a:fld>
            <a:endParaRPr lang="en-US"/>
          </a:p>
        </p:txBody>
      </p:sp>
    </p:spTree>
    <p:extLst>
      <p:ext uri="{BB962C8B-B14F-4D97-AF65-F5344CB8AC3E}">
        <p14:creationId xmlns:p14="http://schemas.microsoft.com/office/powerpoint/2010/main" val="33902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Leigh </a:t>
            </a:r>
            <a:r>
              <a:rPr lang="en-US" dirty="0" err="1" smtClean="0"/>
              <a:t>roleplay</a:t>
            </a:r>
            <a:r>
              <a:rPr lang="en-US" dirty="0" smtClean="0"/>
              <a:t> needing to make a career decision. Show</a:t>
            </a:r>
            <a:r>
              <a:rPr lang="en-US" baseline="0" dirty="0" smtClean="0"/>
              <a:t> how to incorporate CIP pyramid and CASVE. Stop once you’ve identified the gap. </a:t>
            </a:r>
          </a:p>
          <a:p>
            <a:endParaRPr lang="en-US" baseline="0" dirty="0" smtClean="0"/>
          </a:p>
          <a:p>
            <a:r>
              <a:rPr lang="en-US" baseline="0" dirty="0" smtClean="0"/>
              <a:t>Ask “What was the Gap?”</a:t>
            </a:r>
          </a:p>
        </p:txBody>
      </p:sp>
      <p:sp>
        <p:nvSpPr>
          <p:cNvPr id="4" name="Slide Number Placeholder 3"/>
          <p:cNvSpPr>
            <a:spLocks noGrp="1"/>
          </p:cNvSpPr>
          <p:nvPr>
            <p:ph type="sldNum" sz="quarter" idx="10"/>
          </p:nvPr>
        </p:nvSpPr>
        <p:spPr/>
        <p:txBody>
          <a:bodyPr/>
          <a:lstStyle/>
          <a:p>
            <a:fld id="{33D2D133-57BB-4017-9751-02A7158E397F}" type="slidenum">
              <a:rPr lang="en-US" smtClean="0"/>
              <a:pPr/>
              <a:t>13</a:t>
            </a:fld>
            <a:endParaRPr lang="en-US"/>
          </a:p>
        </p:txBody>
      </p:sp>
    </p:spTree>
    <p:extLst>
      <p:ext uri="{BB962C8B-B14F-4D97-AF65-F5344CB8AC3E}">
        <p14:creationId xmlns:p14="http://schemas.microsoft.com/office/powerpoint/2010/main" val="157646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2D133-57BB-4017-9751-02A7158E397F}" type="slidenum">
              <a:rPr lang="en-US" smtClean="0"/>
              <a:pPr/>
              <a:t>14</a:t>
            </a:fld>
            <a:endParaRPr lang="en-US"/>
          </a:p>
        </p:txBody>
      </p:sp>
    </p:spTree>
    <p:extLst>
      <p:ext uri="{BB962C8B-B14F-4D97-AF65-F5344CB8AC3E}">
        <p14:creationId xmlns:p14="http://schemas.microsoft.com/office/powerpoint/2010/main" val="287345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6" name="Rectangle 6"/>
          <p:cNvSpPr>
            <a:spLocks noGrp="1" noChangeArrowheads="1"/>
          </p:cNvSpPr>
          <p:nvPr>
            <p:ph type="sldNum" sz="quarter" idx="12"/>
          </p:nvPr>
        </p:nvSpPr>
        <p:spPr>
          <a:ln/>
        </p:spPr>
        <p:txBody>
          <a:bodyPr/>
          <a:lstStyle>
            <a:lvl1pPr>
              <a:defRPr/>
            </a:lvl1pPr>
          </a:lstStyle>
          <a:p>
            <a:fld id="{FE16A7A3-27D7-4536-8E92-EB8FE6B228FD}" type="slidenum">
              <a:rPr lang="en-US" smtClean="0"/>
              <a:pPr/>
              <a:t>‹#›</a:t>
            </a:fld>
            <a:endParaRPr lang="en-US"/>
          </a:p>
        </p:txBody>
      </p:sp>
    </p:spTree>
    <p:extLst>
      <p:ext uri="{BB962C8B-B14F-4D97-AF65-F5344CB8AC3E}">
        <p14:creationId xmlns:p14="http://schemas.microsoft.com/office/powerpoint/2010/main" val="38147513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6" name="Rectangle 6"/>
          <p:cNvSpPr>
            <a:spLocks noGrp="1" noChangeArrowheads="1"/>
          </p:cNvSpPr>
          <p:nvPr>
            <p:ph type="sldNum" sz="quarter" idx="12"/>
          </p:nvPr>
        </p:nvSpPr>
        <p:spPr>
          <a:ln/>
        </p:spPr>
        <p:txBody>
          <a:bodyPr/>
          <a:lstStyle>
            <a:lvl1pPr>
              <a:defRPr/>
            </a:lvl1pPr>
          </a:lstStyle>
          <a:p>
            <a:fld id="{0A78DF74-583B-4DB4-91DA-B8D9CF62C6CB}" type="slidenum">
              <a:rPr lang="en-US" smtClean="0"/>
              <a:pPr/>
              <a:t>‹#›</a:t>
            </a:fld>
            <a:endParaRPr lang="en-US"/>
          </a:p>
        </p:txBody>
      </p:sp>
    </p:spTree>
    <p:extLst>
      <p:ext uri="{BB962C8B-B14F-4D97-AF65-F5344CB8AC3E}">
        <p14:creationId xmlns:p14="http://schemas.microsoft.com/office/powerpoint/2010/main" val="147596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609600"/>
            <a:ext cx="21145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6191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F5E5CD-0325-492E-9F20-B172438AF94A}" type="slidenum">
              <a:rPr lang="en-US" smtClean="0"/>
              <a:pPr/>
              <a:t>‹#›</a:t>
            </a:fld>
            <a:endParaRPr lang="en-US"/>
          </a:p>
        </p:txBody>
      </p:sp>
    </p:spTree>
    <p:extLst>
      <p:ext uri="{BB962C8B-B14F-4D97-AF65-F5344CB8AC3E}">
        <p14:creationId xmlns:p14="http://schemas.microsoft.com/office/powerpoint/2010/main" val="19301574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097B5D4-1FCC-4003-BFAC-4BA1C741753E}" type="slidenum">
              <a:rPr lang="en-US" smtClean="0"/>
              <a:pPr/>
              <a:t>‹#›</a:t>
            </a:fld>
            <a:endParaRPr lang="en-US"/>
          </a:p>
        </p:txBody>
      </p:sp>
    </p:spTree>
    <p:extLst>
      <p:ext uri="{BB962C8B-B14F-4D97-AF65-F5344CB8AC3E}">
        <p14:creationId xmlns:p14="http://schemas.microsoft.com/office/powerpoint/2010/main" val="4207935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7" name="Rectangle 6"/>
          <p:cNvSpPr>
            <a:spLocks noGrp="1" noChangeArrowheads="1"/>
          </p:cNvSpPr>
          <p:nvPr>
            <p:ph type="sldNum" sz="quarter" idx="12"/>
          </p:nvPr>
        </p:nvSpPr>
        <p:spPr>
          <a:ln/>
        </p:spPr>
        <p:txBody>
          <a:bodyPr/>
          <a:lstStyle>
            <a:lvl1pPr>
              <a:defRPr/>
            </a:lvl1pPr>
          </a:lstStyle>
          <a:p>
            <a:fld id="{8366855B-B838-43D3-BF97-45F4A88FC0B6}" type="slidenum">
              <a:rPr lang="en-US" smtClean="0"/>
              <a:pPr/>
              <a:t>‹#›</a:t>
            </a:fld>
            <a:endParaRPr lang="en-US"/>
          </a:p>
        </p:txBody>
      </p:sp>
    </p:spTree>
    <p:extLst>
      <p:ext uri="{BB962C8B-B14F-4D97-AF65-F5344CB8AC3E}">
        <p14:creationId xmlns:p14="http://schemas.microsoft.com/office/powerpoint/2010/main" val="25843290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6" name="Rectangle 6"/>
          <p:cNvSpPr>
            <a:spLocks noGrp="1" noChangeArrowheads="1"/>
          </p:cNvSpPr>
          <p:nvPr>
            <p:ph type="sldNum" sz="quarter" idx="12"/>
          </p:nvPr>
        </p:nvSpPr>
        <p:spPr>
          <a:ln/>
        </p:spPr>
        <p:txBody>
          <a:bodyPr/>
          <a:lstStyle>
            <a:lvl1pPr>
              <a:defRPr/>
            </a:lvl1pPr>
          </a:lstStyle>
          <a:p>
            <a:fld id="{8366855B-B838-43D3-BF97-45F4A88FC0B6}" type="slidenum">
              <a:rPr lang="en-US" smtClean="0"/>
              <a:pPr/>
              <a:t>‹#›</a:t>
            </a:fld>
            <a:endParaRPr lang="en-US"/>
          </a:p>
        </p:txBody>
      </p:sp>
    </p:spTree>
    <p:extLst>
      <p:ext uri="{BB962C8B-B14F-4D97-AF65-F5344CB8AC3E}">
        <p14:creationId xmlns:p14="http://schemas.microsoft.com/office/powerpoint/2010/main" val="28516151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752600"/>
            <a:ext cx="3810000" cy="4648200"/>
          </a:xfrm>
        </p:spPr>
        <p:txBody>
          <a:bodyPr/>
          <a:lstStyle/>
          <a:p>
            <a:pPr lvl="0"/>
            <a:endParaRPr lang="en-US" noProof="0"/>
          </a:p>
        </p:txBody>
      </p:sp>
      <p:sp>
        <p:nvSpPr>
          <p:cNvPr id="4" name="Text Placeholder 3"/>
          <p:cNvSpPr>
            <a:spLocks noGrp="1"/>
          </p:cNvSpPr>
          <p:nvPr>
            <p:ph type="body" sz="half" idx="2"/>
          </p:nvPr>
        </p:nvSpPr>
        <p:spPr>
          <a:xfrm>
            <a:off x="4648200" y="17526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7" name="Rectangle 6"/>
          <p:cNvSpPr>
            <a:spLocks noGrp="1" noChangeArrowheads="1"/>
          </p:cNvSpPr>
          <p:nvPr>
            <p:ph type="sldNum" sz="quarter" idx="12"/>
          </p:nvPr>
        </p:nvSpPr>
        <p:spPr>
          <a:ln/>
        </p:spPr>
        <p:txBody>
          <a:bodyPr/>
          <a:lstStyle>
            <a:lvl1pPr>
              <a:defRPr/>
            </a:lvl1pPr>
          </a:lstStyle>
          <a:p>
            <a:fld id="{8366855B-B838-43D3-BF97-45F4A88FC0B6}" type="slidenum">
              <a:rPr lang="en-US" smtClean="0"/>
              <a:pPr/>
              <a:t>‹#›</a:t>
            </a:fld>
            <a:endParaRPr lang="en-US"/>
          </a:p>
        </p:txBody>
      </p:sp>
    </p:spTree>
    <p:extLst>
      <p:ext uri="{BB962C8B-B14F-4D97-AF65-F5344CB8AC3E}">
        <p14:creationId xmlns:p14="http://schemas.microsoft.com/office/powerpoint/2010/main" val="25188654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xfrm rot="16200000">
            <a:off x="7551351" y="1645920"/>
            <a:ext cx="2438399" cy="365760"/>
          </a:xfrm>
          <a:prstGeom prst="rect">
            <a:avLst/>
          </a:prstGeom>
          <a:ln/>
        </p:spPr>
        <p:txBody>
          <a:bodyPr/>
          <a:lstStyle>
            <a:lvl1pPr>
              <a:defRPr/>
            </a:lvl1pPr>
          </a:lstStyle>
          <a:p>
            <a:pPr>
              <a:defRPr/>
            </a:pPr>
            <a:endParaRPr lang="en-US"/>
          </a:p>
        </p:txBody>
      </p:sp>
      <p:sp>
        <p:nvSpPr>
          <p:cNvPr id="6" name="Rectangle 20"/>
          <p:cNvSpPr>
            <a:spLocks noGrp="1" noChangeArrowheads="1"/>
          </p:cNvSpPr>
          <p:nvPr>
            <p:ph type="ftr" sz="quarter" idx="11"/>
          </p:nvPr>
        </p:nvSpPr>
        <p:spPr>
          <a:xfrm rot="16200000">
            <a:off x="7586910" y="4048760"/>
            <a:ext cx="2367281" cy="365760"/>
          </a:xfrm>
          <a:prstGeom prst="rect">
            <a:avLst/>
          </a:prstGeom>
          <a:ln/>
        </p:spPr>
        <p:txBody>
          <a:bodyPr/>
          <a:lstStyle>
            <a:lvl1pPr>
              <a:defRPr/>
            </a:lvl1pPr>
          </a:lstStyle>
          <a:p>
            <a:pPr>
              <a:defRPr/>
            </a:pPr>
            <a:r>
              <a:rPr lang="en-US" smtClean="0"/>
              <a:t>ACA 2015 Orlando, Florida </a:t>
            </a:r>
            <a:endParaRPr lang="en-US"/>
          </a:p>
        </p:txBody>
      </p:sp>
      <p:sp>
        <p:nvSpPr>
          <p:cNvPr id="7" name="Rectangle 21"/>
          <p:cNvSpPr>
            <a:spLocks noGrp="1" noChangeArrowheads="1"/>
          </p:cNvSpPr>
          <p:nvPr>
            <p:ph type="sldNum" sz="quarter" idx="12"/>
          </p:nvPr>
        </p:nvSpPr>
        <p:spPr>
          <a:xfrm>
            <a:off x="8531788" y="5648960"/>
            <a:ext cx="548640" cy="396240"/>
          </a:xfrm>
          <a:prstGeom prst="bracketPair">
            <a:avLst>
              <a:gd name="adj" fmla="val 17949"/>
            </a:avLst>
          </a:prstGeom>
          <a:ln/>
        </p:spPr>
        <p:txBody>
          <a:bodyPr/>
          <a:lstStyle>
            <a:lvl1pPr>
              <a:defRPr/>
            </a:lvl1pPr>
          </a:lstStyle>
          <a:p>
            <a:pPr>
              <a:defRPr/>
            </a:pPr>
            <a:fld id="{BCDB2D71-1D18-45FE-AA34-BE3B0F676438}" type="slidenum">
              <a:rPr lang="en-US"/>
              <a:pPr>
                <a:defRPr/>
              </a:pPr>
              <a:t>‹#›</a:t>
            </a:fld>
            <a:endParaRPr lang="en-US"/>
          </a:p>
        </p:txBody>
      </p:sp>
    </p:spTree>
    <p:extLst>
      <p:ext uri="{BB962C8B-B14F-4D97-AF65-F5344CB8AC3E}">
        <p14:creationId xmlns:p14="http://schemas.microsoft.com/office/powerpoint/2010/main" val="174549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6" name="Rectangle 6"/>
          <p:cNvSpPr>
            <a:spLocks noGrp="1" noChangeArrowheads="1"/>
          </p:cNvSpPr>
          <p:nvPr>
            <p:ph type="sldNum" sz="quarter" idx="12"/>
          </p:nvPr>
        </p:nvSpPr>
        <p:spPr>
          <a:ln/>
        </p:spPr>
        <p:txBody>
          <a:bodyPr/>
          <a:lstStyle>
            <a:lvl1pPr>
              <a:defRPr/>
            </a:lvl1pPr>
          </a:lstStyle>
          <a:p>
            <a:fld id="{DD6681FC-1A76-42AD-972B-73A36C008291}" type="slidenum">
              <a:rPr lang="en-US" smtClean="0"/>
              <a:pPr/>
              <a:t>‹#›</a:t>
            </a:fld>
            <a:endParaRPr lang="en-US"/>
          </a:p>
        </p:txBody>
      </p:sp>
    </p:spTree>
    <p:extLst>
      <p:ext uri="{BB962C8B-B14F-4D97-AF65-F5344CB8AC3E}">
        <p14:creationId xmlns:p14="http://schemas.microsoft.com/office/powerpoint/2010/main" val="17919412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6" name="Rectangle 6"/>
          <p:cNvSpPr>
            <a:spLocks noGrp="1" noChangeArrowheads="1"/>
          </p:cNvSpPr>
          <p:nvPr>
            <p:ph type="sldNum" sz="quarter" idx="12"/>
          </p:nvPr>
        </p:nvSpPr>
        <p:spPr>
          <a:ln/>
        </p:spPr>
        <p:txBody>
          <a:bodyPr/>
          <a:lstStyle>
            <a:lvl1pPr>
              <a:defRPr/>
            </a:lvl1pPr>
          </a:lstStyle>
          <a:p>
            <a:fld id="{DF72AED0-1B3D-4E93-8866-2BCC487FAB6A}" type="slidenum">
              <a:rPr lang="en-US" smtClean="0"/>
              <a:pPr/>
              <a:t>‹#›</a:t>
            </a:fld>
            <a:endParaRPr lang="en-US"/>
          </a:p>
        </p:txBody>
      </p:sp>
    </p:spTree>
    <p:extLst>
      <p:ext uri="{BB962C8B-B14F-4D97-AF65-F5344CB8AC3E}">
        <p14:creationId xmlns:p14="http://schemas.microsoft.com/office/powerpoint/2010/main" val="18856892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7" name="Rectangle 6"/>
          <p:cNvSpPr>
            <a:spLocks noGrp="1" noChangeArrowheads="1"/>
          </p:cNvSpPr>
          <p:nvPr>
            <p:ph type="sldNum" sz="quarter" idx="12"/>
          </p:nvPr>
        </p:nvSpPr>
        <p:spPr>
          <a:ln/>
        </p:spPr>
        <p:txBody>
          <a:bodyPr/>
          <a:lstStyle>
            <a:lvl1pPr>
              <a:defRPr/>
            </a:lvl1pPr>
          </a:lstStyle>
          <a:p>
            <a:fld id="{DBA4D246-43A2-4DE7-BF9E-DA2AE230A5A7}" type="slidenum">
              <a:rPr lang="en-US" smtClean="0"/>
              <a:pPr/>
              <a:t>‹#›</a:t>
            </a:fld>
            <a:endParaRPr lang="en-US"/>
          </a:p>
        </p:txBody>
      </p:sp>
    </p:spTree>
    <p:extLst>
      <p:ext uri="{BB962C8B-B14F-4D97-AF65-F5344CB8AC3E}">
        <p14:creationId xmlns:p14="http://schemas.microsoft.com/office/powerpoint/2010/main" val="28572461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9" name="Rectangle 6"/>
          <p:cNvSpPr>
            <a:spLocks noGrp="1" noChangeArrowheads="1"/>
          </p:cNvSpPr>
          <p:nvPr>
            <p:ph type="sldNum" sz="quarter" idx="12"/>
          </p:nvPr>
        </p:nvSpPr>
        <p:spPr>
          <a:ln/>
        </p:spPr>
        <p:txBody>
          <a:bodyPr/>
          <a:lstStyle>
            <a:lvl1pPr>
              <a:defRPr/>
            </a:lvl1pPr>
          </a:lstStyle>
          <a:p>
            <a:fld id="{53C25EF7-8D54-4583-8852-F11F52FE305E}" type="slidenum">
              <a:rPr lang="en-US" smtClean="0"/>
              <a:pPr/>
              <a:t>‹#›</a:t>
            </a:fld>
            <a:endParaRPr lang="en-US"/>
          </a:p>
        </p:txBody>
      </p:sp>
    </p:spTree>
    <p:extLst>
      <p:ext uri="{BB962C8B-B14F-4D97-AF65-F5344CB8AC3E}">
        <p14:creationId xmlns:p14="http://schemas.microsoft.com/office/powerpoint/2010/main" val="8931313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5" name="Rectangle 6"/>
          <p:cNvSpPr>
            <a:spLocks noGrp="1" noChangeArrowheads="1"/>
          </p:cNvSpPr>
          <p:nvPr>
            <p:ph type="sldNum" sz="quarter" idx="12"/>
          </p:nvPr>
        </p:nvSpPr>
        <p:spPr>
          <a:ln/>
        </p:spPr>
        <p:txBody>
          <a:bodyPr/>
          <a:lstStyle>
            <a:lvl1pPr>
              <a:defRPr/>
            </a:lvl1pPr>
          </a:lstStyle>
          <a:p>
            <a:fld id="{458DFC4B-6E60-4F80-9CD0-F4F22C43D63A}" type="slidenum">
              <a:rPr lang="en-US" smtClean="0"/>
              <a:pPr/>
              <a:t>‹#›</a:t>
            </a:fld>
            <a:endParaRPr lang="en-US"/>
          </a:p>
        </p:txBody>
      </p:sp>
    </p:spTree>
    <p:extLst>
      <p:ext uri="{BB962C8B-B14F-4D97-AF65-F5344CB8AC3E}">
        <p14:creationId xmlns:p14="http://schemas.microsoft.com/office/powerpoint/2010/main" val="263704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0FF2000-EBD2-4EC8-9284-E1C8ED32415B}" type="slidenum">
              <a:rPr lang="en-US" smtClean="0"/>
              <a:pPr/>
              <a:t>‹#›</a:t>
            </a:fld>
            <a:endParaRPr lang="en-US"/>
          </a:p>
        </p:txBody>
      </p:sp>
    </p:spTree>
    <p:extLst>
      <p:ext uri="{BB962C8B-B14F-4D97-AF65-F5344CB8AC3E}">
        <p14:creationId xmlns:p14="http://schemas.microsoft.com/office/powerpoint/2010/main" val="414712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E683774-D117-470D-A475-A0F084D8D876}" type="slidenum">
              <a:rPr lang="en-US" smtClean="0"/>
              <a:pPr/>
              <a:t>‹#›</a:t>
            </a:fld>
            <a:endParaRPr lang="en-US"/>
          </a:p>
        </p:txBody>
      </p:sp>
    </p:spTree>
    <p:extLst>
      <p:ext uri="{BB962C8B-B14F-4D97-AF65-F5344CB8AC3E}">
        <p14:creationId xmlns:p14="http://schemas.microsoft.com/office/powerpoint/2010/main" val="14150761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en-US" smtClean="0"/>
              <a:t>ACA 2015 Orlando, Florida </a:t>
            </a:r>
            <a:endParaRPr lang="en-US"/>
          </a:p>
        </p:txBody>
      </p:sp>
      <p:sp>
        <p:nvSpPr>
          <p:cNvPr id="7" name="Rectangle 6"/>
          <p:cNvSpPr>
            <a:spLocks noGrp="1" noChangeArrowheads="1"/>
          </p:cNvSpPr>
          <p:nvPr>
            <p:ph type="sldNum" sz="quarter" idx="12"/>
          </p:nvPr>
        </p:nvSpPr>
        <p:spPr>
          <a:ln/>
        </p:spPr>
        <p:txBody>
          <a:bodyPr/>
          <a:lstStyle>
            <a:lvl1pPr>
              <a:defRPr/>
            </a:lvl1pPr>
          </a:lstStyle>
          <a:p>
            <a:fld id="{A56C3F50-74BD-43D1-9296-2C7B8A30182A}" type="slidenum">
              <a:rPr lang="en-US" smtClean="0"/>
              <a:pPr/>
              <a:t>‹#›</a:t>
            </a:fld>
            <a:endParaRPr lang="en-US"/>
          </a:p>
        </p:txBody>
      </p:sp>
    </p:spTree>
    <p:extLst>
      <p:ext uri="{BB962C8B-B14F-4D97-AF65-F5344CB8AC3E}">
        <p14:creationId xmlns:p14="http://schemas.microsoft.com/office/powerpoint/2010/main" val="26155635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8458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752600"/>
            <a:ext cx="77724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effectLst/>
              </a:defRPr>
            </a:lvl1pPr>
          </a:lstStyle>
          <a:p>
            <a:endParaRPr lang="en-US"/>
          </a:p>
        </p:txBody>
      </p:sp>
      <p:sp>
        <p:nvSpPr>
          <p:cNvPr id="10246" name="Rectangle 6"/>
          <p:cNvSpPr>
            <a:spLocks noGrp="1" noChangeArrowheads="1"/>
          </p:cNvSpPr>
          <p:nvPr>
            <p:ph type="sldNum" sz="quarter" idx="4"/>
          </p:nvPr>
        </p:nvSpPr>
        <p:spPr bwMode="auto">
          <a:xfrm>
            <a:off x="7239000" y="60960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smtClean="0">
                <a:solidFill>
                  <a:schemeClr val="tx1"/>
                </a:solidFill>
                <a:effectLst/>
              </a:defRPr>
            </a:lvl1pPr>
          </a:lstStyle>
          <a:p>
            <a:fld id="{8366855B-B838-43D3-BF97-45F4A88FC0B6}" type="slidenum">
              <a:rPr lang="en-US" smtClean="0"/>
              <a:pPr/>
              <a:t>‹#›</a:t>
            </a:fld>
            <a:endParaRPr lang="en-US"/>
          </a:p>
        </p:txBody>
      </p:sp>
      <p:sp>
        <p:nvSpPr>
          <p:cNvPr id="1031" name="Rectangle 7"/>
          <p:cNvSpPr>
            <a:spLocks noChangeArrowheads="1"/>
          </p:cNvSpPr>
          <p:nvPr/>
        </p:nvSpPr>
        <p:spPr bwMode="auto">
          <a:xfrm>
            <a:off x="0" y="0"/>
            <a:ext cx="9144000" cy="228600"/>
          </a:xfrm>
          <a:prstGeom prst="rect">
            <a:avLst/>
          </a:prstGeom>
          <a:gradFill rotWithShape="0">
            <a:gsLst>
              <a:gs pos="0">
                <a:srgbClr val="CCCC99"/>
              </a:gs>
              <a:gs pos="50000">
                <a:srgbClr val="BFBD7D"/>
              </a:gs>
              <a:gs pos="100000">
                <a:srgbClr val="CCCC99"/>
              </a:gs>
            </a:gsLst>
            <a:lin ang="0" scaled="1"/>
          </a:gradFill>
          <a:ln w="9525">
            <a:solidFill>
              <a:srgbClr val="CCCC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2400">
              <a:solidFill>
                <a:srgbClr val="CCCC99"/>
              </a:solidFill>
              <a:effectLst/>
            </a:endParaRPr>
          </a:p>
        </p:txBody>
      </p:sp>
      <p:sp>
        <p:nvSpPr>
          <p:cNvPr id="1032" name="Rectangle 8"/>
          <p:cNvSpPr>
            <a:spLocks noChangeArrowheads="1"/>
          </p:cNvSpPr>
          <p:nvPr/>
        </p:nvSpPr>
        <p:spPr bwMode="auto">
          <a:xfrm>
            <a:off x="0" y="228600"/>
            <a:ext cx="9144000" cy="228600"/>
          </a:xfrm>
          <a:prstGeom prst="rect">
            <a:avLst/>
          </a:prstGeom>
          <a:gradFill rotWithShape="0">
            <a:gsLst>
              <a:gs pos="0">
                <a:srgbClr val="900000"/>
              </a:gs>
              <a:gs pos="50000">
                <a:srgbClr val="660000"/>
              </a:gs>
              <a:gs pos="100000">
                <a:srgbClr val="900000"/>
              </a:gs>
            </a:gsLst>
            <a:lin ang="0" scaled="1"/>
          </a:gradFill>
          <a:ln w="9525">
            <a:solidFill>
              <a:srgbClr val="66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2400">
              <a:solidFill>
                <a:srgbClr val="CCCC99"/>
              </a:solidFill>
              <a:effectLst/>
            </a:endParaRPr>
          </a:p>
        </p:txBody>
      </p:sp>
      <p:sp>
        <p:nvSpPr>
          <p:cNvPr id="1033" name="Rectangle 9"/>
          <p:cNvSpPr>
            <a:spLocks noChangeArrowheads="1"/>
          </p:cNvSpPr>
          <p:nvPr/>
        </p:nvSpPr>
        <p:spPr bwMode="auto">
          <a:xfrm>
            <a:off x="0" y="6629400"/>
            <a:ext cx="9144000" cy="228600"/>
          </a:xfrm>
          <a:prstGeom prst="rect">
            <a:avLst/>
          </a:prstGeom>
          <a:gradFill rotWithShape="0">
            <a:gsLst>
              <a:gs pos="0">
                <a:srgbClr val="CCCC99"/>
              </a:gs>
              <a:gs pos="50000">
                <a:srgbClr val="BFBD7D"/>
              </a:gs>
              <a:gs pos="100000">
                <a:srgbClr val="CCCC99"/>
              </a:gs>
            </a:gsLst>
            <a:lin ang="0" scaled="1"/>
          </a:gradFill>
          <a:ln w="9525">
            <a:solidFill>
              <a:srgbClr val="CCCC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2400">
              <a:solidFill>
                <a:srgbClr val="CCCC99"/>
              </a:solidFill>
              <a:effectLst/>
            </a:endParaRPr>
          </a:p>
        </p:txBody>
      </p:sp>
      <p:sp>
        <p:nvSpPr>
          <p:cNvPr id="1034" name="Rectangle 10"/>
          <p:cNvSpPr>
            <a:spLocks noChangeArrowheads="1"/>
          </p:cNvSpPr>
          <p:nvPr/>
        </p:nvSpPr>
        <p:spPr bwMode="auto">
          <a:xfrm>
            <a:off x="0" y="6400800"/>
            <a:ext cx="9144000" cy="228600"/>
          </a:xfrm>
          <a:prstGeom prst="rect">
            <a:avLst/>
          </a:prstGeom>
          <a:gradFill rotWithShape="0">
            <a:gsLst>
              <a:gs pos="0">
                <a:srgbClr val="900000"/>
              </a:gs>
              <a:gs pos="50000">
                <a:srgbClr val="660000"/>
              </a:gs>
              <a:gs pos="100000">
                <a:srgbClr val="900000"/>
              </a:gs>
            </a:gsLst>
            <a:lin ang="0" scaled="1"/>
          </a:gradFill>
          <a:ln w="9525">
            <a:solidFill>
              <a:srgbClr val="66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2400">
              <a:solidFill>
                <a:srgbClr val="CCCC99"/>
              </a:solidFill>
              <a:effectLst/>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6" r:id="rId16"/>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2pPr>
      <a:lvl3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3pPr>
      <a:lvl4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4pPr>
      <a:lvl5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5pPr>
      <a:lvl6pPr marL="457200" algn="l" rtl="0" fontAlgn="base">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6pPr>
      <a:lvl7pPr marL="914400" algn="l" rtl="0" fontAlgn="base">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7pPr>
      <a:lvl8pPr marL="1371600" algn="l" rtl="0" fontAlgn="base">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8pPr>
      <a:lvl9pPr marL="1828800" algn="l" rtl="0" fontAlgn="base">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career.fsu.edu/tech-center/resources/service-delivery-handou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oleObject1.bin"/><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png"/><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www.career.fsu.edu/techcent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21091"/>
            <a:ext cx="9144000" cy="2286000"/>
          </a:xfrm>
        </p:spPr>
        <p:txBody>
          <a:bodyPr/>
          <a:lstStyle/>
          <a:p>
            <a:pPr algn="ctr"/>
            <a:r>
              <a:rPr lang="en-US" dirty="0" smtClean="0"/>
              <a:t>Cognitive Information Processing Theory (CIP)</a:t>
            </a:r>
            <a:br>
              <a:rPr lang="en-US" dirty="0" smtClean="0"/>
            </a:br>
            <a:r>
              <a:rPr lang="en-US" dirty="0" smtClean="0"/>
              <a:t>in Action</a:t>
            </a:r>
            <a:endParaRPr lang="en-US" dirty="0"/>
          </a:p>
        </p:txBody>
      </p:sp>
      <p:sp>
        <p:nvSpPr>
          <p:cNvPr id="86019" name="Rectangle 3"/>
          <p:cNvSpPr>
            <a:spLocks noGrp="1" noChangeArrowheads="1"/>
          </p:cNvSpPr>
          <p:nvPr>
            <p:ph type="subTitle" idx="1"/>
          </p:nvPr>
        </p:nvSpPr>
        <p:spPr>
          <a:xfrm>
            <a:off x="990600" y="2362200"/>
            <a:ext cx="7162800" cy="3429000"/>
          </a:xfrm>
          <a:solidFill>
            <a:schemeClr val="bg1"/>
          </a:solidFill>
          <a:ln>
            <a:solidFill>
              <a:srgbClr val="800000"/>
            </a:solidFill>
          </a:ln>
        </p:spPr>
        <p:txBody>
          <a:bodyPr/>
          <a:lstStyle/>
          <a:p>
            <a:pPr algn="ctr">
              <a:lnSpc>
                <a:spcPct val="90000"/>
              </a:lnSpc>
            </a:pPr>
            <a:r>
              <a:rPr lang="en-US" sz="2000" dirty="0" smtClean="0"/>
              <a:t>Debra Osborn, Ph.D.</a:t>
            </a:r>
          </a:p>
          <a:p>
            <a:pPr algn="ctr">
              <a:lnSpc>
                <a:spcPct val="90000"/>
              </a:lnSpc>
            </a:pPr>
            <a:r>
              <a:rPr lang="en-US" sz="2000" dirty="0" smtClean="0"/>
              <a:t>Florida </a:t>
            </a:r>
            <a:r>
              <a:rPr lang="en-US" sz="2000" dirty="0"/>
              <a:t>State </a:t>
            </a:r>
            <a:r>
              <a:rPr lang="en-US" sz="2000" dirty="0" smtClean="0"/>
              <a:t>University</a:t>
            </a:r>
          </a:p>
          <a:p>
            <a:pPr algn="ctr">
              <a:lnSpc>
                <a:spcPct val="90000"/>
              </a:lnSpc>
            </a:pPr>
            <a:r>
              <a:rPr lang="en-US" sz="2000" dirty="0" smtClean="0"/>
              <a:t>May 2017</a:t>
            </a:r>
          </a:p>
          <a:p>
            <a:pPr algn="ctr">
              <a:lnSpc>
                <a:spcPct val="90000"/>
              </a:lnSpc>
            </a:pPr>
            <a:endParaRPr lang="en-US" sz="2000" dirty="0"/>
          </a:p>
          <a:p>
            <a:pPr algn="ctr">
              <a:lnSpc>
                <a:spcPct val="90000"/>
              </a:lnSpc>
            </a:pPr>
            <a:r>
              <a:rPr lang="en-US" sz="2000" dirty="0" smtClean="0"/>
              <a:t>Ohio Career Development Association</a:t>
            </a:r>
          </a:p>
          <a:p>
            <a:pPr algn="ctr">
              <a:lnSpc>
                <a:spcPct val="90000"/>
              </a:lnSpc>
            </a:pPr>
            <a:r>
              <a:rPr lang="en-US" sz="2000" dirty="0" smtClean="0"/>
              <a:t>National Career Development Association</a:t>
            </a:r>
          </a:p>
        </p:txBody>
      </p:sp>
      <p:pic>
        <p:nvPicPr>
          <p:cNvPr id="2" name="Picture 1" descr="Screen Shot 2017-05-19 at 12.09.26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694724"/>
            <a:ext cx="3505200" cy="2163275"/>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990600" y="708025"/>
            <a:ext cx="7848600" cy="1044575"/>
          </a:xfrm>
        </p:spPr>
        <p:txBody>
          <a:bodyPr/>
          <a:lstStyle/>
          <a:p>
            <a:r>
              <a:rPr lang="en-US" sz="3600">
                <a:latin typeface="Arial" charset="0"/>
              </a:rPr>
              <a:t>Accurate Assessment of </a:t>
            </a:r>
            <a:br>
              <a:rPr lang="en-US" sz="3600">
                <a:latin typeface="Arial" charset="0"/>
              </a:rPr>
            </a:br>
            <a:r>
              <a:rPr lang="en-US" sz="3600">
                <a:latin typeface="Arial" charset="0"/>
              </a:rPr>
              <a:t>Individual Needs</a:t>
            </a:r>
          </a:p>
        </p:txBody>
      </p:sp>
      <p:sp>
        <p:nvSpPr>
          <p:cNvPr id="3" name="Content Placeholder 2"/>
          <p:cNvSpPr>
            <a:spLocks noGrp="1"/>
          </p:cNvSpPr>
          <p:nvPr>
            <p:ph idx="1"/>
          </p:nvPr>
        </p:nvSpPr>
        <p:spPr>
          <a:xfrm>
            <a:off x="685800" y="2057400"/>
            <a:ext cx="7772400" cy="4648200"/>
          </a:xfrm>
        </p:spPr>
        <p:txBody>
          <a:bodyPr/>
          <a:lstStyle/>
          <a:p>
            <a:pPr>
              <a:defRPr/>
            </a:pPr>
            <a:r>
              <a:rPr lang="en-US" sz="2800" b="1" i="1" dirty="0">
                <a:solidFill>
                  <a:srgbClr val="FF0000"/>
                </a:solidFill>
                <a:ea typeface="+mn-ea"/>
                <a:cs typeface="+mn-cs"/>
              </a:rPr>
              <a:t>Capability</a:t>
            </a:r>
            <a:r>
              <a:rPr lang="en-US" sz="2800" dirty="0">
                <a:solidFill>
                  <a:schemeClr val="tx2">
                    <a:lumMod val="40000"/>
                    <a:lumOff val="60000"/>
                  </a:schemeClr>
                </a:solidFill>
                <a:ea typeface="+mn-ea"/>
                <a:cs typeface="+mn-cs"/>
              </a:rPr>
              <a:t> </a:t>
            </a:r>
            <a:r>
              <a:rPr lang="en-US" sz="2800" dirty="0">
                <a:ea typeface="+mn-ea"/>
                <a:cs typeface="+mn-cs"/>
              </a:rPr>
              <a:t>concerns </a:t>
            </a:r>
            <a:r>
              <a:rPr lang="en-US" sz="2800" u="sng" dirty="0">
                <a:ea typeface="+mn-ea"/>
                <a:cs typeface="+mn-cs"/>
              </a:rPr>
              <a:t>internal factors </a:t>
            </a:r>
            <a:r>
              <a:rPr lang="en-US" sz="2800" dirty="0">
                <a:ea typeface="+mn-ea"/>
                <a:cs typeface="+mn-cs"/>
              </a:rPr>
              <a:t>that make it more, or less, difficult to decide about occupational, educational, training, or employment options</a:t>
            </a:r>
          </a:p>
          <a:p>
            <a:pPr>
              <a:spcBef>
                <a:spcPts val="2400"/>
              </a:spcBef>
              <a:defRPr/>
            </a:pPr>
            <a:r>
              <a:rPr lang="en-US" sz="2800" b="1" i="1" dirty="0">
                <a:solidFill>
                  <a:srgbClr val="FF0000"/>
                </a:solidFill>
                <a:ea typeface="+mn-ea"/>
                <a:cs typeface="+mn-cs"/>
              </a:rPr>
              <a:t>Complexity</a:t>
            </a:r>
            <a:r>
              <a:rPr lang="en-US" sz="2800" dirty="0">
                <a:solidFill>
                  <a:schemeClr val="tx2">
                    <a:lumMod val="40000"/>
                    <a:lumOff val="60000"/>
                  </a:schemeClr>
                </a:solidFill>
                <a:ea typeface="+mn-ea"/>
                <a:cs typeface="+mn-cs"/>
              </a:rPr>
              <a:t> </a:t>
            </a:r>
            <a:r>
              <a:rPr lang="en-US" sz="2800" dirty="0">
                <a:ea typeface="+mn-ea"/>
                <a:cs typeface="+mn-cs"/>
              </a:rPr>
              <a:t>concerns </a:t>
            </a:r>
            <a:r>
              <a:rPr lang="en-US" sz="2800" u="sng" dirty="0">
                <a:ea typeface="+mn-ea"/>
                <a:cs typeface="+mn-cs"/>
              </a:rPr>
              <a:t>external factors </a:t>
            </a:r>
            <a:r>
              <a:rPr lang="en-US" sz="2800" dirty="0">
                <a:ea typeface="+mn-ea"/>
                <a:cs typeface="+mn-cs"/>
              </a:rPr>
              <a:t>that make it more, or less, difficult to decide, such as the family, society, the economy, or organizations</a:t>
            </a:r>
          </a:p>
        </p:txBody>
      </p:sp>
      <p:sp>
        <p:nvSpPr>
          <p:cNvPr id="2560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80FFD9-73A7-8E48-8622-6029A7A71772}" type="slidenum">
              <a:rPr lang="en-US" sz="1800"/>
              <a:pPr/>
              <a:t>10</a:t>
            </a:fld>
            <a:endParaRPr lang="en-US" sz="1800"/>
          </a:p>
        </p:txBody>
      </p:sp>
    </p:spTree>
    <p:extLst>
      <p:ext uri="{BB962C8B-B14F-4D97-AF65-F5344CB8AC3E}">
        <p14:creationId xmlns:p14="http://schemas.microsoft.com/office/powerpoint/2010/main" val="34554975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458200" cy="1143000"/>
          </a:xfrm>
        </p:spPr>
        <p:txBody>
          <a:bodyPr/>
          <a:lstStyle/>
          <a:p>
            <a:r>
              <a:rPr lang="en-US" dirty="0" smtClean="0"/>
              <a:t>CIP Readiness Model</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533329"/>
            <a:ext cx="7620000" cy="4831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445456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2337" y="304800"/>
            <a:ext cx="7848600" cy="914400"/>
          </a:xfrm>
          <a:noFill/>
        </p:spPr>
        <p:txBody>
          <a:bodyPr/>
          <a:lstStyle/>
          <a:p>
            <a:r>
              <a:rPr lang="en-US" sz="3600" dirty="0" smtClean="0">
                <a:solidFill>
                  <a:srgbClr val="800000"/>
                </a:solidFill>
              </a:rPr>
              <a:t>Differentiated Service Delivery Model</a:t>
            </a:r>
          </a:p>
        </p:txBody>
      </p:sp>
      <p:sp>
        <p:nvSpPr>
          <p:cNvPr id="88067" name="Rectangle 3"/>
          <p:cNvSpPr>
            <a:spLocks noChangeArrowheads="1"/>
          </p:cNvSpPr>
          <p:nvPr/>
        </p:nvSpPr>
        <p:spPr bwMode="auto">
          <a:xfrm>
            <a:off x="2819400" y="3962400"/>
            <a:ext cx="3492500"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800" b="1" dirty="0"/>
              <a:t>Comprehensive Screening</a:t>
            </a:r>
          </a:p>
        </p:txBody>
      </p:sp>
      <p:sp>
        <p:nvSpPr>
          <p:cNvPr id="88068" name="Rectangle 4"/>
          <p:cNvSpPr>
            <a:spLocks noChangeArrowheads="1"/>
          </p:cNvSpPr>
          <p:nvPr/>
        </p:nvSpPr>
        <p:spPr bwMode="auto">
          <a:xfrm>
            <a:off x="3365500" y="1676400"/>
            <a:ext cx="2425700" cy="5207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a:r>
              <a:rPr lang="en-US" sz="1800" b="1" dirty="0"/>
              <a:t>Individual Enters</a:t>
            </a:r>
          </a:p>
        </p:txBody>
      </p:sp>
      <p:sp>
        <p:nvSpPr>
          <p:cNvPr id="88069" name="Rectangle 5"/>
          <p:cNvSpPr>
            <a:spLocks noChangeArrowheads="1"/>
          </p:cNvSpPr>
          <p:nvPr/>
        </p:nvSpPr>
        <p:spPr bwMode="auto">
          <a:xfrm>
            <a:off x="727075" y="5029200"/>
            <a:ext cx="2216150" cy="893762"/>
          </a:xfrm>
          <a:prstGeom prst="rect">
            <a:avLst/>
          </a:prstGeom>
          <a:solidFill>
            <a:srgbClr val="000000"/>
          </a:solidFill>
          <a:ln w="12700">
            <a:solidFill>
              <a:schemeClr val="tx1"/>
            </a:solidFill>
            <a:miter lim="800000"/>
            <a:headEnd/>
            <a:tailEnd/>
          </a:ln>
        </p:spPr>
        <p:txBody>
          <a:bodyPr wrap="none" lIns="92075" tIns="46038" rIns="92075" bIns="46038" anchor="ctr"/>
          <a:lstStyle/>
          <a:p>
            <a:pPr algn="ctr"/>
            <a:r>
              <a:rPr lang="en-US" sz="1800" b="1" dirty="0">
                <a:solidFill>
                  <a:schemeClr val="bg1"/>
                </a:solidFill>
              </a:rPr>
              <a:t>Self-Help</a:t>
            </a:r>
          </a:p>
          <a:p>
            <a:pPr algn="ctr"/>
            <a:r>
              <a:rPr lang="en-US" sz="1800" b="1" dirty="0">
                <a:solidFill>
                  <a:schemeClr val="bg1"/>
                </a:solidFill>
              </a:rPr>
              <a:t>Services</a:t>
            </a:r>
          </a:p>
        </p:txBody>
      </p:sp>
      <p:sp>
        <p:nvSpPr>
          <p:cNvPr id="88070" name="Rectangle 6"/>
          <p:cNvSpPr>
            <a:spLocks noChangeArrowheads="1"/>
          </p:cNvSpPr>
          <p:nvPr/>
        </p:nvSpPr>
        <p:spPr bwMode="auto">
          <a:xfrm>
            <a:off x="3384550" y="5105400"/>
            <a:ext cx="2222500" cy="889000"/>
          </a:xfrm>
          <a:prstGeom prst="rect">
            <a:avLst/>
          </a:prstGeom>
          <a:solidFill>
            <a:schemeClr val="bg2"/>
          </a:solidFill>
          <a:ln w="12700">
            <a:solidFill>
              <a:schemeClr val="tx1"/>
            </a:solidFill>
            <a:miter lim="800000"/>
            <a:headEnd/>
            <a:tailEnd/>
          </a:ln>
        </p:spPr>
        <p:txBody>
          <a:bodyPr wrap="none" lIns="92075" tIns="46038" rIns="92075" bIns="46038" anchor="ctr"/>
          <a:lstStyle/>
          <a:p>
            <a:pPr algn="ctr"/>
            <a:r>
              <a:rPr lang="en-US" sz="1800" b="1" dirty="0">
                <a:solidFill>
                  <a:schemeClr val="accent2">
                    <a:lumMod val="50000"/>
                  </a:schemeClr>
                </a:solidFill>
              </a:rPr>
              <a:t>Brief</a:t>
            </a:r>
          </a:p>
          <a:p>
            <a:pPr algn="ctr"/>
            <a:r>
              <a:rPr lang="en-US" sz="1800" b="1" dirty="0">
                <a:solidFill>
                  <a:schemeClr val="accent2">
                    <a:lumMod val="50000"/>
                  </a:schemeClr>
                </a:solidFill>
              </a:rPr>
              <a:t>Staff-Assisted</a:t>
            </a:r>
          </a:p>
          <a:p>
            <a:pPr algn="ctr"/>
            <a:r>
              <a:rPr lang="en-US" sz="1800" b="1" dirty="0">
                <a:solidFill>
                  <a:schemeClr val="accent2">
                    <a:lumMod val="50000"/>
                  </a:schemeClr>
                </a:solidFill>
              </a:rPr>
              <a:t>Services</a:t>
            </a:r>
          </a:p>
        </p:txBody>
      </p:sp>
      <p:sp>
        <p:nvSpPr>
          <p:cNvPr id="88071" name="Rectangle 7"/>
          <p:cNvSpPr>
            <a:spLocks noChangeArrowheads="1"/>
          </p:cNvSpPr>
          <p:nvPr/>
        </p:nvSpPr>
        <p:spPr bwMode="auto">
          <a:xfrm>
            <a:off x="6083300" y="5105400"/>
            <a:ext cx="2222500" cy="877887"/>
          </a:xfrm>
          <a:prstGeom prst="rect">
            <a:avLst/>
          </a:prstGeom>
          <a:solidFill>
            <a:schemeClr val="accent1">
              <a:lumMod val="90000"/>
            </a:schemeClr>
          </a:solidFill>
          <a:ln w="12700">
            <a:solidFill>
              <a:schemeClr val="tx1"/>
            </a:solidFill>
            <a:miter lim="800000"/>
            <a:headEnd/>
            <a:tailEnd/>
          </a:ln>
        </p:spPr>
        <p:txBody>
          <a:bodyPr wrap="none" lIns="92075" tIns="46038" rIns="92075" bIns="46038" anchor="ctr"/>
          <a:lstStyle/>
          <a:p>
            <a:pPr algn="ctr"/>
            <a:r>
              <a:rPr lang="en-US" sz="1800" b="1" dirty="0">
                <a:solidFill>
                  <a:srgbClr val="FF0000"/>
                </a:solidFill>
              </a:rPr>
              <a:t>Individual</a:t>
            </a:r>
          </a:p>
          <a:p>
            <a:pPr algn="ctr"/>
            <a:r>
              <a:rPr lang="en-US" sz="1800" b="1" dirty="0">
                <a:solidFill>
                  <a:srgbClr val="FF0000"/>
                </a:solidFill>
              </a:rPr>
              <a:t>Case-Managed</a:t>
            </a:r>
          </a:p>
          <a:p>
            <a:pPr algn="ctr"/>
            <a:r>
              <a:rPr lang="en-US" sz="1800" b="1" dirty="0">
                <a:solidFill>
                  <a:srgbClr val="FF0000"/>
                </a:solidFill>
              </a:rPr>
              <a:t>Services</a:t>
            </a:r>
          </a:p>
        </p:txBody>
      </p:sp>
      <p:sp>
        <p:nvSpPr>
          <p:cNvPr id="88072" name="Line 8"/>
          <p:cNvSpPr>
            <a:spLocks noChangeShapeType="1"/>
          </p:cNvSpPr>
          <p:nvPr/>
        </p:nvSpPr>
        <p:spPr bwMode="auto">
          <a:xfrm flipH="1">
            <a:off x="1804988" y="4648200"/>
            <a:ext cx="2749550" cy="395288"/>
          </a:xfrm>
          <a:prstGeom prst="line">
            <a:avLst/>
          </a:prstGeom>
          <a:noFill/>
          <a:ln w="38100">
            <a:solidFill>
              <a:schemeClr val="bg1"/>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8073" name="Line 9"/>
          <p:cNvSpPr>
            <a:spLocks noChangeShapeType="1"/>
          </p:cNvSpPr>
          <p:nvPr/>
        </p:nvSpPr>
        <p:spPr bwMode="auto">
          <a:xfrm flipH="1">
            <a:off x="4578350" y="4648200"/>
            <a:ext cx="4763" cy="452437"/>
          </a:xfrm>
          <a:prstGeom prst="line">
            <a:avLst/>
          </a:prstGeom>
          <a:noFill/>
          <a:ln w="38100">
            <a:solidFill>
              <a:schemeClr val="bg1"/>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8074" name="Line 10"/>
          <p:cNvSpPr>
            <a:spLocks noChangeShapeType="1"/>
          </p:cNvSpPr>
          <p:nvPr/>
        </p:nvSpPr>
        <p:spPr bwMode="auto">
          <a:xfrm>
            <a:off x="4597400" y="4648200"/>
            <a:ext cx="2697163" cy="409575"/>
          </a:xfrm>
          <a:prstGeom prst="line">
            <a:avLst/>
          </a:prstGeom>
          <a:noFill/>
          <a:ln w="38100">
            <a:solidFill>
              <a:schemeClr val="bg1"/>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8075" name="Line 11"/>
          <p:cNvSpPr>
            <a:spLocks noChangeShapeType="1"/>
          </p:cNvSpPr>
          <p:nvPr/>
        </p:nvSpPr>
        <p:spPr bwMode="auto">
          <a:xfrm>
            <a:off x="4572000" y="2209800"/>
            <a:ext cx="0" cy="533400"/>
          </a:xfrm>
          <a:prstGeom prst="line">
            <a:avLst/>
          </a:prstGeom>
          <a:noFill/>
          <a:ln w="38100">
            <a:solidFill>
              <a:schemeClr val="bg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8076" name="Line 12"/>
          <p:cNvSpPr>
            <a:spLocks noChangeShapeType="1"/>
          </p:cNvSpPr>
          <p:nvPr/>
        </p:nvSpPr>
        <p:spPr bwMode="auto">
          <a:xfrm flipH="1" flipV="1">
            <a:off x="1600200" y="4267200"/>
            <a:ext cx="1241425" cy="14288"/>
          </a:xfrm>
          <a:prstGeom prst="line">
            <a:avLst/>
          </a:prstGeom>
          <a:noFill/>
          <a:ln w="38100">
            <a:solidFill>
              <a:schemeClr val="bg1"/>
            </a:solidFill>
            <a:prstDash val="sysDot"/>
            <a:round/>
            <a:headEnd type="stealth" w="med" len="med"/>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88077" name="Rectangle 13"/>
          <p:cNvSpPr>
            <a:spLocks noChangeArrowheads="1"/>
          </p:cNvSpPr>
          <p:nvPr/>
        </p:nvSpPr>
        <p:spPr bwMode="auto">
          <a:xfrm>
            <a:off x="1487777" y="3352800"/>
            <a:ext cx="1371600" cy="83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a:r>
              <a:rPr lang="en-US" sz="1600" dirty="0">
                <a:solidFill>
                  <a:srgbClr val="800000"/>
                </a:solidFill>
              </a:rPr>
              <a:t>Self or  Staff</a:t>
            </a:r>
          </a:p>
          <a:p>
            <a:pPr algn="ctr"/>
            <a:r>
              <a:rPr lang="en-US" sz="1600" i="1" dirty="0">
                <a:solidFill>
                  <a:srgbClr val="800000"/>
                </a:solidFill>
              </a:rPr>
              <a:t>Referral</a:t>
            </a:r>
          </a:p>
        </p:txBody>
      </p:sp>
      <p:sp>
        <p:nvSpPr>
          <p:cNvPr id="88078" name="Rectangle 14"/>
          <p:cNvSpPr>
            <a:spLocks noChangeArrowheads="1"/>
          </p:cNvSpPr>
          <p:nvPr/>
        </p:nvSpPr>
        <p:spPr bwMode="auto">
          <a:xfrm>
            <a:off x="3124200" y="2743200"/>
            <a:ext cx="2813050"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800" b="1" dirty="0"/>
              <a:t>Brief Screening</a:t>
            </a:r>
          </a:p>
        </p:txBody>
      </p:sp>
      <p:sp>
        <p:nvSpPr>
          <p:cNvPr id="88079" name="Line 15"/>
          <p:cNvSpPr>
            <a:spLocks noChangeShapeType="1"/>
          </p:cNvSpPr>
          <p:nvPr/>
        </p:nvSpPr>
        <p:spPr bwMode="auto">
          <a:xfrm>
            <a:off x="1190625" y="3048000"/>
            <a:ext cx="0" cy="1981200"/>
          </a:xfrm>
          <a:prstGeom prst="line">
            <a:avLst/>
          </a:prstGeom>
          <a:noFill/>
          <a:ln w="38100">
            <a:solidFill>
              <a:schemeClr val="bg1"/>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8080" name="Line 16"/>
          <p:cNvSpPr>
            <a:spLocks noChangeShapeType="1"/>
          </p:cNvSpPr>
          <p:nvPr/>
        </p:nvSpPr>
        <p:spPr bwMode="auto">
          <a:xfrm>
            <a:off x="4557713" y="3352800"/>
            <a:ext cx="14287" cy="592137"/>
          </a:xfrm>
          <a:prstGeom prst="line">
            <a:avLst/>
          </a:prstGeom>
          <a:noFill/>
          <a:ln w="38100">
            <a:solidFill>
              <a:schemeClr val="bg1"/>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8081" name="Line 17"/>
          <p:cNvSpPr>
            <a:spLocks noChangeShapeType="1"/>
          </p:cNvSpPr>
          <p:nvPr/>
        </p:nvSpPr>
        <p:spPr bwMode="auto">
          <a:xfrm>
            <a:off x="1600200" y="4267200"/>
            <a:ext cx="0" cy="762000"/>
          </a:xfrm>
          <a:prstGeom prst="line">
            <a:avLst/>
          </a:prstGeom>
          <a:noFill/>
          <a:ln w="38100">
            <a:solidFill>
              <a:schemeClr val="bg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82" name="Line 18"/>
          <p:cNvSpPr>
            <a:spLocks noChangeShapeType="1"/>
          </p:cNvSpPr>
          <p:nvPr/>
        </p:nvSpPr>
        <p:spPr bwMode="auto">
          <a:xfrm flipV="1">
            <a:off x="2928938" y="5638800"/>
            <a:ext cx="457200" cy="0"/>
          </a:xfrm>
          <a:prstGeom prst="line">
            <a:avLst/>
          </a:prstGeom>
          <a:noFill/>
          <a:ln w="38100">
            <a:solidFill>
              <a:schemeClr val="bg1"/>
            </a:solidFill>
            <a:round/>
            <a:headEnd type="triangle" w="med" len="med"/>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88083" name="Line 19"/>
          <p:cNvSpPr>
            <a:spLocks noChangeShapeType="1"/>
          </p:cNvSpPr>
          <p:nvPr/>
        </p:nvSpPr>
        <p:spPr bwMode="auto">
          <a:xfrm flipV="1">
            <a:off x="2943225" y="5410200"/>
            <a:ext cx="457200"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8084" name="Line 20"/>
          <p:cNvSpPr>
            <a:spLocks noChangeShapeType="1"/>
          </p:cNvSpPr>
          <p:nvPr/>
        </p:nvSpPr>
        <p:spPr bwMode="auto">
          <a:xfrm flipV="1">
            <a:off x="5613400" y="5715000"/>
            <a:ext cx="482600" cy="0"/>
          </a:xfrm>
          <a:prstGeom prst="line">
            <a:avLst/>
          </a:prstGeom>
          <a:noFill/>
          <a:ln w="38100">
            <a:solidFill>
              <a:schemeClr val="bg1"/>
            </a:solidFill>
            <a:round/>
            <a:headEnd type="triangle" w="med" len="med"/>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88085" name="Line 21"/>
          <p:cNvSpPr>
            <a:spLocks noChangeShapeType="1"/>
          </p:cNvSpPr>
          <p:nvPr/>
        </p:nvSpPr>
        <p:spPr bwMode="auto">
          <a:xfrm flipV="1">
            <a:off x="5613400" y="5486400"/>
            <a:ext cx="482600"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8086" name="Text Box 22"/>
          <p:cNvSpPr txBox="1">
            <a:spLocks noChangeArrowheads="1"/>
          </p:cNvSpPr>
          <p:nvPr/>
        </p:nvSpPr>
        <p:spPr bwMode="auto">
          <a:xfrm>
            <a:off x="-152400" y="6019800"/>
            <a:ext cx="8763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sz="1800" dirty="0"/>
              <a:t>Complete differentiated model of delivering career resources and services</a:t>
            </a:r>
          </a:p>
        </p:txBody>
      </p:sp>
      <p:sp>
        <p:nvSpPr>
          <p:cNvPr id="88087" name="Line 23"/>
          <p:cNvSpPr>
            <a:spLocks noChangeShapeType="1"/>
          </p:cNvSpPr>
          <p:nvPr/>
        </p:nvSpPr>
        <p:spPr bwMode="auto">
          <a:xfrm flipH="1">
            <a:off x="1176338" y="3048000"/>
            <a:ext cx="1947862"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2240" y="1524000"/>
            <a:ext cx="2200275" cy="150292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874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CIP in Practice - </a:t>
            </a:r>
            <a:r>
              <a:rPr lang="en-US" dirty="0" err="1" smtClean="0"/>
              <a:t>Roleplay</a:t>
            </a:r>
            <a:endParaRPr lang="en-US" dirty="0"/>
          </a:p>
        </p:txBody>
      </p:sp>
      <p:sp>
        <p:nvSpPr>
          <p:cNvPr id="3" name="Content Placeholder 2"/>
          <p:cNvSpPr>
            <a:spLocks noGrp="1"/>
          </p:cNvSpPr>
          <p:nvPr>
            <p:ph idx="1"/>
          </p:nvPr>
        </p:nvSpPr>
        <p:spPr/>
        <p:txBody>
          <a:bodyPr/>
          <a:lstStyle/>
          <a:p>
            <a:r>
              <a:rPr lang="en-US" dirty="0" smtClean="0"/>
              <a:t>Have your two diagrams in hand</a:t>
            </a:r>
          </a:p>
          <a:p>
            <a:endParaRPr lang="en-US" dirty="0"/>
          </a:p>
          <a:p>
            <a:r>
              <a:rPr lang="en-US" dirty="0" smtClean="0"/>
              <a:t>Our primary goal:</a:t>
            </a:r>
          </a:p>
          <a:p>
            <a:pPr lvl="1"/>
            <a:endParaRPr lang="en-US" dirty="0" smtClean="0"/>
          </a:p>
          <a:p>
            <a:pPr lvl="1"/>
            <a:r>
              <a:rPr lang="en-US" dirty="0" smtClean="0"/>
              <a:t>Identify the gap</a:t>
            </a:r>
          </a:p>
        </p:txBody>
      </p:sp>
    </p:spTree>
    <p:extLst>
      <p:ext uri="{BB962C8B-B14F-4D97-AF65-F5344CB8AC3E}">
        <p14:creationId xmlns:p14="http://schemas.microsoft.com/office/powerpoint/2010/main" val="6843358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we know the gap</a:t>
            </a:r>
            <a:r>
              <a:rPr lang="mr-IN" dirty="0" smtClean="0"/>
              <a:t>…</a:t>
            </a:r>
            <a:endParaRPr lang="en-US" dirty="0"/>
          </a:p>
        </p:txBody>
      </p:sp>
      <p:sp>
        <p:nvSpPr>
          <p:cNvPr id="6" name="Content Placeholder 5"/>
          <p:cNvSpPr>
            <a:spLocks noGrp="1"/>
          </p:cNvSpPr>
          <p:nvPr>
            <p:ph idx="1"/>
          </p:nvPr>
        </p:nvSpPr>
        <p:spPr/>
        <p:txBody>
          <a:bodyPr/>
          <a:lstStyle/>
          <a:p>
            <a:r>
              <a:rPr lang="en-US" dirty="0" smtClean="0"/>
              <a:t>We need to learn what’s impacting her decision.</a:t>
            </a:r>
          </a:p>
          <a:p>
            <a:endParaRPr lang="en-US" dirty="0"/>
          </a:p>
          <a:p>
            <a:endParaRPr lang="en-US" dirty="0" smtClean="0"/>
          </a:p>
          <a:p>
            <a:endParaRPr lang="en-US" dirty="0"/>
          </a:p>
          <a:p>
            <a:r>
              <a:rPr lang="en-US" dirty="0" smtClean="0"/>
              <a:t>We have a tool for that!</a:t>
            </a:r>
            <a:endParaRPr lang="en-US" dirty="0"/>
          </a:p>
        </p:txBody>
      </p:sp>
    </p:spTree>
    <p:extLst>
      <p:ext uri="{BB962C8B-B14F-4D97-AF65-F5344CB8AC3E}">
        <p14:creationId xmlns:p14="http://schemas.microsoft.com/office/powerpoint/2010/main" val="11833206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304800" y="76200"/>
            <a:ext cx="8458200" cy="1143000"/>
          </a:xfrm>
        </p:spPr>
        <p:txBody>
          <a:bodyPr/>
          <a:lstStyle/>
          <a:p>
            <a:pPr algn="ctr" eaLnBrk="1" hangingPunct="1"/>
            <a:r>
              <a:rPr lang="en-US" sz="4000" dirty="0" smtClean="0"/>
              <a:t>Decision Space Worksheet (DSW)</a:t>
            </a:r>
          </a:p>
        </p:txBody>
      </p:sp>
      <p:pic>
        <p:nvPicPr>
          <p:cNvPr id="4" name="Content Placeholder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62000" y="3505200"/>
            <a:ext cx="2133600" cy="2721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28600" y="6195536"/>
            <a:ext cx="8001000" cy="738664"/>
          </a:xfrm>
          <a:prstGeom prst="rect">
            <a:avLst/>
          </a:prstGeom>
        </p:spPr>
        <p:txBody>
          <a:bodyPr wrap="square">
            <a:spAutoFit/>
          </a:bodyPr>
          <a:lstStyle/>
          <a:p>
            <a:pPr lvl="0" indent="-457200"/>
            <a:r>
              <a:rPr lang="en-US" sz="1400" dirty="0">
                <a:ea typeface="Times New Roman" pitchFamily="18" charset="0"/>
                <a:cs typeface="Arial" pitchFamily="34" charset="0"/>
              </a:rPr>
              <a:t>Peterson, G. W., </a:t>
            </a:r>
            <a:r>
              <a:rPr lang="en-US" sz="1400" dirty="0" err="1">
                <a:ea typeface="Times New Roman" pitchFamily="18" charset="0"/>
                <a:cs typeface="Arial" pitchFamily="34" charset="0"/>
              </a:rPr>
              <a:t>Leasure</a:t>
            </a:r>
            <a:r>
              <a:rPr lang="en-US" sz="1400" dirty="0">
                <a:ea typeface="Times New Roman" pitchFamily="18" charset="0"/>
                <a:cs typeface="Arial" pitchFamily="34" charset="0"/>
              </a:rPr>
              <a:t>, K. K., Carr, D. L. &amp; Lenz, J. G. (2010). The Decision Space Worksheet: An assessment of context in career decision making. </a:t>
            </a:r>
            <a:r>
              <a:rPr lang="en-US" sz="1400" i="1" dirty="0">
                <a:ea typeface="Times New Roman" pitchFamily="18" charset="0"/>
                <a:cs typeface="Arial" pitchFamily="34" charset="0"/>
              </a:rPr>
              <a:t>Career Planning and Adult Development Journal, </a:t>
            </a:r>
            <a:r>
              <a:rPr lang="en-US" sz="1400" dirty="0">
                <a:ea typeface="Times New Roman" pitchFamily="18" charset="0"/>
                <a:cs typeface="Arial" pitchFamily="34" charset="0"/>
              </a:rPr>
              <a:t>25, 87-100.</a:t>
            </a:r>
            <a:endParaRPr lang="en-US" sz="1400" dirty="0">
              <a:cs typeface="Arial" pitchFamily="34" charset="0"/>
            </a:endParaRPr>
          </a:p>
        </p:txBody>
      </p:sp>
      <p:sp>
        <p:nvSpPr>
          <p:cNvPr id="6" name="TextBox 5"/>
          <p:cNvSpPr txBox="1"/>
          <p:nvPr/>
        </p:nvSpPr>
        <p:spPr>
          <a:xfrm>
            <a:off x="6477000" y="1676400"/>
            <a:ext cx="3106523" cy="1938992"/>
          </a:xfrm>
          <a:prstGeom prst="rect">
            <a:avLst/>
          </a:prstGeom>
          <a:noFill/>
        </p:spPr>
        <p:txBody>
          <a:bodyPr wrap="square" rtlCol="0">
            <a:spAutoFit/>
          </a:bodyPr>
          <a:lstStyle/>
          <a:p>
            <a:pPr marL="285750" indent="-285750">
              <a:buFont typeface="Arial"/>
              <a:buChar char="•"/>
            </a:pPr>
            <a:r>
              <a:rPr lang="en-US" sz="2400" dirty="0" smtClean="0"/>
              <a:t>Assessing personal and social context</a:t>
            </a:r>
            <a:endParaRPr lang="en-US" sz="2400" dirty="0"/>
          </a:p>
          <a:p>
            <a:pPr marL="285750" indent="-285750">
              <a:buFont typeface="Arial"/>
              <a:buChar char="•"/>
            </a:pPr>
            <a:r>
              <a:rPr lang="en-US" sz="2400" dirty="0" smtClean="0"/>
              <a:t>A measure of complexity</a:t>
            </a:r>
            <a:endParaRPr lang="en-US" sz="2400" dirty="0"/>
          </a:p>
        </p:txBody>
      </p:sp>
      <p:sp>
        <p:nvSpPr>
          <p:cNvPr id="8" name="Rectangle 7"/>
          <p:cNvSpPr/>
          <p:nvPr/>
        </p:nvSpPr>
        <p:spPr>
          <a:xfrm>
            <a:off x="4549580" y="4343400"/>
            <a:ext cx="4572000" cy="1477328"/>
          </a:xfrm>
          <a:prstGeom prst="rect">
            <a:avLst/>
          </a:prstGeom>
        </p:spPr>
        <p:txBody>
          <a:bodyPr>
            <a:spAutoFit/>
          </a:bodyPr>
          <a:lstStyle/>
          <a:p>
            <a:r>
              <a:rPr lang="en-US" dirty="0" smtClean="0"/>
              <a:t>Available at: </a:t>
            </a:r>
            <a:r>
              <a:rPr lang="en-US" dirty="0" smtClean="0">
                <a:hlinkClick r:id="rId4"/>
              </a:rPr>
              <a:t>http</a:t>
            </a:r>
            <a:r>
              <a:rPr lang="en-US" dirty="0">
                <a:hlinkClick r:id="rId4"/>
              </a:rPr>
              <a:t>://career.fsu.edu/tech-center/resources/service-delivery-</a:t>
            </a:r>
            <a:r>
              <a:rPr lang="en-US" dirty="0" smtClean="0">
                <a:hlinkClick r:id="rId4"/>
              </a:rPr>
              <a:t>handouts</a:t>
            </a:r>
            <a:r>
              <a:rPr lang="en-US" dirty="0" smtClean="0"/>
              <a:t> </a:t>
            </a:r>
          </a:p>
          <a:p>
            <a:endParaRPr lang="en-US" dirty="0"/>
          </a:p>
          <a:p>
            <a:r>
              <a:rPr lang="en-US" dirty="0" smtClean="0"/>
              <a:t>or http://</a:t>
            </a:r>
            <a:r>
              <a:rPr lang="en-US" dirty="0" err="1" smtClean="0"/>
              <a:t>tinyurl.com</a:t>
            </a:r>
            <a:r>
              <a:rPr lang="en-US" dirty="0" smtClean="0"/>
              <a:t>/</a:t>
            </a:r>
            <a:r>
              <a:rPr lang="en-US" dirty="0" err="1" smtClean="0"/>
              <a:t>fsu</a:t>
            </a:r>
            <a:r>
              <a:rPr lang="en-US" dirty="0" smtClean="0"/>
              <a:t>-handouts</a:t>
            </a:r>
            <a:endParaRPr lang="en-US" dirty="0"/>
          </a:p>
        </p:txBody>
      </p:sp>
      <p:pic>
        <p:nvPicPr>
          <p:cNvPr id="9" name="Picture 8" descr="Screen Shot 2017-05-12 at 10.52.40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27" y="1143000"/>
            <a:ext cx="3588123" cy="2205659"/>
          </a:xfrm>
          <a:prstGeom prst="rect">
            <a:avLst/>
          </a:prstGeom>
        </p:spPr>
      </p:pic>
      <p:pic>
        <p:nvPicPr>
          <p:cNvPr id="10" name="Picture 9" descr="Screen Shot 2017-05-12 at 10.53.06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2400" y="2057400"/>
            <a:ext cx="2237266" cy="1676400"/>
          </a:xfrm>
          <a:prstGeom prst="rect">
            <a:avLst/>
          </a:prstGeom>
        </p:spPr>
      </p:pic>
    </p:spTree>
    <p:extLst>
      <p:ext uri="{BB962C8B-B14F-4D97-AF65-F5344CB8AC3E}">
        <p14:creationId xmlns:p14="http://schemas.microsoft.com/office/powerpoint/2010/main" val="15607273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1401762"/>
          </a:xfrm>
        </p:spPr>
        <p:txBody>
          <a:bodyPr/>
          <a:lstStyle/>
          <a:p>
            <a:pPr algn="ctr" eaLnBrk="1" hangingPunct="1"/>
            <a:r>
              <a:rPr lang="en-US" dirty="0" smtClean="0">
                <a:solidFill>
                  <a:schemeClr val="tx1"/>
                </a:solidFill>
              </a:rPr>
              <a:t>Purpose of the Decision Space Worksheet (DSW)</a:t>
            </a:r>
          </a:p>
        </p:txBody>
      </p:sp>
      <p:sp>
        <p:nvSpPr>
          <p:cNvPr id="46083" name="Rectangle 3"/>
          <p:cNvSpPr>
            <a:spLocks noGrp="1" noChangeArrowheads="1"/>
          </p:cNvSpPr>
          <p:nvPr>
            <p:ph idx="1"/>
          </p:nvPr>
        </p:nvSpPr>
        <p:spPr>
          <a:xfrm>
            <a:off x="457200" y="1676400"/>
            <a:ext cx="7772400" cy="4114800"/>
          </a:xfrm>
          <a:ln>
            <a:solidFill>
              <a:schemeClr val="accent3">
                <a:lumMod val="50000"/>
              </a:schemeClr>
            </a:solidFill>
          </a:ln>
        </p:spPr>
        <p:txBody>
          <a:bodyPr/>
          <a:lstStyle/>
          <a:p>
            <a:pPr eaLnBrk="1" hangingPunct="1">
              <a:spcBef>
                <a:spcPct val="40000"/>
              </a:spcBef>
            </a:pPr>
            <a:r>
              <a:rPr lang="en-US" sz="2800" dirty="0" smtClean="0"/>
              <a:t>Cognitive mapping task</a:t>
            </a:r>
          </a:p>
          <a:p>
            <a:pPr eaLnBrk="1" hangingPunct="1">
              <a:spcBef>
                <a:spcPct val="40000"/>
              </a:spcBef>
            </a:pPr>
            <a:r>
              <a:rPr lang="en-US" sz="2800" dirty="0" smtClean="0"/>
              <a:t>Helps clients reveal thoughts, feelings, persons, circumstances associated with career decision</a:t>
            </a:r>
          </a:p>
          <a:p>
            <a:pPr eaLnBrk="1" hangingPunct="1">
              <a:spcBef>
                <a:spcPct val="40000"/>
              </a:spcBef>
            </a:pPr>
            <a:r>
              <a:rPr lang="en-US" sz="2800" dirty="0" smtClean="0"/>
              <a:t>Helps clients prioritize importance of contextual influences</a:t>
            </a:r>
          </a:p>
          <a:p>
            <a:pPr eaLnBrk="1" hangingPunct="1">
              <a:spcBef>
                <a:spcPct val="40000"/>
              </a:spcBef>
            </a:pPr>
            <a:r>
              <a:rPr lang="en-US" sz="2800" dirty="0" smtClean="0"/>
              <a:t>Can be used with middle school through college level students and adults</a:t>
            </a:r>
          </a:p>
        </p:txBody>
      </p:sp>
    </p:spTree>
    <p:extLst>
      <p:ext uri="{BB962C8B-B14F-4D97-AF65-F5344CB8AC3E}">
        <p14:creationId xmlns:p14="http://schemas.microsoft.com/office/powerpoint/2010/main" val="36550971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143000"/>
          </a:xfrm>
        </p:spPr>
        <p:txBody>
          <a:bodyPr/>
          <a:lstStyle/>
          <a:p>
            <a:r>
              <a:rPr lang="en-US" dirty="0" smtClean="0"/>
              <a:t>Let’s Do It!</a:t>
            </a:r>
            <a:br>
              <a:rPr lang="en-US" dirty="0" smtClean="0"/>
            </a:br>
            <a:r>
              <a:rPr lang="en-US" dirty="0" smtClean="0"/>
              <a:t>(Partner Alert)</a:t>
            </a:r>
            <a:endParaRPr lang="en-US" dirty="0"/>
          </a:p>
        </p:txBody>
      </p:sp>
      <p:sp>
        <p:nvSpPr>
          <p:cNvPr id="3" name="Content Placeholder 2"/>
          <p:cNvSpPr>
            <a:spLocks noGrp="1"/>
          </p:cNvSpPr>
          <p:nvPr>
            <p:ph idx="1"/>
          </p:nvPr>
        </p:nvSpPr>
        <p:spPr>
          <a:xfrm>
            <a:off x="0" y="2438400"/>
            <a:ext cx="9144000" cy="4648200"/>
          </a:xfrm>
        </p:spPr>
        <p:txBody>
          <a:bodyPr/>
          <a:lstStyle/>
          <a:p>
            <a:r>
              <a:rPr lang="en-US" dirty="0" smtClean="0"/>
              <a:t>Think of a decision related to your career.</a:t>
            </a:r>
          </a:p>
          <a:p>
            <a:r>
              <a:rPr lang="en-US" dirty="0" smtClean="0"/>
              <a:t>Write out all of the factors that are impacting this decision.</a:t>
            </a:r>
          </a:p>
          <a:p>
            <a:r>
              <a:rPr lang="en-US" dirty="0" smtClean="0"/>
              <a:t>Circle whether each is positive, negative, or neutral.</a:t>
            </a:r>
          </a:p>
          <a:p>
            <a:r>
              <a:rPr lang="en-US" dirty="0" smtClean="0"/>
              <a:t>On the backside, create a visual representation of each of these.</a:t>
            </a:r>
            <a:endParaRPr lang="en-US" dirty="0"/>
          </a:p>
        </p:txBody>
      </p:sp>
      <p:pic>
        <p:nvPicPr>
          <p:cNvPr id="5" name="Picture 4" descr="Screen Shot 2017-05-12 at 10.52.40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19092"/>
            <a:ext cx="3997800" cy="2457492"/>
          </a:xfrm>
          <a:prstGeom prst="rect">
            <a:avLst/>
          </a:prstGeom>
        </p:spPr>
      </p:pic>
      <p:pic>
        <p:nvPicPr>
          <p:cNvPr id="6" name="Content Placeholder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7162799" y="-23071"/>
            <a:ext cx="1961783" cy="2502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3428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458200" cy="1143000"/>
          </a:xfrm>
        </p:spPr>
        <p:txBody>
          <a:bodyPr/>
          <a:lstStyle/>
          <a:p>
            <a:pPr algn="ctr"/>
            <a:r>
              <a:rPr lang="en-US" dirty="0" smtClean="0"/>
              <a:t>Partnering</a:t>
            </a:r>
            <a:endParaRPr lang="en-US" dirty="0"/>
          </a:p>
        </p:txBody>
      </p:sp>
      <p:sp>
        <p:nvSpPr>
          <p:cNvPr id="3" name="Content Placeholder 2"/>
          <p:cNvSpPr>
            <a:spLocks noGrp="1"/>
          </p:cNvSpPr>
          <p:nvPr>
            <p:ph idx="1"/>
          </p:nvPr>
        </p:nvSpPr>
        <p:spPr>
          <a:xfrm>
            <a:off x="0" y="838200"/>
            <a:ext cx="9144000" cy="4648200"/>
          </a:xfrm>
        </p:spPr>
        <p:txBody>
          <a:bodyPr/>
          <a:lstStyle/>
          <a:p>
            <a:r>
              <a:rPr lang="en-US" dirty="0" smtClean="0"/>
              <a:t>What was this experience like for you? Thoughts/feelings? May I ask you some questions about your responses?</a:t>
            </a:r>
          </a:p>
          <a:p>
            <a:r>
              <a:rPr lang="en-US" dirty="0" smtClean="0"/>
              <a:t>State the decision that your partner indicated. </a:t>
            </a:r>
          </a:p>
          <a:p>
            <a:pPr lvl="1"/>
            <a:r>
              <a:rPr lang="en-US" dirty="0" smtClean="0"/>
              <a:t>Ask</a:t>
            </a:r>
            <a:r>
              <a:rPr lang="en-US" dirty="0"/>
              <a:t>:</a:t>
            </a:r>
            <a:r>
              <a:rPr lang="en-US" dirty="0" smtClean="0"/>
              <a:t> “Would you like to add anything to this statement?”</a:t>
            </a:r>
          </a:p>
          <a:p>
            <a:r>
              <a:rPr lang="en-US" dirty="0" smtClean="0"/>
              <a:t>Look at the list of elements and valences.</a:t>
            </a:r>
          </a:p>
          <a:p>
            <a:pPr lvl="1"/>
            <a:r>
              <a:rPr lang="en-US" dirty="0" smtClean="0"/>
              <a:t>Ask: “What is your impression of this list?”</a:t>
            </a:r>
          </a:p>
          <a:p>
            <a:pPr lvl="1"/>
            <a:r>
              <a:rPr lang="en-US" dirty="0" smtClean="0"/>
              <a:t>“How does each item affect your career decision? Are some of the valences slightly stronger than others?”</a:t>
            </a:r>
          </a:p>
          <a:p>
            <a:r>
              <a:rPr lang="en-US" dirty="0" smtClean="0"/>
              <a:t>Look at diagram and note the top 3. Look for themes.</a:t>
            </a:r>
          </a:p>
          <a:p>
            <a:pPr lvl="1"/>
            <a:r>
              <a:rPr lang="en-US" dirty="0" smtClean="0"/>
              <a:t>Are they all affective, or concern areas of interest, or suggest a negative self-concept, etc.?</a:t>
            </a:r>
          </a:p>
          <a:p>
            <a:r>
              <a:rPr lang="en-US" dirty="0" smtClean="0"/>
              <a:t>Summarize</a:t>
            </a:r>
          </a:p>
          <a:p>
            <a:pPr lvl="1"/>
            <a:endParaRPr lang="en-US" dirty="0"/>
          </a:p>
        </p:txBody>
      </p:sp>
    </p:spTree>
    <p:extLst>
      <p:ext uri="{BB962C8B-B14F-4D97-AF65-F5344CB8AC3E}">
        <p14:creationId xmlns:p14="http://schemas.microsoft.com/office/powerpoint/2010/main" val="21991871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Summary</a:t>
            </a:r>
            <a:endParaRPr lang="en-US" dirty="0"/>
          </a:p>
        </p:txBody>
      </p:sp>
      <p:sp>
        <p:nvSpPr>
          <p:cNvPr id="3" name="Content Placeholder 2"/>
          <p:cNvSpPr>
            <a:spLocks noGrp="1"/>
          </p:cNvSpPr>
          <p:nvPr>
            <p:ph idx="1"/>
          </p:nvPr>
        </p:nvSpPr>
        <p:spPr/>
        <p:txBody>
          <a:bodyPr/>
          <a:lstStyle/>
          <a:p>
            <a:r>
              <a:rPr lang="en-US" dirty="0" smtClean="0"/>
              <a:t>“So, from this, you’ve shared that in figuring out your major, there are three main elements that are impacting your choice: cost/time required, unsure of what majors might interest you, and fear of making the wrong choice. On the plus side, your parents are very supportive, you’ve got a strong GPA, and have some time to figure this out. Would you agree with this? Would you add anything to what I just said?”</a:t>
            </a:r>
            <a:endParaRPr lang="en-US" dirty="0"/>
          </a:p>
        </p:txBody>
      </p:sp>
    </p:spTree>
    <p:extLst>
      <p:ext uri="{BB962C8B-B14F-4D97-AF65-F5344CB8AC3E}">
        <p14:creationId xmlns:p14="http://schemas.microsoft.com/office/powerpoint/2010/main" val="19382421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458200" cy="1143000"/>
          </a:xfrm>
        </p:spPr>
        <p:txBody>
          <a:bodyPr/>
          <a:lstStyle/>
          <a:p>
            <a:pPr algn="ctr"/>
            <a:r>
              <a:rPr lang="en-US" dirty="0" smtClean="0"/>
              <a:t>Today’s Goals:</a:t>
            </a:r>
            <a:endParaRPr lang="en-US" dirty="0"/>
          </a:p>
        </p:txBody>
      </p:sp>
      <p:sp>
        <p:nvSpPr>
          <p:cNvPr id="3" name="Content Placeholder 2"/>
          <p:cNvSpPr>
            <a:spLocks noGrp="1"/>
          </p:cNvSpPr>
          <p:nvPr>
            <p:ph idx="1"/>
          </p:nvPr>
        </p:nvSpPr>
        <p:spPr>
          <a:xfrm>
            <a:off x="228600" y="2209800"/>
            <a:ext cx="8534400" cy="4648200"/>
          </a:xfrm>
        </p:spPr>
        <p:txBody>
          <a:bodyPr/>
          <a:lstStyle/>
          <a:p>
            <a:pPr>
              <a:spcBef>
                <a:spcPts val="1200"/>
              </a:spcBef>
            </a:pPr>
            <a:r>
              <a:rPr lang="en-US" dirty="0" smtClean="0"/>
              <a:t>Review theoretical foundation of CIP</a:t>
            </a:r>
          </a:p>
          <a:p>
            <a:pPr>
              <a:spcBef>
                <a:spcPts val="1200"/>
              </a:spcBef>
            </a:pPr>
            <a:r>
              <a:rPr lang="en-US" dirty="0" smtClean="0"/>
              <a:t>Present practical CIP tools and strategies </a:t>
            </a:r>
          </a:p>
          <a:p>
            <a:pPr>
              <a:spcBef>
                <a:spcPts val="1200"/>
              </a:spcBef>
            </a:pPr>
            <a:r>
              <a:rPr lang="en-US" dirty="0" smtClean="0"/>
              <a:t>Share research findings on CIP service delivery model</a:t>
            </a:r>
          </a:p>
          <a:p>
            <a:endParaRPr lang="en-US" dirty="0"/>
          </a:p>
        </p:txBody>
      </p:sp>
    </p:spTree>
    <p:extLst>
      <p:ext uri="{BB962C8B-B14F-4D97-AF65-F5344CB8AC3E}">
        <p14:creationId xmlns:p14="http://schemas.microsoft.com/office/powerpoint/2010/main" val="98029809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Debrief</a:t>
            </a:r>
            <a:endParaRPr lang="en-US" dirty="0"/>
          </a:p>
        </p:txBody>
      </p:sp>
      <p:sp>
        <p:nvSpPr>
          <p:cNvPr id="3" name="Content Placeholder 2"/>
          <p:cNvSpPr>
            <a:spLocks noGrp="1"/>
          </p:cNvSpPr>
          <p:nvPr>
            <p:ph idx="1"/>
          </p:nvPr>
        </p:nvSpPr>
        <p:spPr/>
        <p:txBody>
          <a:bodyPr/>
          <a:lstStyle/>
          <a:p>
            <a:r>
              <a:rPr lang="en-US" dirty="0" smtClean="0"/>
              <a:t>What was the activity like? </a:t>
            </a:r>
          </a:p>
          <a:p>
            <a:r>
              <a:rPr lang="en-US" dirty="0" smtClean="0"/>
              <a:t>Which questions were most helpful? </a:t>
            </a:r>
          </a:p>
          <a:p>
            <a:r>
              <a:rPr lang="en-US" dirty="0" smtClean="0"/>
              <a:t>Where did you get stuck? </a:t>
            </a:r>
          </a:p>
          <a:p>
            <a:r>
              <a:rPr lang="en-US" dirty="0" smtClean="0"/>
              <a:t>What other questions would you add? </a:t>
            </a:r>
          </a:p>
          <a:p>
            <a:r>
              <a:rPr lang="en-US" dirty="0" smtClean="0"/>
              <a:t>What might you </a:t>
            </a:r>
            <a:r>
              <a:rPr lang="en-US" dirty="0"/>
              <a:t>add</a:t>
            </a:r>
            <a:r>
              <a:rPr lang="en-US" dirty="0" smtClean="0"/>
              <a:t>?</a:t>
            </a:r>
          </a:p>
          <a:p>
            <a:r>
              <a:rPr lang="en-US" dirty="0" smtClean="0"/>
              <a:t>What issues can you see potentially emerging from this activity?</a:t>
            </a:r>
          </a:p>
        </p:txBody>
      </p:sp>
    </p:spTree>
    <p:extLst>
      <p:ext uri="{BB962C8B-B14F-4D97-AF65-F5344CB8AC3E}">
        <p14:creationId xmlns:p14="http://schemas.microsoft.com/office/powerpoint/2010/main" val="13111220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Issues Revealed</a:t>
            </a:r>
          </a:p>
        </p:txBody>
      </p:sp>
      <p:sp>
        <p:nvSpPr>
          <p:cNvPr id="3" name="Content Placeholder 2"/>
          <p:cNvSpPr>
            <a:spLocks noGrp="1"/>
          </p:cNvSpPr>
          <p:nvPr>
            <p:ph sz="half" idx="1"/>
          </p:nvPr>
        </p:nvSpPr>
        <p:spPr/>
        <p:txBody>
          <a:bodyPr/>
          <a:lstStyle/>
          <a:p>
            <a:pPr marL="0" indent="0" eaLnBrk="1" hangingPunct="1"/>
            <a:r>
              <a:rPr lang="en-US" dirty="0" smtClean="0"/>
              <a:t>Cognitive </a:t>
            </a:r>
            <a:r>
              <a:rPr lang="en-US" dirty="0"/>
              <a:t>distortion</a:t>
            </a:r>
          </a:p>
          <a:p>
            <a:pPr marL="0" indent="0" eaLnBrk="1" hangingPunct="1"/>
            <a:r>
              <a:rPr lang="en-US" dirty="0"/>
              <a:t>Disabling emotions</a:t>
            </a:r>
          </a:p>
          <a:p>
            <a:pPr marL="0" indent="0" eaLnBrk="1" hangingPunct="1"/>
            <a:r>
              <a:rPr lang="en-US" dirty="0"/>
              <a:t>Financial</a:t>
            </a:r>
          </a:p>
          <a:p>
            <a:pPr marL="0" indent="0" eaLnBrk="1" hangingPunct="1"/>
            <a:r>
              <a:rPr lang="en-US" dirty="0"/>
              <a:t>Family</a:t>
            </a:r>
          </a:p>
          <a:p>
            <a:pPr marL="0" indent="0" eaLnBrk="1" hangingPunct="1"/>
            <a:r>
              <a:rPr lang="en-US" dirty="0"/>
              <a:t>Education     </a:t>
            </a:r>
            <a:endParaRPr lang="en-US" dirty="0" smtClean="0"/>
          </a:p>
        </p:txBody>
      </p:sp>
      <p:sp>
        <p:nvSpPr>
          <p:cNvPr id="6" name="Content Placeholder 5"/>
          <p:cNvSpPr>
            <a:spLocks noGrp="1"/>
          </p:cNvSpPr>
          <p:nvPr>
            <p:ph sz="half" idx="2"/>
          </p:nvPr>
        </p:nvSpPr>
        <p:spPr/>
        <p:txBody>
          <a:bodyPr/>
          <a:lstStyle/>
          <a:p>
            <a:pPr marL="0" indent="0" eaLnBrk="1" hangingPunct="1"/>
            <a:r>
              <a:rPr lang="en-US" dirty="0"/>
              <a:t>Interests</a:t>
            </a:r>
          </a:p>
          <a:p>
            <a:pPr marL="0" indent="0" eaLnBrk="1" hangingPunct="1"/>
            <a:r>
              <a:rPr lang="en-US" dirty="0"/>
              <a:t>Self doubt</a:t>
            </a:r>
          </a:p>
          <a:p>
            <a:pPr marL="0" indent="0" eaLnBrk="1" hangingPunct="1"/>
            <a:r>
              <a:rPr lang="en-US" dirty="0"/>
              <a:t>Employment</a:t>
            </a:r>
          </a:p>
          <a:p>
            <a:pPr marL="0" indent="0" eaLnBrk="1" hangingPunct="1"/>
            <a:r>
              <a:rPr lang="en-US" dirty="0"/>
              <a:t>Quality of life</a:t>
            </a:r>
          </a:p>
          <a:p>
            <a:endParaRPr lang="en-US" dirty="0"/>
          </a:p>
        </p:txBody>
      </p:sp>
    </p:spTree>
    <p:extLst>
      <p:ext uri="{BB962C8B-B14F-4D97-AF65-F5344CB8AC3E}">
        <p14:creationId xmlns:p14="http://schemas.microsoft.com/office/powerpoint/2010/main" val="32399334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533400"/>
            <a:ext cx="2743200" cy="1143000"/>
          </a:xfrm>
        </p:spPr>
        <p:txBody>
          <a:bodyPr/>
          <a:lstStyle/>
          <a:p>
            <a:pPr algn="ctr"/>
            <a:r>
              <a:rPr lang="en-US" dirty="0" smtClean="0"/>
              <a:t>Sample DSWs</a:t>
            </a:r>
            <a:endParaRPr lang="en-US" dirty="0"/>
          </a:p>
        </p:txBody>
      </p:sp>
      <p:pic>
        <p:nvPicPr>
          <p:cNvPr id="5" name="Picture 4" descr="dsw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95" y="3276600"/>
            <a:ext cx="2903242" cy="3199117"/>
          </a:xfrm>
          <a:prstGeom prst="rect">
            <a:avLst/>
          </a:prstGeom>
        </p:spPr>
      </p:pic>
      <p:pic>
        <p:nvPicPr>
          <p:cNvPr id="6" name="Picture 5" descr="dsw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447403" y="-105797"/>
            <a:ext cx="2590800" cy="2802393"/>
          </a:xfrm>
          <a:prstGeom prst="rect">
            <a:avLst/>
          </a:prstGeom>
        </p:spPr>
      </p:pic>
      <p:pic>
        <p:nvPicPr>
          <p:cNvPr id="7" name="Picture 6" descr="DSW_Image2_voronin.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15660" y="3962400"/>
            <a:ext cx="2728339" cy="2696587"/>
          </a:xfrm>
          <a:prstGeom prst="rect">
            <a:avLst/>
          </a:prstGeom>
        </p:spPr>
      </p:pic>
      <p:pic>
        <p:nvPicPr>
          <p:cNvPr id="8" name="Picture 7" descr="dsw1.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322930" y="-336037"/>
            <a:ext cx="2285999" cy="2958076"/>
          </a:xfrm>
          <a:prstGeom prst="rect">
            <a:avLst/>
          </a:prstGeom>
        </p:spPr>
      </p:pic>
      <p:pic>
        <p:nvPicPr>
          <p:cNvPr id="9" name="Picture 8" descr="dsw2.JPG"/>
          <p:cNvPicPr>
            <a:picLocks noChangeAspect="1"/>
          </p:cNvPicPr>
          <p:nvPr/>
        </p:nvPicPr>
        <p:blipFill rotWithShape="1">
          <a:blip r:embed="rId7" cstate="screen">
            <a:extLst>
              <a:ext uri="{28A0092B-C50C-407E-A947-70E740481C1C}">
                <a14:useLocalDpi xmlns:a14="http://schemas.microsoft.com/office/drawing/2010/main"/>
              </a:ext>
            </a:extLst>
          </a:blip>
          <a:srcRect l="-4011"/>
          <a:stretch/>
        </p:blipFill>
        <p:spPr>
          <a:xfrm>
            <a:off x="2819400" y="2209800"/>
            <a:ext cx="3347817" cy="3198477"/>
          </a:xfrm>
          <a:prstGeom prst="rect">
            <a:avLst/>
          </a:prstGeom>
        </p:spPr>
      </p:pic>
      <p:pic>
        <p:nvPicPr>
          <p:cNvPr id="10" name="Picture 9" descr="dsw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487" y="3263460"/>
            <a:ext cx="2903242" cy="3199117"/>
          </a:xfrm>
          <a:prstGeom prst="rect">
            <a:avLst/>
          </a:prstGeom>
        </p:spPr>
      </p:pic>
      <p:pic>
        <p:nvPicPr>
          <p:cNvPr id="11" name="Picture 10" descr="dsw1.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343922" y="-349177"/>
            <a:ext cx="2285999" cy="2958076"/>
          </a:xfrm>
          <a:prstGeom prst="rect">
            <a:avLst/>
          </a:prstGeom>
        </p:spPr>
      </p:pic>
      <p:pic>
        <p:nvPicPr>
          <p:cNvPr id="12" name="Picture 11" descr="dsw2.JPG"/>
          <p:cNvPicPr>
            <a:picLocks noChangeAspect="1"/>
          </p:cNvPicPr>
          <p:nvPr/>
        </p:nvPicPr>
        <p:blipFill rotWithShape="1">
          <a:blip r:embed="rId8" cstate="screen">
            <a:extLst>
              <a:ext uri="{28A0092B-C50C-407E-A947-70E740481C1C}">
                <a14:useLocalDpi xmlns:a14="http://schemas.microsoft.com/office/drawing/2010/main"/>
              </a:ext>
            </a:extLst>
          </a:blip>
          <a:srcRect l="-4011"/>
          <a:stretch/>
        </p:blipFill>
        <p:spPr>
          <a:xfrm>
            <a:off x="2840392" y="2196660"/>
            <a:ext cx="3347817" cy="3198477"/>
          </a:xfrm>
          <a:prstGeom prst="rect">
            <a:avLst/>
          </a:prstGeom>
        </p:spPr>
      </p:pic>
    </p:spTree>
    <p:extLst>
      <p:ext uri="{BB962C8B-B14F-4D97-AF65-F5344CB8AC3E}">
        <p14:creationId xmlns:p14="http://schemas.microsoft.com/office/powerpoint/2010/main" val="27983555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458200" cy="1143000"/>
          </a:xfrm>
        </p:spPr>
        <p:txBody>
          <a:bodyPr/>
          <a:lstStyle/>
          <a:p>
            <a:r>
              <a:rPr lang="en-US" dirty="0" smtClean="0"/>
              <a:t>Leigh’s DSW</a:t>
            </a:r>
            <a:endParaRPr lang="en-US" dirty="0"/>
          </a:p>
        </p:txBody>
      </p:sp>
      <p:pic>
        <p:nvPicPr>
          <p:cNvPr id="4" name="Picture 3" descr="dsw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0" y="-152400"/>
            <a:ext cx="5143500" cy="6858000"/>
          </a:xfrm>
          <a:prstGeom prst="rect">
            <a:avLst/>
          </a:prstGeom>
        </p:spPr>
      </p:pic>
      <p:pic>
        <p:nvPicPr>
          <p:cNvPr id="5" name="Picture 4" descr="dsw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400" y="1600200"/>
            <a:ext cx="3348526" cy="3343600"/>
          </a:xfrm>
          <a:prstGeom prst="rect">
            <a:avLst/>
          </a:prstGeom>
        </p:spPr>
      </p:pic>
    </p:spTree>
    <p:extLst>
      <p:ext uri="{BB962C8B-B14F-4D97-AF65-F5344CB8AC3E}">
        <p14:creationId xmlns:p14="http://schemas.microsoft.com/office/powerpoint/2010/main" val="40823031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with the DSW</a:t>
            </a:r>
            <a:endParaRPr lang="en-US" dirty="0"/>
          </a:p>
        </p:txBody>
      </p:sp>
      <p:sp>
        <p:nvSpPr>
          <p:cNvPr id="3" name="Content Placeholder 2"/>
          <p:cNvSpPr>
            <a:spLocks noGrp="1"/>
          </p:cNvSpPr>
          <p:nvPr>
            <p:ph idx="1"/>
          </p:nvPr>
        </p:nvSpPr>
        <p:spPr/>
        <p:txBody>
          <a:bodyPr/>
          <a:lstStyle/>
          <a:p>
            <a:r>
              <a:rPr lang="en-US" dirty="0" smtClean="0"/>
              <a:t>Further readiness assessment?</a:t>
            </a:r>
          </a:p>
          <a:p>
            <a:endParaRPr lang="en-US" dirty="0"/>
          </a:p>
          <a:p>
            <a:r>
              <a:rPr lang="en-US" dirty="0" smtClean="0"/>
              <a:t>Develop the ILP</a:t>
            </a:r>
          </a:p>
          <a:p>
            <a:pPr lvl="1"/>
            <a:r>
              <a:rPr lang="en-US" dirty="0" smtClean="0"/>
              <a:t>Readiness assessment</a:t>
            </a:r>
          </a:p>
          <a:p>
            <a:pPr lvl="1"/>
            <a:r>
              <a:rPr lang="en-US" dirty="0" smtClean="0"/>
              <a:t>Career assessment</a:t>
            </a:r>
          </a:p>
          <a:p>
            <a:pPr lvl="1"/>
            <a:r>
              <a:rPr lang="en-US" dirty="0" smtClean="0"/>
              <a:t>Options information</a:t>
            </a:r>
          </a:p>
          <a:p>
            <a:pPr lvl="1"/>
            <a:r>
              <a:rPr lang="en-US" dirty="0" smtClean="0"/>
              <a:t>Referrals for mental health concerns</a:t>
            </a:r>
            <a:endParaRPr lang="en-US" dirty="0"/>
          </a:p>
        </p:txBody>
      </p:sp>
    </p:spTree>
    <p:extLst>
      <p:ext uri="{BB962C8B-B14F-4D97-AF65-F5344CB8AC3E}">
        <p14:creationId xmlns:p14="http://schemas.microsoft.com/office/powerpoint/2010/main" val="16154485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Leigh’s Situation</a:t>
            </a:r>
            <a:endParaRPr lang="en-US" dirty="0"/>
          </a:p>
        </p:txBody>
      </p:sp>
      <p:sp>
        <p:nvSpPr>
          <p:cNvPr id="3" name="Content Placeholder 2"/>
          <p:cNvSpPr>
            <a:spLocks noGrp="1"/>
          </p:cNvSpPr>
          <p:nvPr>
            <p:ph idx="1"/>
          </p:nvPr>
        </p:nvSpPr>
        <p:spPr/>
        <p:txBody>
          <a:bodyPr/>
          <a:lstStyle/>
          <a:p>
            <a:r>
              <a:rPr lang="en-US" dirty="0" smtClean="0"/>
              <a:t>What is the gap?</a:t>
            </a:r>
          </a:p>
          <a:p>
            <a:r>
              <a:rPr lang="en-US" dirty="0" smtClean="0"/>
              <a:t>Location in the pyramid</a:t>
            </a:r>
          </a:p>
          <a:p>
            <a:r>
              <a:rPr lang="en-US" dirty="0" smtClean="0"/>
              <a:t>Location in CASVE Cycle </a:t>
            </a:r>
          </a:p>
          <a:p>
            <a:r>
              <a:rPr lang="en-US" dirty="0" smtClean="0"/>
              <a:t>Readiness</a:t>
            </a:r>
          </a:p>
          <a:p>
            <a:r>
              <a:rPr lang="en-US" dirty="0" smtClean="0"/>
              <a:t>Considerations from DSW exercise</a:t>
            </a:r>
            <a:endParaRPr lang="en-US" dirty="0"/>
          </a:p>
        </p:txBody>
      </p:sp>
    </p:spTree>
    <p:extLst>
      <p:ext uri="{BB962C8B-B14F-4D97-AF65-F5344CB8AC3E}">
        <p14:creationId xmlns:p14="http://schemas.microsoft.com/office/powerpoint/2010/main" val="8365451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458200" cy="1143000"/>
          </a:xfrm>
        </p:spPr>
        <p:txBody>
          <a:bodyPr/>
          <a:lstStyle/>
          <a:p>
            <a:r>
              <a:rPr lang="en-US" dirty="0" smtClean="0"/>
              <a:t>Individual Learning Plan</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990599"/>
            <a:ext cx="4438650" cy="5365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6241657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lstStyle/>
          <a:p>
            <a:pPr algn="ctr"/>
            <a:r>
              <a:rPr lang="en-US" dirty="0" smtClean="0"/>
              <a:t>CIP Strategies &amp; Interventions</a:t>
            </a:r>
            <a:endParaRPr lang="en-US" dirty="0"/>
          </a:p>
        </p:txBody>
      </p:sp>
      <p:pic>
        <p:nvPicPr>
          <p:cNvPr id="7" name="Picture 6" descr="Screen Shot 2015-02-03 at 9.56.5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0" y="2590800"/>
            <a:ext cx="5084956" cy="3200400"/>
          </a:xfrm>
          <a:prstGeom prst="rect">
            <a:avLst/>
          </a:prstGeom>
        </p:spPr>
      </p:pic>
    </p:spTree>
    <p:extLst>
      <p:ext uri="{BB962C8B-B14F-4D97-AF65-F5344CB8AC3E}">
        <p14:creationId xmlns:p14="http://schemas.microsoft.com/office/powerpoint/2010/main" val="5658300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pPr algn="ctr"/>
            <a:r>
              <a:rPr lang="en-US" dirty="0" smtClean="0"/>
              <a:t>Practical Strategies for Building Self-Knowledge?</a:t>
            </a:r>
            <a:endParaRPr lang="en-US" dirty="0"/>
          </a:p>
        </p:txBody>
      </p:sp>
      <p:pic>
        <p:nvPicPr>
          <p:cNvPr id="7" name="Picture 6" descr="Screen Shot 2015-02-03 at 9.56.5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676400"/>
            <a:ext cx="6295660" cy="3962400"/>
          </a:xfrm>
          <a:prstGeom prst="rect">
            <a:avLst/>
          </a:prstGeom>
        </p:spPr>
      </p:pic>
      <p:sp>
        <p:nvSpPr>
          <p:cNvPr id="3" name="Right Arrow 2"/>
          <p:cNvSpPr/>
          <p:nvPr/>
        </p:nvSpPr>
        <p:spPr bwMode="auto">
          <a:xfrm>
            <a:off x="1371600" y="3200400"/>
            <a:ext cx="978408" cy="48463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endParaRPr>
          </a:p>
        </p:txBody>
      </p:sp>
      <p:sp>
        <p:nvSpPr>
          <p:cNvPr id="5" name="Right Arrow 4"/>
          <p:cNvSpPr/>
          <p:nvPr/>
        </p:nvSpPr>
        <p:spPr bwMode="auto">
          <a:xfrm>
            <a:off x="2438400" y="3200400"/>
            <a:ext cx="978408" cy="48463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endParaRPr>
          </a:p>
        </p:txBody>
      </p:sp>
      <p:sp>
        <p:nvSpPr>
          <p:cNvPr id="6" name="Right Arrow 5"/>
          <p:cNvSpPr/>
          <p:nvPr/>
        </p:nvSpPr>
        <p:spPr bwMode="auto">
          <a:xfrm>
            <a:off x="1600200" y="4495800"/>
            <a:ext cx="822960" cy="822960"/>
          </a:xfrm>
          <a:prstGeom prst="rightArrow">
            <a:avLst/>
          </a:prstGeom>
          <a:solidFill>
            <a:srgbClr val="FF0000"/>
          </a:solidFill>
          <a:ln>
            <a:noFill/>
          </a:ln>
          <a:effectLst/>
          <a:extLst/>
        </p:spPr>
        <p:txBody>
          <a:bodyPr/>
          <a:lstStyle/>
          <a:p>
            <a:endParaRPr lang="en-US"/>
          </a:p>
        </p:txBody>
      </p:sp>
    </p:spTree>
    <p:extLst>
      <p:ext uri="{BB962C8B-B14F-4D97-AF65-F5344CB8AC3E}">
        <p14:creationId xmlns:p14="http://schemas.microsoft.com/office/powerpoint/2010/main" val="387103423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pPr algn="ctr"/>
            <a:r>
              <a:rPr lang="en-US" dirty="0" smtClean="0"/>
              <a:t>Practical Strategies for Building Options Knowledge?</a:t>
            </a:r>
            <a:endParaRPr lang="en-US" dirty="0"/>
          </a:p>
        </p:txBody>
      </p:sp>
      <p:pic>
        <p:nvPicPr>
          <p:cNvPr id="7" name="Picture 6" descr="Screen Shot 2015-02-03 at 9.56.5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676400"/>
            <a:ext cx="6295660" cy="3962400"/>
          </a:xfrm>
          <a:prstGeom prst="rect">
            <a:avLst/>
          </a:prstGeom>
        </p:spPr>
      </p:pic>
      <p:sp>
        <p:nvSpPr>
          <p:cNvPr id="3" name="Right Arrow 2"/>
          <p:cNvSpPr/>
          <p:nvPr/>
        </p:nvSpPr>
        <p:spPr bwMode="auto">
          <a:xfrm>
            <a:off x="1371600" y="3200400"/>
            <a:ext cx="978408" cy="48463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endParaRPr>
          </a:p>
        </p:txBody>
      </p:sp>
      <p:sp>
        <p:nvSpPr>
          <p:cNvPr id="5" name="Right Arrow 4"/>
          <p:cNvSpPr/>
          <p:nvPr/>
        </p:nvSpPr>
        <p:spPr bwMode="auto">
          <a:xfrm>
            <a:off x="2438400" y="3200400"/>
            <a:ext cx="978408" cy="48463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endParaRPr>
          </a:p>
        </p:txBody>
      </p:sp>
      <p:sp>
        <p:nvSpPr>
          <p:cNvPr id="6" name="Right Arrow 5"/>
          <p:cNvSpPr/>
          <p:nvPr/>
        </p:nvSpPr>
        <p:spPr bwMode="auto">
          <a:xfrm rot="15924674">
            <a:off x="5029200" y="5105400"/>
            <a:ext cx="822960" cy="822960"/>
          </a:xfrm>
          <a:prstGeom prst="rightArrow">
            <a:avLst/>
          </a:prstGeom>
          <a:solidFill>
            <a:srgbClr val="FF0000"/>
          </a:solidFill>
          <a:ln>
            <a:noFill/>
          </a:ln>
          <a:effectLst/>
          <a:extLst/>
        </p:spPr>
        <p:txBody>
          <a:bodyPr/>
          <a:lstStyle/>
          <a:p>
            <a:endParaRPr lang="en-US"/>
          </a:p>
        </p:txBody>
      </p:sp>
    </p:spTree>
    <p:extLst>
      <p:ext uri="{BB962C8B-B14F-4D97-AF65-F5344CB8AC3E}">
        <p14:creationId xmlns:p14="http://schemas.microsoft.com/office/powerpoint/2010/main" val="11980051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CIP?</a:t>
            </a:r>
            <a:endParaRPr lang="en-US" dirty="0"/>
          </a:p>
        </p:txBody>
      </p:sp>
      <p:sp>
        <p:nvSpPr>
          <p:cNvPr id="5" name="Content Placeholder 4"/>
          <p:cNvSpPr>
            <a:spLocks noGrp="1"/>
          </p:cNvSpPr>
          <p:nvPr>
            <p:ph idx="1"/>
          </p:nvPr>
        </p:nvSpPr>
        <p:spPr>
          <a:xfrm>
            <a:off x="228600" y="2362200"/>
            <a:ext cx="8763000" cy="4648200"/>
          </a:xfrm>
        </p:spPr>
        <p:txBody>
          <a:bodyPr/>
          <a:lstStyle/>
          <a:p>
            <a:r>
              <a:rPr lang="en-US" dirty="0" smtClean="0">
                <a:latin typeface="Arial" charset="0"/>
              </a:rPr>
              <a:t>The </a:t>
            </a:r>
            <a:r>
              <a:rPr lang="en-US" dirty="0">
                <a:latin typeface="Arial" charset="0"/>
              </a:rPr>
              <a:t>CIP differentiated service delivery approach has been used at the Florida State University Career Center for the past 42 years</a:t>
            </a:r>
          </a:p>
          <a:p>
            <a:pPr>
              <a:spcBef>
                <a:spcPts val="2400"/>
              </a:spcBef>
            </a:pPr>
            <a:r>
              <a:rPr lang="en-US" dirty="0" smtClean="0">
                <a:latin typeface="Arial" charset="0"/>
              </a:rPr>
              <a:t>Application to </a:t>
            </a:r>
            <a:r>
              <a:rPr lang="en-US" dirty="0">
                <a:latin typeface="Arial" charset="0"/>
              </a:rPr>
              <a:t>other higher education career centers and school career guidance programs in the </a:t>
            </a:r>
            <a:r>
              <a:rPr lang="en-US" dirty="0" smtClean="0">
                <a:latin typeface="Arial" charset="0"/>
              </a:rPr>
              <a:t>US and worldwide</a:t>
            </a:r>
            <a:endParaRPr lang="en-US" dirty="0">
              <a:latin typeface="Arial" charset="0"/>
            </a:endParaRPr>
          </a:p>
          <a:p>
            <a:endParaRPr lang="en-US" dirty="0"/>
          </a:p>
        </p:txBody>
      </p:sp>
    </p:spTree>
    <p:extLst>
      <p:ext uri="{BB962C8B-B14F-4D97-AF65-F5344CB8AC3E}">
        <p14:creationId xmlns:p14="http://schemas.microsoft.com/office/powerpoint/2010/main" val="109353925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pPr algn="ctr"/>
            <a:r>
              <a:rPr lang="en-US" dirty="0" smtClean="0"/>
              <a:t>Practical Strategies for Building Decision Making Skills?</a:t>
            </a:r>
            <a:endParaRPr lang="en-US" dirty="0"/>
          </a:p>
        </p:txBody>
      </p:sp>
      <p:pic>
        <p:nvPicPr>
          <p:cNvPr id="7" name="Picture 6" descr="Screen Shot 2015-02-03 at 9.56.5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676400"/>
            <a:ext cx="6295660" cy="3962400"/>
          </a:xfrm>
          <a:prstGeom prst="rect">
            <a:avLst/>
          </a:prstGeom>
        </p:spPr>
      </p:pic>
      <p:sp>
        <p:nvSpPr>
          <p:cNvPr id="3" name="Right Arrow 2"/>
          <p:cNvSpPr/>
          <p:nvPr/>
        </p:nvSpPr>
        <p:spPr bwMode="auto">
          <a:xfrm>
            <a:off x="1371600" y="3200400"/>
            <a:ext cx="978408" cy="48463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endParaRPr>
          </a:p>
        </p:txBody>
      </p:sp>
      <p:sp>
        <p:nvSpPr>
          <p:cNvPr id="5" name="Right Arrow 4"/>
          <p:cNvSpPr/>
          <p:nvPr/>
        </p:nvSpPr>
        <p:spPr bwMode="auto">
          <a:xfrm>
            <a:off x="2438400" y="3200400"/>
            <a:ext cx="978408" cy="48463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endParaRPr>
          </a:p>
        </p:txBody>
      </p:sp>
      <p:sp>
        <p:nvSpPr>
          <p:cNvPr id="6" name="Right Arrow 5"/>
          <p:cNvSpPr/>
          <p:nvPr/>
        </p:nvSpPr>
        <p:spPr bwMode="auto">
          <a:xfrm>
            <a:off x="2012801" y="3232000"/>
            <a:ext cx="822960" cy="822960"/>
          </a:xfrm>
          <a:prstGeom prst="rightArrow">
            <a:avLst/>
          </a:prstGeom>
          <a:solidFill>
            <a:srgbClr val="FF0000"/>
          </a:solidFill>
          <a:ln>
            <a:noFill/>
          </a:ln>
          <a:effectLst/>
          <a:extLst/>
        </p:spPr>
        <p:txBody>
          <a:bodyPr/>
          <a:lstStyle/>
          <a:p>
            <a:endParaRPr lang="en-US"/>
          </a:p>
        </p:txBody>
      </p:sp>
    </p:spTree>
    <p:extLst>
      <p:ext uri="{BB962C8B-B14F-4D97-AF65-F5344CB8AC3E}">
        <p14:creationId xmlns:p14="http://schemas.microsoft.com/office/powerpoint/2010/main" val="179085365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5-12 at 11.31.03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5517" y="2921000"/>
            <a:ext cx="5208483" cy="3937000"/>
          </a:xfrm>
          <a:prstGeom prst="rect">
            <a:avLst/>
          </a:prstGeom>
        </p:spPr>
      </p:pic>
      <p:pic>
        <p:nvPicPr>
          <p:cNvPr id="6" name="Picture 5" descr="Screen Shot 2017-05-12 at 11.31.35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914400"/>
            <a:ext cx="3661064" cy="4800600"/>
          </a:xfrm>
          <a:prstGeom prst="rect">
            <a:avLst/>
          </a:prstGeom>
        </p:spPr>
      </p:pic>
      <p:pic>
        <p:nvPicPr>
          <p:cNvPr id="7" name="Picture 6" descr="Screen Shot 2017-05-12 at 11.33.17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3600" y="0"/>
            <a:ext cx="3200400" cy="2592631"/>
          </a:xfrm>
          <a:prstGeom prst="rect">
            <a:avLst/>
          </a:prstGeom>
        </p:spPr>
      </p:pic>
      <p:sp>
        <p:nvSpPr>
          <p:cNvPr id="8" name="TextBox 7"/>
          <p:cNvSpPr txBox="1"/>
          <p:nvPr/>
        </p:nvSpPr>
        <p:spPr>
          <a:xfrm>
            <a:off x="3505200" y="457200"/>
            <a:ext cx="2315608" cy="523220"/>
          </a:xfrm>
          <a:prstGeom prst="rect">
            <a:avLst/>
          </a:prstGeom>
          <a:noFill/>
        </p:spPr>
        <p:txBody>
          <a:bodyPr wrap="none" rtlCol="0">
            <a:spAutoFit/>
          </a:bodyPr>
          <a:lstStyle/>
          <a:p>
            <a:r>
              <a:rPr lang="en-US" sz="2800" b="1" dirty="0" smtClean="0"/>
              <a:t>EXAMPLES</a:t>
            </a:r>
            <a:endParaRPr lang="en-US" sz="2800" b="1" dirty="0"/>
          </a:p>
        </p:txBody>
      </p:sp>
    </p:spTree>
    <p:extLst>
      <p:ext uri="{BB962C8B-B14F-4D97-AF65-F5344CB8AC3E}">
        <p14:creationId xmlns:p14="http://schemas.microsoft.com/office/powerpoint/2010/main" val="10271931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pPr algn="ctr"/>
            <a:r>
              <a:rPr lang="en-US" dirty="0" smtClean="0"/>
              <a:t>Practical Strategies for Assessing Metacognitions (Self-Talk)?</a:t>
            </a:r>
            <a:endParaRPr lang="en-US" dirty="0"/>
          </a:p>
        </p:txBody>
      </p:sp>
      <p:pic>
        <p:nvPicPr>
          <p:cNvPr id="7" name="Picture 6" descr="Screen Shot 2015-02-03 at 9.56.5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676400"/>
            <a:ext cx="6295660" cy="3962400"/>
          </a:xfrm>
          <a:prstGeom prst="rect">
            <a:avLst/>
          </a:prstGeom>
        </p:spPr>
      </p:pic>
      <p:sp>
        <p:nvSpPr>
          <p:cNvPr id="3" name="Right Arrow 2"/>
          <p:cNvSpPr/>
          <p:nvPr/>
        </p:nvSpPr>
        <p:spPr bwMode="auto">
          <a:xfrm>
            <a:off x="1371600" y="3200400"/>
            <a:ext cx="978408" cy="48463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endParaRPr>
          </a:p>
        </p:txBody>
      </p:sp>
      <p:sp>
        <p:nvSpPr>
          <p:cNvPr id="5" name="Right Arrow 4"/>
          <p:cNvSpPr/>
          <p:nvPr/>
        </p:nvSpPr>
        <p:spPr bwMode="auto">
          <a:xfrm>
            <a:off x="2438400" y="3200400"/>
            <a:ext cx="978408" cy="48463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endParaRPr>
          </a:p>
        </p:txBody>
      </p:sp>
      <p:sp>
        <p:nvSpPr>
          <p:cNvPr id="6" name="Right Arrow 5"/>
          <p:cNvSpPr/>
          <p:nvPr/>
        </p:nvSpPr>
        <p:spPr bwMode="auto">
          <a:xfrm>
            <a:off x="3124200" y="2057400"/>
            <a:ext cx="822960" cy="822960"/>
          </a:xfrm>
          <a:prstGeom prst="rightArrow">
            <a:avLst/>
          </a:prstGeom>
          <a:solidFill>
            <a:srgbClr val="FF0000"/>
          </a:solidFill>
          <a:ln>
            <a:noFill/>
          </a:ln>
          <a:effectLst/>
          <a:extLst/>
        </p:spPr>
        <p:txBody>
          <a:bodyPr/>
          <a:lstStyle/>
          <a:p>
            <a:endParaRPr lang="en-US"/>
          </a:p>
        </p:txBody>
      </p:sp>
    </p:spTree>
    <p:extLst>
      <p:ext uri="{BB962C8B-B14F-4D97-AF65-F5344CB8AC3E}">
        <p14:creationId xmlns:p14="http://schemas.microsoft.com/office/powerpoint/2010/main" val="348489589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1143000"/>
          </a:xfrm>
        </p:spPr>
        <p:txBody>
          <a:bodyPr/>
          <a:lstStyle/>
          <a:p>
            <a:r>
              <a:rPr lang="en-US" dirty="0" smtClean="0"/>
              <a:t>Leigh’s ILP</a:t>
            </a:r>
            <a:endParaRPr lang="en-US" dirty="0"/>
          </a:p>
        </p:txBody>
      </p:sp>
      <p:pic>
        <p:nvPicPr>
          <p:cNvPr id="7" name="Picture 6" descr="ilp_blank.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1426096"/>
            <a:ext cx="9067800" cy="4276165"/>
          </a:xfrm>
          <a:prstGeom prst="rect">
            <a:avLst/>
          </a:prstGeom>
        </p:spPr>
      </p:pic>
    </p:spTree>
    <p:extLst>
      <p:ext uri="{BB962C8B-B14F-4D97-AF65-F5344CB8AC3E}">
        <p14:creationId xmlns:p14="http://schemas.microsoft.com/office/powerpoint/2010/main" val="24464802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232172" y="320353"/>
            <a:ext cx="8911828" cy="1125141"/>
          </a:xfrm>
        </p:spPr>
        <p:txBody>
          <a:bodyPr lIns="26788" tIns="26788" rIns="26788" bIns="26788"/>
          <a:lstStyle/>
          <a:p>
            <a:pPr eaLnBrk="1" hangingPunct="1">
              <a:defRPr/>
            </a:pPr>
            <a:r>
              <a:rPr lang="en-US" sz="3900"/>
              <a:t>Career Thoughts Inventory</a:t>
            </a:r>
          </a:p>
        </p:txBody>
      </p:sp>
      <p:sp>
        <p:nvSpPr>
          <p:cNvPr id="40962" name="Rectangle 2"/>
          <p:cNvSpPr>
            <a:spLocks noGrp="1" noChangeArrowheads="1"/>
          </p:cNvSpPr>
          <p:nvPr>
            <p:ph type="body" idx="1"/>
          </p:nvPr>
        </p:nvSpPr>
        <p:spPr>
          <a:xfrm>
            <a:off x="187524" y="1589485"/>
            <a:ext cx="9331523" cy="5848945"/>
          </a:xfrm>
        </p:spPr>
        <p:txBody>
          <a:bodyPr lIns="26788" tIns="26788" rIns="26788" bIns="26788" anchor="t"/>
          <a:lstStyle/>
          <a:p>
            <a:pPr marL="223234" indent="-223234" eaLnBrk="1" hangingPunct="1">
              <a:lnSpc>
                <a:spcPct val="81000"/>
              </a:lnSpc>
              <a:buSzPct val="124000"/>
              <a:buBlip>
                <a:blip r:embed="rId3"/>
              </a:buBlip>
              <a:defRPr/>
            </a:pPr>
            <a:r>
              <a:rPr lang="en-US" sz="2700" dirty="0"/>
              <a:t>Measures dysfunctional career thoughts</a:t>
            </a:r>
          </a:p>
          <a:p>
            <a:pPr marL="223234" indent="-223234" eaLnBrk="1" hangingPunct="1">
              <a:lnSpc>
                <a:spcPct val="81000"/>
              </a:lnSpc>
              <a:buSzPct val="124000"/>
              <a:buBlip>
                <a:blip r:embed="rId3"/>
              </a:buBlip>
              <a:defRPr/>
            </a:pPr>
            <a:r>
              <a:rPr lang="en-US" sz="2700" dirty="0"/>
              <a:t>Why???</a:t>
            </a:r>
          </a:p>
          <a:p>
            <a:pPr marL="223234" indent="-223234" eaLnBrk="1" hangingPunct="1">
              <a:lnSpc>
                <a:spcPct val="81000"/>
              </a:lnSpc>
              <a:buSzPct val="124000"/>
              <a:buBlip>
                <a:blip r:embed="rId4"/>
              </a:buBlip>
              <a:defRPr/>
            </a:pPr>
            <a:endParaRPr lang="en-US" sz="2700" dirty="0"/>
          </a:p>
          <a:p>
            <a:pPr marL="223234" indent="-223234" eaLnBrk="1" hangingPunct="1">
              <a:lnSpc>
                <a:spcPct val="81000"/>
              </a:lnSpc>
              <a:buSzPct val="124000"/>
              <a:buBlip>
                <a:blip r:embed="rId4"/>
              </a:buBlip>
              <a:defRPr/>
            </a:pPr>
            <a:endParaRPr lang="en-US" sz="2700" dirty="0"/>
          </a:p>
          <a:p>
            <a:pPr marL="223234" indent="-223234" eaLnBrk="1" hangingPunct="1">
              <a:lnSpc>
                <a:spcPct val="81000"/>
              </a:lnSpc>
              <a:buSzPct val="124000"/>
              <a:buBlip>
                <a:blip r:embed="rId4"/>
              </a:buBlip>
              <a:defRPr/>
            </a:pPr>
            <a:endParaRPr lang="en-US" sz="2700" dirty="0"/>
          </a:p>
          <a:p>
            <a:pPr marL="223234" indent="-223234" eaLnBrk="1" hangingPunct="1">
              <a:lnSpc>
                <a:spcPct val="81000"/>
              </a:lnSpc>
              <a:buSzPct val="124000"/>
              <a:buBlip>
                <a:blip r:embed="rId4"/>
              </a:buBlip>
              <a:defRPr/>
            </a:pPr>
            <a:endParaRPr lang="en-US" sz="2700" dirty="0"/>
          </a:p>
          <a:p>
            <a:pPr marL="223234" indent="-223234" eaLnBrk="1" hangingPunct="1">
              <a:lnSpc>
                <a:spcPct val="81000"/>
              </a:lnSpc>
              <a:buSzPct val="124000"/>
              <a:buBlip>
                <a:blip r:embed="rId4"/>
              </a:buBlip>
              <a:defRPr/>
            </a:pPr>
            <a:endParaRPr lang="en-US" sz="2700" dirty="0" smtClean="0"/>
          </a:p>
          <a:p>
            <a:pPr marL="223234" indent="-223234" eaLnBrk="1" hangingPunct="1">
              <a:lnSpc>
                <a:spcPct val="81000"/>
              </a:lnSpc>
              <a:buSzPct val="124000"/>
              <a:buBlip>
                <a:blip r:embed="rId4"/>
              </a:buBlip>
              <a:defRPr/>
            </a:pPr>
            <a:endParaRPr lang="en-US" sz="2700" dirty="0"/>
          </a:p>
          <a:p>
            <a:pPr marL="223234" indent="-223234" eaLnBrk="1" hangingPunct="1">
              <a:lnSpc>
                <a:spcPct val="81000"/>
              </a:lnSpc>
              <a:buSzPct val="124000"/>
              <a:buBlip>
                <a:blip r:embed="rId4"/>
              </a:buBlip>
              <a:defRPr/>
            </a:pPr>
            <a:endParaRPr lang="en-US" sz="2700" dirty="0" smtClean="0"/>
          </a:p>
          <a:p>
            <a:pPr marL="223234" indent="-223234" eaLnBrk="1" hangingPunct="1">
              <a:lnSpc>
                <a:spcPct val="81000"/>
              </a:lnSpc>
              <a:buSzPct val="124000"/>
              <a:buBlip>
                <a:blip r:embed="rId4"/>
              </a:buBlip>
              <a:defRPr/>
            </a:pPr>
            <a:endParaRPr lang="en-US" sz="2700" dirty="0"/>
          </a:p>
          <a:p>
            <a:pPr marL="223234" indent="-223234" eaLnBrk="1" hangingPunct="1">
              <a:lnSpc>
                <a:spcPct val="81000"/>
              </a:lnSpc>
              <a:buSzPct val="124000"/>
              <a:buBlip>
                <a:blip r:embed="rId4"/>
              </a:buBlip>
              <a:defRPr/>
            </a:pPr>
            <a:r>
              <a:rPr lang="en-US" sz="2700" dirty="0"/>
              <a:t>Based on Cognitive Information Processing (CIP) theory</a:t>
            </a:r>
          </a:p>
        </p:txBody>
      </p:sp>
      <p:graphicFrame>
        <p:nvGraphicFramePr>
          <p:cNvPr id="31747" name="Object 3"/>
          <p:cNvGraphicFramePr>
            <a:graphicFrameLocks/>
          </p:cNvGraphicFramePr>
          <p:nvPr/>
        </p:nvGraphicFramePr>
        <p:xfrm>
          <a:off x="1417588" y="2387575"/>
          <a:ext cx="7368109" cy="2786063"/>
        </p:xfrm>
        <a:graphic>
          <a:graphicData uri="http://schemas.openxmlformats.org/presentationml/2006/ole">
            <mc:AlternateContent xmlns:mc="http://schemas.openxmlformats.org/markup-compatibility/2006">
              <mc:Choice xmlns:v="urn:schemas-microsoft-com:vml" Requires="v">
                <p:oleObj spid="_x0000_s3092" name="Chart" r:id="rId5" imgW="14724965" imgH="5568710" progId="MSGraph.Chart.8">
                  <p:embed/>
                </p:oleObj>
              </mc:Choice>
              <mc:Fallback>
                <p:oleObj name="Chart" r:id="rId5" imgW="14724965" imgH="5568710" progId="MSGraph.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588" y="2387575"/>
                        <a:ext cx="7368109" cy="27860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964" name="Rectangle 4"/>
          <p:cNvSpPr>
            <a:spLocks/>
          </p:cNvSpPr>
          <p:nvPr/>
        </p:nvSpPr>
        <p:spPr bwMode="auto">
          <a:xfrm>
            <a:off x="4703713" y="3402211"/>
            <a:ext cx="4054078" cy="1375172"/>
          </a:xfrm>
          <a:prstGeom prst="rect">
            <a:avLst/>
          </a:prstGeom>
          <a:noFill/>
          <a:ln>
            <a:noFill/>
          </a:ln>
          <a:effectLst>
            <a:outerShdw blurRad="25400" dist="12700" algn="ctr" rotWithShape="0">
              <a:srgbClr val="FEFFFE">
                <a:alpha val="4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type="none" w="med" len="med"/>
                <a:tailEnd type="none" w="med" len="med"/>
              </a14:hiddenLine>
            </a:ext>
          </a:extLst>
        </p:spPr>
        <p:txBody>
          <a:bodyPr lIns="26788" tIns="26788" rIns="26788" bIns="26788"/>
          <a:lstStyle/>
          <a:p>
            <a:pPr>
              <a:spcBef>
                <a:spcPct val="0"/>
              </a:spcBef>
              <a:defRPr/>
            </a:pPr>
            <a:r>
              <a:rPr lang="en-US">
                <a:solidFill>
                  <a:schemeClr val="tx1"/>
                </a:solidFill>
                <a:ea typeface="ＭＳ Ｐゴシック" charset="0"/>
                <a:cs typeface="Georgia" charset="0"/>
              </a:rPr>
              <a:t>DCTs make up over 60% of the variance in career</a:t>
            </a:r>
          </a:p>
          <a:p>
            <a:pPr>
              <a:spcBef>
                <a:spcPct val="0"/>
              </a:spcBef>
              <a:defRPr/>
            </a:pPr>
            <a:r>
              <a:rPr lang="en-US">
                <a:solidFill>
                  <a:schemeClr val="tx1"/>
                </a:solidFill>
                <a:ea typeface="ＭＳ Ｐゴシック" charset="0"/>
                <a:cs typeface="Georgia" charset="0"/>
              </a:rPr>
              <a:t>indecision.</a:t>
            </a:r>
          </a:p>
        </p:txBody>
      </p:sp>
    </p:spTree>
    <p:extLst>
      <p:ext uri="{BB962C8B-B14F-4D97-AF65-F5344CB8AC3E}">
        <p14:creationId xmlns:p14="http://schemas.microsoft.com/office/powerpoint/2010/main" val="270848996"/>
      </p:ext>
    </p:extLst>
  </p:cSld>
  <p:clrMapOvr>
    <a:masterClrMapping/>
  </p:clrMapOvr>
  <p:transition>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251062"/>
          </a:xfrm>
        </p:spPr>
        <p:txBody>
          <a:bodyPr>
            <a:normAutofit/>
          </a:bodyPr>
          <a:lstStyle/>
          <a:p>
            <a:pPr lvl="0"/>
            <a:r>
              <a:rPr lang="en-US" dirty="0">
                <a:solidFill>
                  <a:schemeClr val="tx2"/>
                </a:solidFill>
                <a:latin typeface="Times New Roman" pitchFamily="18" charset="0"/>
                <a:cs typeface="Times New Roman" pitchFamily="18" charset="0"/>
              </a:rPr>
              <a:t>Impact of negative thinking</a:t>
            </a:r>
            <a:r>
              <a:rPr lang="en-US" dirty="0" smtClean="0">
                <a:solidFill>
                  <a:schemeClr val="tx2"/>
                </a:solidFill>
                <a:latin typeface="Times New Roman" pitchFamily="18" charset="0"/>
                <a:cs typeface="Times New Roman" pitchFamily="18" charset="0"/>
              </a:rPr>
              <a:t>?</a:t>
            </a:r>
            <a:endParaRPr lang="en-US" dirty="0"/>
          </a:p>
        </p:txBody>
      </p:sp>
      <p:sp>
        <p:nvSpPr>
          <p:cNvPr id="48150" name="Rectangle 22"/>
          <p:cNvSpPr>
            <a:spLocks noChangeArrowheads="1"/>
          </p:cNvSpPr>
          <p:nvPr/>
        </p:nvSpPr>
        <p:spPr bwMode="auto">
          <a:xfrm>
            <a:off x="0" y="1512888"/>
            <a:ext cx="8458200" cy="87312"/>
          </a:xfrm>
          <a:prstGeom prst="rect">
            <a:avLst/>
          </a:prstGeom>
          <a:solidFill>
            <a:srgbClr val="333333"/>
          </a:solidFill>
          <a:ln w="9525">
            <a:noFill/>
            <a:miter lim="800000"/>
            <a:headEnd/>
            <a:tailEnd/>
          </a:ln>
          <a:effectLst/>
        </p:spPr>
        <p:txBody>
          <a:bodyPr vert="horz" wrap="none" lIns="91435" tIns="45718" rIns="91435" bIns="45718" numCol="1" anchor="ctr" anchorCtr="0" compatLnSpc="1">
            <a:prstTxWarp prst="textNoShape">
              <a:avLst/>
            </a:prstTxWarp>
          </a:bodyPr>
          <a:lstStyle/>
          <a:p>
            <a:endParaRPr lang="en-US"/>
          </a:p>
        </p:txBody>
      </p:sp>
      <p:sp>
        <p:nvSpPr>
          <p:cNvPr id="48149" name="Rectangle 21" descr="Large confetti"/>
          <p:cNvSpPr>
            <a:spLocks noChangeArrowheads="1"/>
          </p:cNvSpPr>
          <p:nvPr/>
        </p:nvSpPr>
        <p:spPr bwMode="ltGray">
          <a:xfrm>
            <a:off x="247650" y="0"/>
            <a:ext cx="793750" cy="1841500"/>
          </a:xfrm>
          <a:prstGeom prst="rect">
            <a:avLst/>
          </a:prstGeom>
          <a:solidFill>
            <a:srgbClr val="262D4C"/>
          </a:solidFill>
          <a:ln w="9525">
            <a:noFill/>
            <a:miter lim="800000"/>
            <a:headEnd/>
            <a:tailEnd/>
          </a:ln>
          <a:effectLst/>
        </p:spPr>
        <p:txBody>
          <a:bodyPr vert="horz" wrap="none" lIns="91435" tIns="45718" rIns="91435" bIns="45718" numCol="1" anchor="ctr" anchorCtr="0" compatLnSpc="1">
            <a:prstTxWarp prst="textNoShape">
              <a:avLst/>
            </a:prstTxWarp>
          </a:bodyPr>
          <a:lstStyle/>
          <a:p>
            <a:endParaRPr lang="en-US"/>
          </a:p>
        </p:txBody>
      </p:sp>
      <p:sp>
        <p:nvSpPr>
          <p:cNvPr id="48148" name="Rectangle 20"/>
          <p:cNvSpPr>
            <a:spLocks noChangeArrowheads="1"/>
          </p:cNvSpPr>
          <p:nvPr/>
        </p:nvSpPr>
        <p:spPr bwMode="auto">
          <a:xfrm>
            <a:off x="7067550" y="6553201"/>
            <a:ext cx="2076450" cy="79375"/>
          </a:xfrm>
          <a:prstGeom prst="rect">
            <a:avLst/>
          </a:prstGeom>
          <a:solidFill>
            <a:srgbClr val="333333"/>
          </a:solidFill>
          <a:ln w="9525">
            <a:noFill/>
            <a:miter lim="800000"/>
            <a:headEnd/>
            <a:tailEnd/>
          </a:ln>
          <a:effectLst/>
        </p:spPr>
        <p:txBody>
          <a:bodyPr vert="horz" wrap="none" lIns="91435" tIns="45718" rIns="91435" bIns="45718" numCol="1" anchor="ctr" anchorCtr="0" compatLnSpc="1">
            <a:prstTxWarp prst="textNoShape">
              <a:avLst/>
            </a:prstTxWarp>
          </a:bodyPr>
          <a:lstStyle/>
          <a:p>
            <a:endParaRPr lang="en-US"/>
          </a:p>
        </p:txBody>
      </p:sp>
      <p:sp>
        <p:nvSpPr>
          <p:cNvPr id="48147" name="AutoShape 19"/>
          <p:cNvSpPr>
            <a:spLocks noChangeArrowheads="1"/>
          </p:cNvSpPr>
          <p:nvPr/>
        </p:nvSpPr>
        <p:spPr bwMode="auto">
          <a:xfrm>
            <a:off x="6553201" y="2819400"/>
            <a:ext cx="2438400" cy="3657600"/>
          </a:xfrm>
          <a:prstGeom prst="triangle">
            <a:avLst>
              <a:gd name="adj" fmla="val 50000"/>
            </a:avLst>
          </a:prstGeom>
          <a:solidFill>
            <a:srgbClr val="78C0B2"/>
          </a:solidFill>
          <a:ln w="9525">
            <a:solidFill>
              <a:srgbClr val="00264C"/>
            </a:solidFill>
            <a:miter lim="800000"/>
            <a:headEnd/>
            <a:tailEnd/>
          </a:ln>
          <a:effectLst/>
        </p:spPr>
        <p:txBody>
          <a:bodyPr vert="horz" wrap="none" lIns="91435" tIns="45718" rIns="91435" bIns="45718" numCol="1" anchor="ctr" anchorCtr="0" compatLnSpc="1">
            <a:prstTxWarp prst="textNoShape">
              <a:avLst/>
            </a:prstTxWarp>
          </a:bodyPr>
          <a:lstStyle/>
          <a:p>
            <a:endParaRPr lang="en-US"/>
          </a:p>
        </p:txBody>
      </p:sp>
      <p:sp>
        <p:nvSpPr>
          <p:cNvPr id="48145" name="Rectangle 17" descr="Large confetti"/>
          <p:cNvSpPr>
            <a:spLocks noChangeArrowheads="1"/>
          </p:cNvSpPr>
          <p:nvPr/>
        </p:nvSpPr>
        <p:spPr bwMode="auto">
          <a:xfrm>
            <a:off x="1093788" y="284163"/>
            <a:ext cx="7772400" cy="11430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p>
            <a:pPr defTabSz="914353"/>
            <a:endParaRPr lang="en-US" sz="4400" dirty="0">
              <a:solidFill>
                <a:schemeClr val="tx2"/>
              </a:solidFill>
              <a:latin typeface="Arial" pitchFamily="34" charset="0"/>
            </a:endParaRPr>
          </a:p>
        </p:txBody>
      </p:sp>
      <p:sp>
        <p:nvSpPr>
          <p:cNvPr id="48142" name="Line 14"/>
          <p:cNvSpPr>
            <a:spLocks noChangeShapeType="1"/>
          </p:cNvSpPr>
          <p:nvPr/>
        </p:nvSpPr>
        <p:spPr bwMode="auto">
          <a:xfrm>
            <a:off x="6858000" y="5562600"/>
            <a:ext cx="1828800" cy="0"/>
          </a:xfrm>
          <a:prstGeom prst="line">
            <a:avLst/>
          </a:prstGeom>
          <a:noFill/>
          <a:ln w="9525">
            <a:solidFill>
              <a:srgbClr val="00264C"/>
            </a:solidFill>
            <a:miter lim="800000"/>
            <a:headEnd/>
            <a:tailEnd/>
          </a:ln>
          <a:effectLst/>
        </p:spPr>
        <p:txBody>
          <a:bodyPr vert="horz" wrap="none" lIns="91435" tIns="45718" rIns="91435" bIns="45718" numCol="1" anchor="t" anchorCtr="0" compatLnSpc="1">
            <a:prstTxWarp prst="textNoShape">
              <a:avLst/>
            </a:prstTxWarp>
          </a:bodyPr>
          <a:lstStyle/>
          <a:p>
            <a:endParaRPr lang="en-US"/>
          </a:p>
        </p:txBody>
      </p:sp>
      <p:sp>
        <p:nvSpPr>
          <p:cNvPr id="48141" name="Line 13"/>
          <p:cNvSpPr>
            <a:spLocks noChangeShapeType="1"/>
          </p:cNvSpPr>
          <p:nvPr/>
        </p:nvSpPr>
        <p:spPr bwMode="auto">
          <a:xfrm>
            <a:off x="7239001" y="4495800"/>
            <a:ext cx="1066800" cy="0"/>
          </a:xfrm>
          <a:prstGeom prst="line">
            <a:avLst/>
          </a:prstGeom>
          <a:noFill/>
          <a:ln w="9525">
            <a:solidFill>
              <a:srgbClr val="00264C"/>
            </a:solidFill>
            <a:miter lim="800000"/>
            <a:headEnd/>
            <a:tailEnd/>
          </a:ln>
          <a:effectLst/>
        </p:spPr>
        <p:txBody>
          <a:bodyPr vert="horz" wrap="none" lIns="91435" tIns="45718" rIns="91435" bIns="45718" numCol="1" anchor="t" anchorCtr="0" compatLnSpc="1">
            <a:prstTxWarp prst="textNoShape">
              <a:avLst/>
            </a:prstTxWarp>
          </a:bodyPr>
          <a:lstStyle/>
          <a:p>
            <a:endParaRPr lang="en-US"/>
          </a:p>
        </p:txBody>
      </p:sp>
      <p:sp>
        <p:nvSpPr>
          <p:cNvPr id="48140" name="Line 12"/>
          <p:cNvSpPr>
            <a:spLocks noChangeShapeType="1"/>
          </p:cNvSpPr>
          <p:nvPr/>
        </p:nvSpPr>
        <p:spPr bwMode="auto">
          <a:xfrm>
            <a:off x="7772400" y="5562600"/>
            <a:ext cx="0" cy="914400"/>
          </a:xfrm>
          <a:prstGeom prst="line">
            <a:avLst/>
          </a:prstGeom>
          <a:noFill/>
          <a:ln w="9525">
            <a:solidFill>
              <a:srgbClr val="00264C"/>
            </a:solidFill>
            <a:miter lim="800000"/>
            <a:headEnd/>
            <a:tailEnd/>
          </a:ln>
          <a:effectLst/>
        </p:spPr>
        <p:txBody>
          <a:bodyPr vert="horz" wrap="none" lIns="91435" tIns="45718" rIns="91435" bIns="45718" numCol="1" anchor="t" anchorCtr="0" compatLnSpc="1">
            <a:prstTxWarp prst="textNoShape">
              <a:avLst/>
            </a:prstTxWarp>
          </a:bodyPr>
          <a:lstStyle/>
          <a:p>
            <a:endParaRPr lang="en-US"/>
          </a:p>
        </p:txBody>
      </p:sp>
      <p:sp>
        <p:nvSpPr>
          <p:cNvPr id="48139" name="Text Box 11"/>
          <p:cNvSpPr txBox="1">
            <a:spLocks noChangeArrowheads="1"/>
          </p:cNvSpPr>
          <p:nvPr/>
        </p:nvSpPr>
        <p:spPr bwMode="auto">
          <a:xfrm>
            <a:off x="6781801" y="5867400"/>
            <a:ext cx="912813" cy="457200"/>
          </a:xfrm>
          <a:prstGeom prst="rect">
            <a:avLst/>
          </a:prstGeom>
          <a:noFill/>
          <a:ln w="9525">
            <a:noFill/>
            <a:miter lim="800000"/>
            <a:headEnd/>
            <a:tailEnd/>
          </a:ln>
          <a:effectLst/>
        </p:spPr>
        <p:txBody>
          <a:bodyPr vert="horz" wrap="none" lIns="91435" tIns="45718" rIns="91435" bIns="45718" numCol="1" anchor="t" anchorCtr="0" compatLnSpc="1">
            <a:prstTxWarp prst="textNoShape">
              <a:avLst/>
            </a:prstTxWarp>
            <a:spAutoFit/>
          </a:bodyPr>
          <a:lstStyle/>
          <a:p>
            <a:pPr defTabSz="914353"/>
            <a:r>
              <a:rPr lang="en-US" sz="1200" b="1">
                <a:latin typeface="Times New Roman" pitchFamily="18" charset="0"/>
                <a:cs typeface="Times New Roman" pitchFamily="18" charset="0"/>
              </a:rPr>
              <a:t>Self- </a:t>
            </a:r>
            <a:endParaRPr lang="en-US" sz="2400">
              <a:latin typeface="Times New Roman" pitchFamily="18" charset="0"/>
              <a:cs typeface="Times New Roman" pitchFamily="18" charset="0"/>
            </a:endParaRPr>
          </a:p>
          <a:p>
            <a:pPr defTabSz="914353"/>
            <a:r>
              <a:rPr lang="en-US" sz="1200" b="1">
                <a:latin typeface="Times New Roman" pitchFamily="18" charset="0"/>
                <a:cs typeface="Times New Roman" pitchFamily="18" charset="0"/>
              </a:rPr>
              <a:t>Knowledge</a:t>
            </a:r>
            <a:endParaRPr lang="en-US">
              <a:latin typeface="Arial" pitchFamily="34" charset="0"/>
            </a:endParaRPr>
          </a:p>
        </p:txBody>
      </p:sp>
      <p:sp>
        <p:nvSpPr>
          <p:cNvPr id="48138" name="Text Box 10"/>
          <p:cNvSpPr txBox="1">
            <a:spLocks noChangeArrowheads="1"/>
          </p:cNvSpPr>
          <p:nvPr/>
        </p:nvSpPr>
        <p:spPr bwMode="auto">
          <a:xfrm>
            <a:off x="7848601" y="5791201"/>
            <a:ext cx="926060" cy="644165"/>
          </a:xfrm>
          <a:prstGeom prst="rect">
            <a:avLst/>
          </a:prstGeom>
          <a:noFill/>
          <a:ln w="9525">
            <a:noFill/>
            <a:miter lim="800000"/>
            <a:headEnd/>
            <a:tailEnd/>
          </a:ln>
          <a:effectLst/>
        </p:spPr>
        <p:txBody>
          <a:bodyPr vert="horz" wrap="none" lIns="91435" tIns="45718" rIns="91435" bIns="45718" numCol="1" anchor="t" anchorCtr="0" compatLnSpc="1">
            <a:prstTxWarp prst="textNoShape">
              <a:avLst/>
            </a:prstTxWarp>
            <a:spAutoFit/>
          </a:bodyPr>
          <a:lstStyle/>
          <a:p>
            <a:pPr defTabSz="914353"/>
            <a:r>
              <a:rPr lang="en-US" sz="1200" b="1">
                <a:latin typeface="Times New Roman" pitchFamily="18" charset="0"/>
                <a:cs typeface="Times New Roman" pitchFamily="18" charset="0"/>
              </a:rPr>
              <a:t>Knowledge </a:t>
            </a:r>
            <a:endParaRPr lang="en-US" sz="2400">
              <a:latin typeface="Times New Roman" pitchFamily="18" charset="0"/>
              <a:cs typeface="Times New Roman" pitchFamily="18" charset="0"/>
            </a:endParaRPr>
          </a:p>
          <a:p>
            <a:pPr defTabSz="914353"/>
            <a:r>
              <a:rPr lang="en-US" sz="1200" b="1">
                <a:latin typeface="Times New Roman" pitchFamily="18" charset="0"/>
                <a:cs typeface="Times New Roman" pitchFamily="18" charset="0"/>
              </a:rPr>
              <a:t>About </a:t>
            </a:r>
            <a:endParaRPr lang="en-US" sz="2400">
              <a:latin typeface="Times New Roman" pitchFamily="18" charset="0"/>
              <a:cs typeface="Times New Roman" pitchFamily="18" charset="0"/>
            </a:endParaRPr>
          </a:p>
          <a:p>
            <a:pPr defTabSz="914353"/>
            <a:r>
              <a:rPr lang="en-US" sz="1200" b="1">
                <a:latin typeface="Times New Roman" pitchFamily="18" charset="0"/>
                <a:cs typeface="Times New Roman" pitchFamily="18" charset="0"/>
              </a:rPr>
              <a:t>Options</a:t>
            </a:r>
            <a:endParaRPr lang="en-US">
              <a:latin typeface="Arial" pitchFamily="34" charset="0"/>
            </a:endParaRPr>
          </a:p>
        </p:txBody>
      </p:sp>
      <p:sp>
        <p:nvSpPr>
          <p:cNvPr id="48137" name="Text Box 9"/>
          <p:cNvSpPr txBox="1">
            <a:spLocks noChangeArrowheads="1"/>
          </p:cNvSpPr>
          <p:nvPr/>
        </p:nvSpPr>
        <p:spPr bwMode="auto">
          <a:xfrm>
            <a:off x="7391401" y="4800600"/>
            <a:ext cx="785813" cy="457200"/>
          </a:xfrm>
          <a:prstGeom prst="rect">
            <a:avLst/>
          </a:prstGeom>
          <a:noFill/>
          <a:ln w="9525">
            <a:noFill/>
            <a:miter lim="800000"/>
            <a:headEnd/>
            <a:tailEnd/>
          </a:ln>
          <a:effectLst/>
        </p:spPr>
        <p:txBody>
          <a:bodyPr vert="horz" wrap="none" lIns="91435" tIns="45718" rIns="91435" bIns="45718" numCol="1" anchor="t" anchorCtr="0" compatLnSpc="1">
            <a:prstTxWarp prst="textNoShape">
              <a:avLst/>
            </a:prstTxWarp>
            <a:spAutoFit/>
          </a:bodyPr>
          <a:lstStyle/>
          <a:p>
            <a:pPr defTabSz="914353"/>
            <a:r>
              <a:rPr lang="en-US" sz="1200" b="1">
                <a:latin typeface="Times New Roman" pitchFamily="18" charset="0"/>
                <a:cs typeface="Times New Roman" pitchFamily="18" charset="0"/>
              </a:rPr>
              <a:t>Decision- </a:t>
            </a:r>
            <a:endParaRPr lang="en-US" sz="2400">
              <a:latin typeface="Times New Roman" pitchFamily="18" charset="0"/>
              <a:cs typeface="Times New Roman" pitchFamily="18" charset="0"/>
            </a:endParaRPr>
          </a:p>
          <a:p>
            <a:pPr defTabSz="914353"/>
            <a:r>
              <a:rPr lang="en-US" sz="1200" b="1">
                <a:latin typeface="Times New Roman" pitchFamily="18" charset="0"/>
                <a:cs typeface="Times New Roman" pitchFamily="18" charset="0"/>
              </a:rPr>
              <a:t>Making</a:t>
            </a:r>
            <a:endParaRPr lang="en-US">
              <a:latin typeface="Arial" pitchFamily="34" charset="0"/>
            </a:endParaRPr>
          </a:p>
        </p:txBody>
      </p:sp>
      <p:sp>
        <p:nvSpPr>
          <p:cNvPr id="48136" name="Text Box 8"/>
          <p:cNvSpPr txBox="1">
            <a:spLocks noChangeArrowheads="1"/>
          </p:cNvSpPr>
          <p:nvPr/>
        </p:nvSpPr>
        <p:spPr bwMode="auto">
          <a:xfrm>
            <a:off x="7391400" y="3886201"/>
            <a:ext cx="806829" cy="644165"/>
          </a:xfrm>
          <a:prstGeom prst="rect">
            <a:avLst/>
          </a:prstGeom>
          <a:noFill/>
          <a:ln w="9525">
            <a:noFill/>
            <a:miter lim="800000"/>
            <a:headEnd/>
            <a:tailEnd/>
          </a:ln>
          <a:effectLst/>
        </p:spPr>
        <p:txBody>
          <a:bodyPr vert="horz" wrap="none" lIns="91435" tIns="45718" rIns="91435" bIns="45718" numCol="1" anchor="t" anchorCtr="0" compatLnSpc="1">
            <a:prstTxWarp prst="textNoShape">
              <a:avLst/>
            </a:prstTxWarp>
            <a:spAutoFit/>
          </a:bodyPr>
          <a:lstStyle/>
          <a:p>
            <a:pPr defTabSz="914353"/>
            <a:r>
              <a:rPr lang="en-US" sz="1200" b="1">
                <a:latin typeface="Times New Roman" pitchFamily="18" charset="0"/>
                <a:cs typeface="Times New Roman" pitchFamily="18" charset="0"/>
              </a:rPr>
              <a:t>Thinking </a:t>
            </a:r>
            <a:endParaRPr lang="en-US" sz="2400">
              <a:latin typeface="Times New Roman" pitchFamily="18" charset="0"/>
              <a:cs typeface="Times New Roman" pitchFamily="18" charset="0"/>
            </a:endParaRPr>
          </a:p>
          <a:p>
            <a:pPr defTabSz="914353"/>
            <a:r>
              <a:rPr lang="en-US" sz="1200" b="1">
                <a:latin typeface="Times New Roman" pitchFamily="18" charset="0"/>
                <a:cs typeface="Times New Roman" pitchFamily="18" charset="0"/>
              </a:rPr>
              <a:t>About </a:t>
            </a:r>
            <a:endParaRPr lang="en-US" sz="2400">
              <a:latin typeface="Times New Roman" pitchFamily="18" charset="0"/>
              <a:cs typeface="Times New Roman" pitchFamily="18" charset="0"/>
            </a:endParaRPr>
          </a:p>
          <a:p>
            <a:pPr defTabSz="914353"/>
            <a:r>
              <a:rPr lang="en-US" sz="1200" b="1">
                <a:latin typeface="Times New Roman" pitchFamily="18" charset="0"/>
                <a:cs typeface="Times New Roman" pitchFamily="18" charset="0"/>
              </a:rPr>
              <a:t>Decisions</a:t>
            </a:r>
            <a:endParaRPr lang="en-US">
              <a:latin typeface="Arial" pitchFamily="34" charset="0"/>
            </a:endParaRPr>
          </a:p>
        </p:txBody>
      </p:sp>
      <p:grpSp>
        <p:nvGrpSpPr>
          <p:cNvPr id="3" name="Group 3"/>
          <p:cNvGrpSpPr>
            <a:grpSpLocks/>
          </p:cNvGrpSpPr>
          <p:nvPr/>
        </p:nvGrpSpPr>
        <p:grpSpPr bwMode="auto">
          <a:xfrm>
            <a:off x="6553201" y="1752601"/>
            <a:ext cx="2438400" cy="4724400"/>
            <a:chOff x="4128" y="1104"/>
            <a:chExt cx="1536" cy="2976"/>
          </a:xfrm>
        </p:grpSpPr>
        <p:sp>
          <p:nvSpPr>
            <p:cNvPr id="48135" name="AutoShape 7"/>
            <p:cNvSpPr>
              <a:spLocks noChangeArrowheads="1"/>
            </p:cNvSpPr>
            <p:nvPr/>
          </p:nvSpPr>
          <p:spPr bwMode="auto">
            <a:xfrm>
              <a:off x="4128" y="1776"/>
              <a:ext cx="1536" cy="2304"/>
            </a:xfrm>
            <a:prstGeom prst="triangle">
              <a:avLst>
                <a:gd name="adj" fmla="val 50000"/>
              </a:avLst>
            </a:prstGeom>
            <a:solidFill>
              <a:srgbClr val="A50021">
                <a:alpha val="50000"/>
              </a:srgbClr>
            </a:solidFill>
            <a:ln w="9525">
              <a:solidFill>
                <a:srgbClr val="808080"/>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8134" name="AutoShape 6"/>
            <p:cNvSpPr>
              <a:spLocks noChangeArrowheads="1"/>
            </p:cNvSpPr>
            <p:nvPr/>
          </p:nvSpPr>
          <p:spPr bwMode="auto">
            <a:xfrm>
              <a:off x="5232" y="1680"/>
              <a:ext cx="384" cy="1440"/>
            </a:xfrm>
            <a:prstGeom prst="downArrow">
              <a:avLst>
                <a:gd name="adj1" fmla="val 50000"/>
                <a:gd name="adj2" fmla="val 93750"/>
              </a:avLst>
            </a:prstGeom>
            <a:solidFill>
              <a:srgbClr val="A50021">
                <a:alpha val="50000"/>
              </a:srgbClr>
            </a:solidFill>
            <a:ln w="9525">
              <a:solidFill>
                <a:srgbClr val="00264C"/>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8133" name="AutoShape 5"/>
            <p:cNvSpPr>
              <a:spLocks noChangeArrowheads="1"/>
            </p:cNvSpPr>
            <p:nvPr/>
          </p:nvSpPr>
          <p:spPr bwMode="auto">
            <a:xfrm>
              <a:off x="4128" y="1632"/>
              <a:ext cx="384" cy="1536"/>
            </a:xfrm>
            <a:prstGeom prst="downArrow">
              <a:avLst>
                <a:gd name="adj1" fmla="val 50000"/>
                <a:gd name="adj2" fmla="val 100000"/>
              </a:avLst>
            </a:prstGeom>
            <a:solidFill>
              <a:srgbClr val="A50021">
                <a:alpha val="50000"/>
              </a:srgbClr>
            </a:solidFill>
            <a:ln w="9525">
              <a:solidFill>
                <a:srgbClr val="00264C"/>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8132" name="WordArt 4"/>
            <p:cNvSpPr>
              <a:spLocks noChangeArrowheads="1" noChangeShapeType="1" noTextEdit="1"/>
            </p:cNvSpPr>
            <p:nvPr/>
          </p:nvSpPr>
          <p:spPr bwMode="auto">
            <a:xfrm>
              <a:off x="4176" y="1104"/>
              <a:ext cx="1284" cy="624"/>
            </a:xfrm>
            <a:prstGeom prst="rect">
              <a:avLst/>
            </a:prstGeom>
          </p:spPr>
          <p:txBody>
            <a:bodyPr wrap="none" fromWordArt="1">
              <a:prstTxWarp prst="textDoubleWave1">
                <a:avLst>
                  <a:gd name="adj1" fmla="val 6500"/>
                  <a:gd name="adj2" fmla="val 0"/>
                </a:avLst>
              </a:prstTxWarp>
            </a:bodyPr>
            <a:lstStyle/>
            <a:p>
              <a:pPr algn="ctr" rtl="0"/>
              <a:r>
                <a:rPr lang="en-US" sz="3600" kern="10" spc="-360">
                  <a:ln w="12700">
                    <a:solidFill>
                      <a:srgbClr val="000099"/>
                    </a:solidFill>
                    <a:miter lim="800000"/>
                    <a:headEnd/>
                    <a:tailEnd/>
                  </a:ln>
                  <a:solidFill>
                    <a:srgbClr val="33CCFF"/>
                  </a:solidFill>
                  <a:effectLst>
                    <a:outerShdw dist="125724" dir="18900000" algn="ctr" rotWithShape="0">
                      <a:srgbClr val="000099"/>
                    </a:outerShdw>
                  </a:effectLst>
                  <a:latin typeface="Impact"/>
                </a:rPr>
                <a:t>Negative</a:t>
              </a:r>
            </a:p>
          </p:txBody>
        </p:sp>
      </p:grpSp>
      <p:sp>
        <p:nvSpPr>
          <p:cNvPr id="48130" name="WordArt 2"/>
          <p:cNvSpPr>
            <a:spLocks noChangeArrowheads="1" noChangeShapeType="1" noTextEdit="1"/>
          </p:cNvSpPr>
          <p:nvPr/>
        </p:nvSpPr>
        <p:spPr bwMode="auto">
          <a:xfrm rot="5400000">
            <a:off x="6083300" y="4425951"/>
            <a:ext cx="3359150" cy="590550"/>
          </a:xfrm>
          <a:prstGeom prst="rect">
            <a:avLst/>
          </a:prstGeom>
        </p:spPr>
        <p:txBody>
          <a:bodyPr vert="wordArtVert" wrap="none" lIns="91435" tIns="45718" rIns="91435" bIns="45718" fromWordArt="1">
            <a:prstTxWarp prst="textPlain">
              <a:avLst>
                <a:gd name="adj" fmla="val 50000"/>
              </a:avLst>
            </a:prstTxWarp>
          </a:bodyPr>
          <a:lstStyle/>
          <a:p>
            <a:pPr algn="ctr" rtl="0" fontAlgn="auto"/>
            <a:r>
              <a:rPr lang="en-US" sz="2000" kern="10">
                <a:ln w="9525">
                  <a:solidFill>
                    <a:srgbClr val="000000"/>
                  </a:solidFill>
                  <a:miter lim="800000"/>
                  <a:headEnd/>
                  <a:tailEnd/>
                </a:ln>
                <a:solidFill>
                  <a:srgbClr val="000000"/>
                </a:solidFill>
                <a:latin typeface="Arial Narrow"/>
              </a:rPr>
              <a:t>Negative</a:t>
            </a:r>
          </a:p>
        </p:txBody>
      </p:sp>
      <p:sp>
        <p:nvSpPr>
          <p:cNvPr id="28" name="TextBox 27"/>
          <p:cNvSpPr txBox="1"/>
          <p:nvPr/>
        </p:nvSpPr>
        <p:spPr>
          <a:xfrm>
            <a:off x="533401" y="1981200"/>
            <a:ext cx="5715000" cy="4702822"/>
          </a:xfrm>
          <a:prstGeom prst="rect">
            <a:avLst/>
          </a:prstGeom>
          <a:noFill/>
        </p:spPr>
        <p:txBody>
          <a:bodyPr wrap="square" lIns="91435" tIns="45718" rIns="91435" bIns="45718" rtlCol="0">
            <a:spAutoFit/>
          </a:bodyPr>
          <a:lstStyle/>
          <a:p>
            <a:pPr marL="342882" indent="-342882">
              <a:lnSpc>
                <a:spcPct val="90000"/>
              </a:lnSpc>
              <a:spcBef>
                <a:spcPct val="20000"/>
              </a:spcBef>
              <a:buSzPct val="85000"/>
              <a:buBlip>
                <a:blip r:embed="rId3"/>
              </a:buBlip>
            </a:pPr>
            <a:r>
              <a:rPr lang="en-US" sz="2800" dirty="0">
                <a:latin typeface="Times New Roman" pitchFamily="18" charset="0"/>
                <a:cs typeface="Times New Roman" pitchFamily="18" charset="0"/>
              </a:rPr>
              <a:t> </a:t>
            </a:r>
            <a:r>
              <a:rPr lang="en-US" sz="900" dirty="0">
                <a:latin typeface="Times New Roman" pitchFamily="18" charset="0"/>
                <a:cs typeface="Times New Roman" pitchFamily="18" charset="0"/>
              </a:rPr>
              <a:t> </a:t>
            </a:r>
            <a:r>
              <a:rPr lang="en-US" sz="2800" dirty="0">
                <a:latin typeface="Times New Roman" pitchFamily="18" charset="0"/>
                <a:cs typeface="Times New Roman" pitchFamily="18" charset="0"/>
              </a:rPr>
              <a:t>They </a:t>
            </a:r>
            <a:r>
              <a:rPr lang="en-US" sz="2800" dirty="0">
                <a:solidFill>
                  <a:srgbClr val="A50021"/>
                </a:solidFill>
                <a:latin typeface="Times New Roman" pitchFamily="18" charset="0"/>
                <a:cs typeface="Times New Roman" pitchFamily="18" charset="0"/>
              </a:rPr>
              <a:t>color</a:t>
            </a:r>
            <a:r>
              <a:rPr lang="en-US" sz="2800" dirty="0">
                <a:latin typeface="Times New Roman" pitchFamily="18" charset="0"/>
                <a:cs typeface="Times New Roman" pitchFamily="18" charset="0"/>
              </a:rPr>
              <a:t>: </a:t>
            </a:r>
            <a:endParaRPr lang="en-US" sz="600" dirty="0">
              <a:latin typeface="Arial" pitchFamily="34" charset="0"/>
            </a:endParaRPr>
          </a:p>
          <a:p>
            <a:pPr marL="742912" lvl="1" indent="-285736">
              <a:lnSpc>
                <a:spcPct val="90000"/>
              </a:lnSpc>
              <a:spcBef>
                <a:spcPct val="20000"/>
              </a:spcBef>
              <a:buClr>
                <a:schemeClr val="bg2"/>
              </a:buClr>
              <a:buSzPct val="70000"/>
              <a:buFont typeface="Wingdings" pitchFamily="2" charset="2"/>
              <a:buChar char="n"/>
            </a:pPr>
            <a:r>
              <a:rPr lang="en-US" sz="2400" dirty="0">
                <a:latin typeface="Times New Roman" pitchFamily="18" charset="0"/>
                <a:cs typeface="Times New Roman" pitchFamily="18" charset="0"/>
              </a:rPr>
              <a:t>A client’s perception of interests and abilities </a:t>
            </a:r>
            <a:endParaRPr lang="en-US" sz="600" dirty="0">
              <a:latin typeface="Arial" pitchFamily="34" charset="0"/>
            </a:endParaRPr>
          </a:p>
          <a:p>
            <a:pPr marL="742912" lvl="1" indent="-285736">
              <a:lnSpc>
                <a:spcPct val="90000"/>
              </a:lnSpc>
              <a:spcBef>
                <a:spcPct val="20000"/>
              </a:spcBef>
              <a:buClr>
                <a:schemeClr val="bg2"/>
              </a:buClr>
              <a:buSzPct val="70000"/>
              <a:buFont typeface="Wingdings" pitchFamily="2" charset="2"/>
              <a:buChar char="n"/>
            </a:pPr>
            <a:r>
              <a:rPr lang="en-US" sz="2400" dirty="0">
                <a:latin typeface="Times New Roman" pitchFamily="18" charset="0"/>
                <a:cs typeface="Times New Roman" pitchFamily="18" charset="0"/>
              </a:rPr>
              <a:t>Whether they think a certain career is a good choice </a:t>
            </a:r>
            <a:endParaRPr lang="en-US" sz="600" dirty="0">
              <a:latin typeface="Arial" pitchFamily="34" charset="0"/>
            </a:endParaRPr>
          </a:p>
          <a:p>
            <a:pPr marL="742912" lvl="1" indent="-285736">
              <a:lnSpc>
                <a:spcPct val="90000"/>
              </a:lnSpc>
              <a:spcBef>
                <a:spcPct val="20000"/>
              </a:spcBef>
              <a:buClr>
                <a:schemeClr val="bg2"/>
              </a:buClr>
              <a:buSzPct val="70000"/>
              <a:buFont typeface="Wingdings" pitchFamily="2" charset="2"/>
              <a:buChar char="n"/>
            </a:pPr>
            <a:r>
              <a:rPr lang="en-US" sz="2400" dirty="0">
                <a:latin typeface="Times New Roman" pitchFamily="18" charset="0"/>
                <a:cs typeface="Times New Roman" pitchFamily="18" charset="0"/>
              </a:rPr>
              <a:t>How the client evaluates options </a:t>
            </a:r>
            <a:endParaRPr lang="en-US" sz="600" dirty="0">
              <a:latin typeface="Arial" pitchFamily="34" charset="0"/>
            </a:endParaRPr>
          </a:p>
          <a:p>
            <a:pPr marL="742912" lvl="1" indent="-285736">
              <a:lnSpc>
                <a:spcPct val="90000"/>
              </a:lnSpc>
              <a:spcBef>
                <a:spcPct val="20000"/>
              </a:spcBef>
              <a:buClr>
                <a:schemeClr val="bg2"/>
              </a:buClr>
              <a:buSzPct val="70000"/>
              <a:buFont typeface="Wingdings" pitchFamily="2" charset="2"/>
              <a:buChar char="n"/>
            </a:pPr>
            <a:r>
              <a:rPr lang="en-US" sz="2400" dirty="0">
                <a:latin typeface="Times New Roman" pitchFamily="18" charset="0"/>
                <a:cs typeface="Times New Roman" pitchFamily="18" charset="0"/>
              </a:rPr>
              <a:t>How the client make career decisions </a:t>
            </a:r>
            <a:endParaRPr lang="en-US" sz="600" dirty="0">
              <a:latin typeface="Arial" pitchFamily="34" charset="0"/>
            </a:endParaRPr>
          </a:p>
          <a:p>
            <a:pPr marL="742912" lvl="1" indent="-285736">
              <a:lnSpc>
                <a:spcPct val="90000"/>
              </a:lnSpc>
              <a:spcBef>
                <a:spcPct val="20000"/>
              </a:spcBef>
              <a:buClr>
                <a:schemeClr val="bg2"/>
              </a:buClr>
              <a:buSzPct val="70000"/>
            </a:pPr>
            <a:r>
              <a:rPr lang="en-US" sz="2400" dirty="0">
                <a:latin typeface="Times New Roman" pitchFamily="18" charset="0"/>
                <a:cs typeface="Times New Roman" pitchFamily="18" charset="0"/>
              </a:rPr>
              <a:t> </a:t>
            </a:r>
            <a:endParaRPr lang="en-US" sz="600" dirty="0">
              <a:latin typeface="Arial" pitchFamily="34" charset="0"/>
            </a:endParaRPr>
          </a:p>
          <a:p>
            <a:pPr marL="342882" indent="-342882">
              <a:lnSpc>
                <a:spcPct val="90000"/>
              </a:lnSpc>
              <a:spcBef>
                <a:spcPct val="20000"/>
              </a:spcBef>
              <a:buSzPct val="85000"/>
              <a:buBlip>
                <a:blip r:embed="rId3"/>
              </a:buBlip>
            </a:pPr>
            <a:r>
              <a:rPr lang="en-US" sz="2800" dirty="0">
                <a:latin typeface="Times New Roman" pitchFamily="18" charset="0"/>
                <a:cs typeface="Times New Roman" pitchFamily="18" charset="0"/>
              </a:rPr>
              <a:t> </a:t>
            </a:r>
            <a:r>
              <a:rPr lang="en-US" sz="900" dirty="0">
                <a:latin typeface="Times New Roman" pitchFamily="18" charset="0"/>
                <a:cs typeface="Times New Roman" pitchFamily="18" charset="0"/>
              </a:rPr>
              <a:t> </a:t>
            </a:r>
            <a:r>
              <a:rPr lang="en-US" sz="2800" dirty="0">
                <a:latin typeface="Times New Roman" pitchFamily="18" charset="0"/>
                <a:cs typeface="Times New Roman" pitchFamily="18" charset="0"/>
              </a:rPr>
              <a:t>Negative thoughts trickle down into all other components of career decision making </a:t>
            </a:r>
            <a:endParaRPr lang="en-US" sz="600" dirty="0">
              <a:latin typeface="Arial" pitchFamily="34" charset="0"/>
            </a:endParaRPr>
          </a:p>
          <a:p>
            <a:endParaRPr lang="en-US" dirty="0"/>
          </a:p>
        </p:txBody>
      </p:sp>
    </p:spTree>
    <p:extLst>
      <p:ext uri="{BB962C8B-B14F-4D97-AF65-F5344CB8AC3E}">
        <p14:creationId xmlns:p14="http://schemas.microsoft.com/office/powerpoint/2010/main" val="255360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6000"/>
                            </p:stCondLst>
                            <p:childTnLst>
                              <p:par>
                                <p:cTn id="10" presetID="2" presetClass="entr" presetSubtype="8" fill="hold" grpId="0" nodeType="afterEffect">
                                  <p:stCondLst>
                                    <p:cond delay="1000"/>
                                  </p:stCondLst>
                                  <p:childTnLst>
                                    <p:set>
                                      <p:cBhvr>
                                        <p:cTn id="11" dur="1" fill="hold">
                                          <p:stCondLst>
                                            <p:cond delay="0"/>
                                          </p:stCondLst>
                                        </p:cTn>
                                        <p:tgtEl>
                                          <p:spTgt spid="48130"/>
                                        </p:tgtEl>
                                        <p:attrNameLst>
                                          <p:attrName>style.visibility</p:attrName>
                                        </p:attrNameLst>
                                      </p:cBhvr>
                                      <p:to>
                                        <p:strVal val="visible"/>
                                      </p:to>
                                    </p:set>
                                    <p:anim calcmode="lin" valueType="num">
                                      <p:cBhvr additive="base">
                                        <p:cTn id="12" dur="5000" fill="hold"/>
                                        <p:tgtEl>
                                          <p:spTgt spid="48130"/>
                                        </p:tgtEl>
                                        <p:attrNameLst>
                                          <p:attrName>ppt_x</p:attrName>
                                        </p:attrNameLst>
                                      </p:cBhvr>
                                      <p:tavLst>
                                        <p:tav tm="0">
                                          <p:val>
                                            <p:strVal val="0-#ppt_w/2"/>
                                          </p:val>
                                        </p:tav>
                                        <p:tav tm="100000">
                                          <p:val>
                                            <p:strVal val="#ppt_x"/>
                                          </p:val>
                                        </p:tav>
                                      </p:tavLst>
                                    </p:anim>
                                    <p:anim calcmode="lin" valueType="num">
                                      <p:cBhvr additive="base">
                                        <p:cTn id="13" dur="5000" fill="hold"/>
                                        <p:tgtEl>
                                          <p:spTgt spid="48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228600"/>
            <a:ext cx="8458200" cy="1143000"/>
          </a:xfrm>
          <a:noFill/>
          <a:ln/>
        </p:spPr>
        <p:txBody>
          <a:bodyPr lIns="92075" tIns="46038" rIns="92075" bIns="46038" anchor="ctr"/>
          <a:lstStyle/>
          <a:p>
            <a:pPr eaLnBrk="0" hangingPunct="0"/>
            <a:r>
              <a:rPr lang="en-US" dirty="0" smtClean="0"/>
              <a:t>Career Thoughts Inventory (CTI</a:t>
            </a:r>
            <a:r>
              <a:rPr lang="en-US" dirty="0"/>
              <a:t>)</a:t>
            </a:r>
          </a:p>
        </p:txBody>
      </p:sp>
      <p:sp>
        <p:nvSpPr>
          <p:cNvPr id="108547" name="Rectangle 3"/>
          <p:cNvSpPr>
            <a:spLocks noGrp="1" noChangeArrowheads="1"/>
          </p:cNvSpPr>
          <p:nvPr>
            <p:ph type="body" sz="half" idx="1"/>
          </p:nvPr>
        </p:nvSpPr>
        <p:spPr>
          <a:xfrm>
            <a:off x="4343400" y="1295400"/>
            <a:ext cx="4340225" cy="5410200"/>
          </a:xfrm>
          <a:solidFill>
            <a:schemeClr val="bg2">
              <a:lumMod val="40000"/>
              <a:lumOff val="60000"/>
            </a:schemeClr>
          </a:solidFill>
          <a:ln/>
        </p:spPr>
        <p:txBody>
          <a:bodyPr lIns="92075" tIns="46038" rIns="92075" bIns="46038"/>
          <a:lstStyle/>
          <a:p>
            <a:pPr eaLnBrk="0" hangingPunct="0">
              <a:spcBef>
                <a:spcPct val="50000"/>
              </a:spcBef>
            </a:pPr>
            <a:r>
              <a:rPr lang="en-US" sz="2800" dirty="0" smtClean="0"/>
              <a:t>Self-administered</a:t>
            </a:r>
          </a:p>
          <a:p>
            <a:pPr eaLnBrk="0" hangingPunct="0">
              <a:spcBef>
                <a:spcPct val="50000"/>
              </a:spcBef>
            </a:pPr>
            <a:r>
              <a:rPr lang="en-US" sz="2800" dirty="0" smtClean="0"/>
              <a:t>Objectively scored</a:t>
            </a:r>
          </a:p>
          <a:p>
            <a:pPr eaLnBrk="0" hangingPunct="0">
              <a:spcBef>
                <a:spcPct val="50000"/>
              </a:spcBef>
            </a:pPr>
            <a:r>
              <a:rPr lang="en-US" sz="2800" dirty="0" smtClean="0"/>
              <a:t>48</a:t>
            </a:r>
            <a:r>
              <a:rPr lang="en-US" sz="2800" dirty="0"/>
              <a:t>-Item measure of dysfunctional thoughts in career </a:t>
            </a:r>
            <a:r>
              <a:rPr lang="en-US" sz="2800" dirty="0" smtClean="0"/>
              <a:t>choice</a:t>
            </a:r>
          </a:p>
          <a:p>
            <a:pPr eaLnBrk="0" hangingPunct="0">
              <a:spcBef>
                <a:spcPct val="50000"/>
              </a:spcBef>
            </a:pPr>
            <a:r>
              <a:rPr lang="en-US" dirty="0" smtClean="0"/>
              <a:t>3 Subscales:</a:t>
            </a:r>
          </a:p>
          <a:p>
            <a:pPr lvl="1">
              <a:spcBef>
                <a:spcPct val="50000"/>
              </a:spcBef>
            </a:pPr>
            <a:r>
              <a:rPr lang="en-US" sz="2400" dirty="0" smtClean="0"/>
              <a:t>Decision Making Confusion</a:t>
            </a:r>
          </a:p>
          <a:p>
            <a:pPr lvl="1">
              <a:spcBef>
                <a:spcPct val="50000"/>
              </a:spcBef>
            </a:pPr>
            <a:r>
              <a:rPr lang="en-US" dirty="0" smtClean="0"/>
              <a:t>Commitment Anxiety</a:t>
            </a:r>
          </a:p>
          <a:p>
            <a:pPr lvl="1">
              <a:spcBef>
                <a:spcPct val="50000"/>
              </a:spcBef>
            </a:pPr>
            <a:r>
              <a:rPr lang="en-US" sz="2400" dirty="0" smtClean="0"/>
              <a:t>External Conflict</a:t>
            </a:r>
            <a:endParaRPr lang="en-US" sz="2400" dirty="0"/>
          </a:p>
        </p:txBody>
      </p:sp>
      <p:pic>
        <p:nvPicPr>
          <p:cNvPr id="108549" name="Picture 5" descr="MVC-002S"/>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228600" y="1219200"/>
            <a:ext cx="3810000" cy="432544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47087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of CTI</a:t>
            </a:r>
            <a:endParaRPr lang="en-US" dirty="0"/>
          </a:p>
        </p:txBody>
      </p:sp>
      <p:sp>
        <p:nvSpPr>
          <p:cNvPr id="5" name="Content Placeholder 4"/>
          <p:cNvSpPr>
            <a:spLocks noGrp="1"/>
          </p:cNvSpPr>
          <p:nvPr>
            <p:ph idx="1"/>
          </p:nvPr>
        </p:nvSpPr>
        <p:spPr/>
        <p:txBody>
          <a:bodyPr/>
          <a:lstStyle/>
          <a:p>
            <a:endParaRPr lang="en-US"/>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24000"/>
            <a:ext cx="9196967" cy="4724400"/>
          </a:xfrm>
          <a:prstGeom prst="rect">
            <a:avLst/>
          </a:prstGeom>
          <a:noFill/>
          <a:ln w="9525">
            <a:noFill/>
            <a:miter lim="800000"/>
            <a:headEnd/>
            <a:tailEnd/>
          </a:ln>
          <a:effectLst/>
        </p:spPr>
      </p:pic>
    </p:spTree>
    <p:extLst>
      <p:ext uri="{BB962C8B-B14F-4D97-AF65-F5344CB8AC3E}">
        <p14:creationId xmlns:p14="http://schemas.microsoft.com/office/powerpoint/2010/main" val="31913947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184244535"/>
              </p:ext>
            </p:extLst>
          </p:nvPr>
        </p:nvGraphicFramePr>
        <p:xfrm>
          <a:off x="123825" y="90487"/>
          <a:ext cx="7800975" cy="6767513"/>
        </p:xfrm>
        <a:graphic>
          <a:graphicData uri="http://schemas.openxmlformats.org/presentationml/2006/ole">
            <mc:AlternateContent xmlns:mc="http://schemas.openxmlformats.org/markup-compatibility/2006">
              <mc:Choice xmlns:v="urn:schemas-microsoft-com:vml" Requires="v">
                <p:oleObj spid="_x0000_s4115" name="Image" r:id="rId4" imgW="11868690" imgH="8907872" progId="">
                  <p:embed/>
                </p:oleObj>
              </mc:Choice>
              <mc:Fallback>
                <p:oleObj name="Image" r:id="rId4" imgW="11868690" imgH="890787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90487"/>
                        <a:ext cx="7800975" cy="676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6016389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Question 1</a:t>
            </a:r>
          </a:p>
        </p:txBody>
      </p:sp>
      <p:sp>
        <p:nvSpPr>
          <p:cNvPr id="3" name="Content Placeholder 2"/>
          <p:cNvSpPr>
            <a:spLocks noGrp="1"/>
          </p:cNvSpPr>
          <p:nvPr>
            <p:ph idx="1"/>
          </p:nvPr>
        </p:nvSpPr>
        <p:spPr>
          <a:xfrm>
            <a:off x="0" y="1676400"/>
            <a:ext cx="6019800" cy="5867400"/>
          </a:xfrm>
        </p:spPr>
        <p:txBody>
          <a:bodyPr/>
          <a:lstStyle/>
          <a:p>
            <a:pPr>
              <a:buFontTx/>
              <a:buNone/>
              <a:defRPr/>
            </a:pPr>
            <a:r>
              <a:rPr lang="en-US" dirty="0" smtClean="0"/>
              <a:t>In the CTI profile shown, this client’s overall profile suggests:</a:t>
            </a:r>
          </a:p>
          <a:p>
            <a:pPr marL="514350" indent="-514350">
              <a:buFont typeface="+mj-lt"/>
              <a:buAutoNum type="alphaLcPeriod"/>
              <a:defRPr/>
            </a:pPr>
            <a:r>
              <a:rPr lang="en-US" dirty="0" smtClean="0"/>
              <a:t>Low amounts of dysfunctional thinking</a:t>
            </a:r>
          </a:p>
          <a:p>
            <a:pPr marL="514350" indent="-514350">
              <a:buFont typeface="+mj-lt"/>
              <a:buAutoNum type="alphaLcPeriod"/>
              <a:defRPr/>
            </a:pPr>
            <a:r>
              <a:rPr lang="en-US" dirty="0" smtClean="0"/>
              <a:t>An average amount of dysfunctional thinking</a:t>
            </a:r>
          </a:p>
          <a:p>
            <a:pPr marL="514350" indent="-514350">
              <a:buFont typeface="+mj-lt"/>
              <a:buAutoNum type="alphaLcPeriod"/>
              <a:defRPr/>
            </a:pPr>
            <a:r>
              <a:rPr lang="en-US" dirty="0" smtClean="0"/>
              <a:t> Moderately high amounts of dysfunctional thinking</a:t>
            </a:r>
          </a:p>
          <a:p>
            <a:pPr marL="514350" indent="-514350">
              <a:buFont typeface="+mj-lt"/>
              <a:buAutoNum type="alphaLcPeriod"/>
              <a:defRPr/>
            </a:pPr>
            <a:r>
              <a:rPr lang="en-US" dirty="0" smtClean="0"/>
              <a:t>High levels of dysfunctional thinking</a:t>
            </a:r>
            <a:endParaRPr lang="en-US" dirty="0"/>
          </a:p>
        </p:txBody>
      </p:sp>
      <p:graphicFrame>
        <p:nvGraphicFramePr>
          <p:cNvPr id="3074" name="Object 2"/>
          <p:cNvGraphicFramePr>
            <a:graphicFrameLocks noChangeAspect="1"/>
          </p:cNvGraphicFramePr>
          <p:nvPr/>
        </p:nvGraphicFramePr>
        <p:xfrm>
          <a:off x="5805488" y="0"/>
          <a:ext cx="3338512" cy="2895600"/>
        </p:xfrm>
        <a:graphic>
          <a:graphicData uri="http://schemas.openxmlformats.org/presentationml/2006/ole">
            <mc:AlternateContent xmlns:mc="http://schemas.openxmlformats.org/markup-compatibility/2006">
              <mc:Choice xmlns:v="urn:schemas-microsoft-com:vml" Requires="v">
                <p:oleObj spid="_x0000_s5139" name="Image" r:id="rId3" imgW="11868690" imgH="8907872" progId="">
                  <p:embed/>
                </p:oleObj>
              </mc:Choice>
              <mc:Fallback>
                <p:oleObj name="Image" r:id="rId3" imgW="11868690" imgH="890787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488" y="0"/>
                        <a:ext cx="3338512"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3973271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648200" cy="1143000"/>
          </a:xfrm>
        </p:spPr>
        <p:txBody>
          <a:bodyPr/>
          <a:lstStyle/>
          <a:p>
            <a:r>
              <a:rPr lang="en-US" dirty="0" smtClean="0"/>
              <a:t>Research on CIP theory-based interventions</a:t>
            </a:r>
            <a:endParaRPr lang="en-US" dirty="0"/>
          </a:p>
        </p:txBody>
      </p:sp>
      <p:sp>
        <p:nvSpPr>
          <p:cNvPr id="3" name="Content Placeholder 2"/>
          <p:cNvSpPr>
            <a:spLocks noGrp="1"/>
          </p:cNvSpPr>
          <p:nvPr>
            <p:ph idx="1"/>
          </p:nvPr>
        </p:nvSpPr>
        <p:spPr>
          <a:xfrm>
            <a:off x="0" y="1905000"/>
            <a:ext cx="7772400" cy="4648200"/>
          </a:xfrm>
        </p:spPr>
        <p:txBody>
          <a:bodyPr/>
          <a:lstStyle/>
          <a:p>
            <a:r>
              <a:rPr lang="en-US" dirty="0" smtClean="0"/>
              <a:t>“Probably the most widely studied career interventions</a:t>
            </a:r>
            <a:r>
              <a:rPr lang="mr-IN" dirty="0" smtClean="0"/>
              <a:t>…</a:t>
            </a:r>
            <a:r>
              <a:rPr lang="en-US" dirty="0" smtClean="0"/>
              <a:t>.cognitive information processing theory</a:t>
            </a:r>
            <a:r>
              <a:rPr lang="mr-IN" dirty="0" smtClean="0"/>
              <a:t>…</a:t>
            </a:r>
            <a:r>
              <a:rPr lang="en-US" dirty="0" smtClean="0"/>
              <a:t>”.</a:t>
            </a:r>
          </a:p>
          <a:p>
            <a:r>
              <a:rPr lang="en-US" dirty="0" smtClean="0"/>
              <a:t>“Studies in Iceland and Switzerland provide empirical support for the efficacy of CIP-based interventions.” </a:t>
            </a:r>
          </a:p>
          <a:p>
            <a:pPr lvl="1"/>
            <a:r>
              <a:rPr lang="en-US" sz="1400" dirty="0" smtClean="0"/>
              <a:t>Brown, S. (2015). Career intervention efficacy: Making a difference in people’s lives. APA Handbook of Career Interventions, Vol. 1.</a:t>
            </a:r>
            <a:endParaRPr lang="en-US" sz="1400" dirty="0"/>
          </a:p>
        </p:txBody>
      </p:sp>
      <p:pic>
        <p:nvPicPr>
          <p:cNvPr id="6" name="Picture 3" descr="Screen Shot 2015-09-11 at 11.23.19 P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4846926"/>
            <a:ext cx="3429000" cy="2011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creen Shot 2017-05-19 at 8.11.3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257800"/>
            <a:ext cx="4602853" cy="1589503"/>
          </a:xfrm>
          <a:prstGeom prst="rect">
            <a:avLst/>
          </a:prstGeom>
        </p:spPr>
      </p:pic>
      <p:pic>
        <p:nvPicPr>
          <p:cNvPr id="8" name="Picture 7" descr="Screen Shot 2017-05-19 at 8.11.22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6781" y="0"/>
            <a:ext cx="4427219" cy="1905000"/>
          </a:xfrm>
          <a:prstGeom prst="rect">
            <a:avLst/>
          </a:prstGeom>
        </p:spPr>
      </p:pic>
    </p:spTree>
    <p:extLst>
      <p:ext uri="{BB962C8B-B14F-4D97-AF65-F5344CB8AC3E}">
        <p14:creationId xmlns:p14="http://schemas.microsoft.com/office/powerpoint/2010/main" val="98277890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Question 2</a:t>
            </a:r>
          </a:p>
        </p:txBody>
      </p:sp>
      <p:sp>
        <p:nvSpPr>
          <p:cNvPr id="3" name="Content Placeholder 2"/>
          <p:cNvSpPr>
            <a:spLocks noGrp="1"/>
          </p:cNvSpPr>
          <p:nvPr>
            <p:ph idx="1"/>
          </p:nvPr>
        </p:nvSpPr>
        <p:spPr/>
        <p:txBody>
          <a:bodyPr/>
          <a:lstStyle/>
          <a:p>
            <a:pPr>
              <a:defRPr/>
            </a:pPr>
            <a:r>
              <a:rPr lang="en-US" dirty="0" smtClean="0"/>
              <a:t>In which area should the counselor focus?</a:t>
            </a:r>
          </a:p>
          <a:p>
            <a:pPr marL="514350" indent="-514350">
              <a:buFont typeface="+mj-lt"/>
              <a:buAutoNum type="alphaLcPeriod"/>
              <a:defRPr/>
            </a:pPr>
            <a:r>
              <a:rPr lang="en-US" dirty="0" smtClean="0"/>
              <a:t>All areas</a:t>
            </a:r>
          </a:p>
          <a:p>
            <a:pPr marL="514350" indent="-514350">
              <a:buFont typeface="+mj-lt"/>
              <a:buAutoNum type="alphaLcPeriod"/>
              <a:defRPr/>
            </a:pPr>
            <a:r>
              <a:rPr lang="en-US" dirty="0" smtClean="0"/>
              <a:t>Decision Making Confusion</a:t>
            </a:r>
          </a:p>
          <a:p>
            <a:pPr marL="514350" indent="-514350">
              <a:buFont typeface="+mj-lt"/>
              <a:buAutoNum type="alphaLcPeriod"/>
              <a:defRPr/>
            </a:pPr>
            <a:r>
              <a:rPr lang="en-US" dirty="0" smtClean="0"/>
              <a:t>Commitment Anxiety</a:t>
            </a:r>
          </a:p>
          <a:p>
            <a:pPr marL="514350" indent="-514350">
              <a:buFont typeface="+mj-lt"/>
              <a:buAutoNum type="alphaLcPeriod"/>
              <a:defRPr/>
            </a:pPr>
            <a:r>
              <a:rPr lang="en-US" dirty="0" smtClean="0"/>
              <a:t>External Conflict </a:t>
            </a:r>
            <a:endParaRPr lang="en-US" dirty="0"/>
          </a:p>
        </p:txBody>
      </p:sp>
      <p:graphicFrame>
        <p:nvGraphicFramePr>
          <p:cNvPr id="122882" name="Object 2"/>
          <p:cNvGraphicFramePr>
            <a:graphicFrameLocks noChangeAspect="1"/>
          </p:cNvGraphicFramePr>
          <p:nvPr/>
        </p:nvGraphicFramePr>
        <p:xfrm>
          <a:off x="5190178" y="3429000"/>
          <a:ext cx="3953822" cy="3429000"/>
        </p:xfrm>
        <a:graphic>
          <a:graphicData uri="http://schemas.openxmlformats.org/presentationml/2006/ole">
            <mc:AlternateContent xmlns:mc="http://schemas.openxmlformats.org/markup-compatibility/2006">
              <mc:Choice xmlns:v="urn:schemas-microsoft-com:vml" Requires="v">
                <p:oleObj spid="_x0000_s6163" name="Image" r:id="rId3" imgW="11868690" imgH="8907872" progId="">
                  <p:embed/>
                </p:oleObj>
              </mc:Choice>
              <mc:Fallback>
                <p:oleObj name="Image" r:id="rId3" imgW="11868690" imgH="890787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178" y="3429000"/>
                        <a:ext cx="3953822"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8044528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smtClean="0"/>
              <a:t>Question 3</a:t>
            </a:r>
          </a:p>
        </p:txBody>
      </p:sp>
      <p:sp>
        <p:nvSpPr>
          <p:cNvPr id="3" name="Content Placeholder 2"/>
          <p:cNvSpPr>
            <a:spLocks noGrp="1"/>
          </p:cNvSpPr>
          <p:nvPr>
            <p:ph idx="1"/>
          </p:nvPr>
        </p:nvSpPr>
        <p:spPr/>
        <p:txBody>
          <a:bodyPr/>
          <a:lstStyle/>
          <a:p>
            <a:pPr>
              <a:defRPr/>
            </a:pPr>
            <a:r>
              <a:rPr lang="en-US" dirty="0" smtClean="0"/>
              <a:t>Which of the following is this client also experiencing?</a:t>
            </a:r>
          </a:p>
          <a:p>
            <a:pPr marL="514350" indent="-514350">
              <a:buFont typeface="+mj-lt"/>
              <a:buAutoNum type="alphaLcPeriod"/>
              <a:defRPr/>
            </a:pPr>
            <a:r>
              <a:rPr lang="en-US" dirty="0" smtClean="0"/>
              <a:t>Anxiety</a:t>
            </a:r>
          </a:p>
          <a:p>
            <a:pPr marL="514350" indent="-514350">
              <a:buFont typeface="+mj-lt"/>
              <a:buAutoNum type="alphaLcPeriod"/>
              <a:defRPr/>
            </a:pPr>
            <a:r>
              <a:rPr lang="en-US" dirty="0" smtClean="0"/>
              <a:t>Depression</a:t>
            </a:r>
          </a:p>
          <a:p>
            <a:pPr marL="514350" indent="-514350">
              <a:buFont typeface="+mj-lt"/>
              <a:buAutoNum type="alphaLcPeriod"/>
              <a:defRPr/>
            </a:pPr>
            <a:r>
              <a:rPr lang="en-US" dirty="0" smtClean="0"/>
              <a:t>Career indecision</a:t>
            </a:r>
          </a:p>
          <a:p>
            <a:pPr marL="514350" indent="-514350">
              <a:buFont typeface="+mj-lt"/>
              <a:buAutoNum type="alphaLcPeriod"/>
              <a:defRPr/>
            </a:pPr>
            <a:r>
              <a:rPr lang="en-US" dirty="0" smtClean="0"/>
              <a:t>None of the above</a:t>
            </a:r>
            <a:endParaRPr lang="en-US" dirty="0"/>
          </a:p>
        </p:txBody>
      </p:sp>
      <p:graphicFrame>
        <p:nvGraphicFramePr>
          <p:cNvPr id="6146" name="Object 2"/>
          <p:cNvGraphicFramePr>
            <a:graphicFrameLocks noChangeAspect="1"/>
          </p:cNvGraphicFramePr>
          <p:nvPr/>
        </p:nvGraphicFramePr>
        <p:xfrm>
          <a:off x="5278438" y="3505200"/>
          <a:ext cx="3865562" cy="3352800"/>
        </p:xfrm>
        <a:graphic>
          <a:graphicData uri="http://schemas.openxmlformats.org/presentationml/2006/ole">
            <mc:AlternateContent xmlns:mc="http://schemas.openxmlformats.org/markup-compatibility/2006">
              <mc:Choice xmlns:v="urn:schemas-microsoft-com:vml" Requires="v">
                <p:oleObj spid="_x0000_s7187" name="Image" r:id="rId3" imgW="11868690" imgH="8907872" progId="">
                  <p:embed/>
                </p:oleObj>
              </mc:Choice>
              <mc:Fallback>
                <p:oleObj name="Image" r:id="rId3" imgW="11868690" imgH="890787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438" y="3505200"/>
                        <a:ext cx="3865562"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839115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Question 4</a:t>
            </a:r>
          </a:p>
        </p:txBody>
      </p:sp>
      <p:sp>
        <p:nvSpPr>
          <p:cNvPr id="3" name="Content Placeholder 2"/>
          <p:cNvSpPr>
            <a:spLocks noGrp="1"/>
          </p:cNvSpPr>
          <p:nvPr>
            <p:ph idx="1"/>
          </p:nvPr>
        </p:nvSpPr>
        <p:spPr>
          <a:xfrm>
            <a:off x="228600" y="1371600"/>
            <a:ext cx="8763000" cy="5181600"/>
          </a:xfrm>
        </p:spPr>
        <p:txBody>
          <a:bodyPr/>
          <a:lstStyle/>
          <a:p>
            <a:pPr>
              <a:defRPr/>
            </a:pPr>
            <a:r>
              <a:rPr lang="en-US" dirty="0" smtClean="0"/>
              <a:t>Which of the following item is most likely related to her highest area of concern?</a:t>
            </a:r>
          </a:p>
          <a:p>
            <a:pPr>
              <a:defRPr/>
            </a:pPr>
            <a:endParaRPr lang="en-US" dirty="0" smtClean="0"/>
          </a:p>
          <a:p>
            <a:pPr marL="514350" indent="-514350">
              <a:buFont typeface="+mj-lt"/>
              <a:buAutoNum type="alphaLcPeriod"/>
              <a:defRPr/>
            </a:pPr>
            <a:r>
              <a:rPr lang="en-US" dirty="0" smtClean="0"/>
              <a:t>I’m afraid I’m overlooking an occupation.</a:t>
            </a:r>
          </a:p>
          <a:p>
            <a:pPr marL="514350" indent="-514350">
              <a:buFont typeface="+mj-lt"/>
              <a:buAutoNum type="alphaLcPeriod"/>
              <a:defRPr/>
            </a:pPr>
            <a:r>
              <a:rPr lang="en-US" dirty="0" smtClean="0"/>
              <a:t>I get so depressed about making a decision that I can barely get started.</a:t>
            </a:r>
          </a:p>
          <a:p>
            <a:pPr marL="514350" indent="-514350">
              <a:buFont typeface="+mj-lt"/>
              <a:buAutoNum type="alphaLcPeriod"/>
              <a:defRPr/>
            </a:pPr>
            <a:r>
              <a:rPr lang="en-US" dirty="0" smtClean="0"/>
              <a:t>My age limits my occupational choice.</a:t>
            </a:r>
          </a:p>
          <a:p>
            <a:pPr marL="514350" indent="-514350">
              <a:buFont typeface="+mj-lt"/>
              <a:buAutoNum type="alphaLcPeriod"/>
              <a:defRPr/>
            </a:pPr>
            <a:r>
              <a:rPr lang="en-US" dirty="0" smtClean="0"/>
              <a:t>Whenever I become interested in something, important people in my life disagree.</a:t>
            </a:r>
            <a:endParaRPr lang="en-US" dirty="0"/>
          </a:p>
        </p:txBody>
      </p:sp>
      <p:sp>
        <p:nvSpPr>
          <p:cNvPr id="4" name="TextBox 4"/>
          <p:cNvSpPr txBox="1">
            <a:spLocks noChangeArrowheads="1"/>
          </p:cNvSpPr>
          <p:nvPr/>
        </p:nvSpPr>
        <p:spPr bwMode="auto">
          <a:xfrm>
            <a:off x="457200" y="6019800"/>
            <a:ext cx="3200400" cy="369888"/>
          </a:xfrm>
          <a:prstGeom prst="rect">
            <a:avLst/>
          </a:prstGeom>
          <a:noFill/>
          <a:ln w="9525">
            <a:noFill/>
            <a:miter lim="800000"/>
            <a:headEnd/>
            <a:tailEnd/>
          </a:ln>
        </p:spPr>
        <p:txBody>
          <a:bodyPr>
            <a:spAutoFit/>
          </a:bodyPr>
          <a:lstStyle/>
          <a:p>
            <a:r>
              <a:rPr lang="en-US" dirty="0">
                <a:solidFill>
                  <a:srgbClr val="FF0000"/>
                </a:solidFill>
              </a:rPr>
              <a:t>Reason for your answer?</a:t>
            </a:r>
          </a:p>
        </p:txBody>
      </p:sp>
    </p:spTree>
    <p:extLst>
      <p:ext uri="{BB962C8B-B14F-4D97-AF65-F5344CB8AC3E}">
        <p14:creationId xmlns:p14="http://schemas.microsoft.com/office/powerpoint/2010/main" val="528864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Question 5</a:t>
            </a:r>
          </a:p>
        </p:txBody>
      </p:sp>
      <p:sp>
        <p:nvSpPr>
          <p:cNvPr id="3" name="Content Placeholder 2"/>
          <p:cNvSpPr>
            <a:spLocks noGrp="1"/>
          </p:cNvSpPr>
          <p:nvPr>
            <p:ph idx="1"/>
          </p:nvPr>
        </p:nvSpPr>
        <p:spPr>
          <a:xfrm>
            <a:off x="228600" y="1600200"/>
            <a:ext cx="8915400" cy="5867400"/>
          </a:xfrm>
        </p:spPr>
        <p:txBody>
          <a:bodyPr/>
          <a:lstStyle/>
          <a:p>
            <a:pPr>
              <a:defRPr/>
            </a:pPr>
            <a:r>
              <a:rPr lang="en-US" dirty="0" smtClean="0"/>
              <a:t>Which is the best reframe for</a:t>
            </a:r>
          </a:p>
          <a:p>
            <a:pPr>
              <a:buFontTx/>
              <a:buNone/>
              <a:defRPr/>
            </a:pPr>
            <a:r>
              <a:rPr lang="en-US" dirty="0" smtClean="0"/>
              <a:t>“My age limits my occupational choice”?</a:t>
            </a:r>
          </a:p>
          <a:p>
            <a:pPr>
              <a:buFontTx/>
              <a:buNone/>
              <a:defRPr/>
            </a:pPr>
            <a:endParaRPr lang="en-US" dirty="0" smtClean="0"/>
          </a:p>
          <a:p>
            <a:pPr marL="514350" indent="-514350">
              <a:buFont typeface="+mj-lt"/>
              <a:buAutoNum type="alphaLcPeriod"/>
              <a:defRPr/>
            </a:pPr>
            <a:r>
              <a:rPr lang="en-US" dirty="0" smtClean="0"/>
              <a:t>It may make a difference to some, but others will see the benefit of my experience.</a:t>
            </a:r>
          </a:p>
          <a:p>
            <a:pPr marL="514350" indent="-514350">
              <a:buFont typeface="+mj-lt"/>
              <a:buAutoNum type="alphaLcPeriod"/>
              <a:defRPr/>
            </a:pPr>
            <a:r>
              <a:rPr lang="en-US" dirty="0" smtClean="0"/>
              <a:t>If I don’t get a job offer, I can always file an age discrimination grievance.</a:t>
            </a:r>
          </a:p>
          <a:p>
            <a:pPr marL="514350" indent="-514350">
              <a:buFont typeface="+mj-lt"/>
              <a:buAutoNum type="alphaLcPeriod"/>
              <a:defRPr/>
            </a:pPr>
            <a:r>
              <a:rPr lang="en-US" dirty="0" smtClean="0"/>
              <a:t>My age does not limit my choices.</a:t>
            </a:r>
          </a:p>
          <a:p>
            <a:pPr marL="514350" indent="-514350">
              <a:buFont typeface="+mj-lt"/>
              <a:buAutoNum type="alphaLcPeriod"/>
              <a:defRPr/>
            </a:pPr>
            <a:r>
              <a:rPr lang="en-US" dirty="0" smtClean="0"/>
              <a:t>Nothing – it’s the truth.</a:t>
            </a:r>
          </a:p>
          <a:p>
            <a:pPr marL="514350" indent="-514350">
              <a:buFontTx/>
              <a:buNone/>
              <a:defRPr/>
            </a:pPr>
            <a:endParaRPr lang="en-US" dirty="0" smtClean="0"/>
          </a:p>
          <a:p>
            <a:pPr marL="514350" indent="-514350">
              <a:buFont typeface="+mj-lt"/>
              <a:buAutoNum type="alphaLcPeriod"/>
              <a:defRPr/>
            </a:pPr>
            <a:endParaRPr lang="en-US" dirty="0"/>
          </a:p>
        </p:txBody>
      </p:sp>
      <p:sp>
        <p:nvSpPr>
          <p:cNvPr id="4" name="TextBox 4"/>
          <p:cNvSpPr txBox="1">
            <a:spLocks noChangeArrowheads="1"/>
          </p:cNvSpPr>
          <p:nvPr/>
        </p:nvSpPr>
        <p:spPr bwMode="auto">
          <a:xfrm>
            <a:off x="5715000" y="6248400"/>
            <a:ext cx="3200400" cy="369888"/>
          </a:xfrm>
          <a:prstGeom prst="rect">
            <a:avLst/>
          </a:prstGeom>
          <a:noFill/>
          <a:ln w="9525">
            <a:noFill/>
            <a:miter lim="800000"/>
            <a:headEnd/>
            <a:tailEnd/>
          </a:ln>
        </p:spPr>
        <p:txBody>
          <a:bodyPr>
            <a:spAutoFit/>
          </a:bodyPr>
          <a:lstStyle/>
          <a:p>
            <a:r>
              <a:rPr lang="en-US" dirty="0">
                <a:solidFill>
                  <a:srgbClr val="FF0000"/>
                </a:solidFill>
              </a:rPr>
              <a:t>Reason for your answer?</a:t>
            </a:r>
          </a:p>
        </p:txBody>
      </p:sp>
    </p:spTree>
    <p:extLst>
      <p:ext uri="{BB962C8B-B14F-4D97-AF65-F5344CB8AC3E}">
        <p14:creationId xmlns:p14="http://schemas.microsoft.com/office/powerpoint/2010/main" val="408014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a:t>Mental health constructs </a:t>
            </a:r>
            <a:r>
              <a:rPr lang="en-US" b="1" u="sng" dirty="0"/>
              <a:t>directly correlated</a:t>
            </a:r>
            <a:r>
              <a:rPr lang="en-US" b="1" dirty="0"/>
              <a:t> </a:t>
            </a:r>
            <a:r>
              <a:rPr lang="en-US" dirty="0"/>
              <a:t>with dysfunctional career thoughts</a:t>
            </a:r>
          </a:p>
        </p:txBody>
      </p:sp>
      <p:sp>
        <p:nvSpPr>
          <p:cNvPr id="98307" name="Rectangle 3"/>
          <p:cNvSpPr>
            <a:spLocks noGrp="1" noChangeArrowheads="1"/>
          </p:cNvSpPr>
          <p:nvPr>
            <p:ph sz="half" idx="1"/>
          </p:nvPr>
        </p:nvSpPr>
        <p:spPr>
          <a:xfrm>
            <a:off x="228600" y="2133600"/>
            <a:ext cx="4038600" cy="3657600"/>
          </a:xfrm>
        </p:spPr>
        <p:txBody>
          <a:bodyPr/>
          <a:lstStyle/>
          <a:p>
            <a:pPr marL="457200" lvl="1" indent="0">
              <a:spcBef>
                <a:spcPct val="40000"/>
              </a:spcBef>
              <a:buClr>
                <a:schemeClr val="tx2"/>
              </a:buClr>
              <a:buNone/>
            </a:pPr>
            <a:r>
              <a:rPr lang="en-US" sz="3600" dirty="0" smtClean="0">
                <a:latin typeface="Wingdings"/>
                <a:ea typeface="Wingdings"/>
                <a:cs typeface="Wingdings"/>
                <a:sym typeface="Wingdings"/>
              </a:rPr>
              <a:t></a:t>
            </a:r>
            <a:r>
              <a:rPr lang="en-US" sz="3600" dirty="0" smtClean="0"/>
              <a:t>indecision</a:t>
            </a:r>
            <a:endParaRPr lang="en-US" sz="3600" dirty="0"/>
          </a:p>
          <a:p>
            <a:pPr marL="457200" lvl="1" indent="0">
              <a:spcBef>
                <a:spcPct val="40000"/>
              </a:spcBef>
              <a:buClr>
                <a:schemeClr val="tx2"/>
              </a:buClr>
              <a:buNone/>
            </a:pPr>
            <a:r>
              <a:rPr lang="en-US" sz="3600" dirty="0" smtClean="0">
                <a:latin typeface="Wingdings"/>
                <a:ea typeface="Wingdings"/>
                <a:cs typeface="Wingdings"/>
                <a:sym typeface="Wingdings"/>
              </a:rPr>
              <a:t></a:t>
            </a:r>
            <a:r>
              <a:rPr lang="en-US" sz="3600" dirty="0" smtClean="0"/>
              <a:t>neuroticism</a:t>
            </a:r>
            <a:endParaRPr lang="en-US" sz="3600" dirty="0"/>
          </a:p>
          <a:p>
            <a:pPr marL="457200" lvl="1" indent="0">
              <a:spcBef>
                <a:spcPct val="40000"/>
              </a:spcBef>
              <a:buClr>
                <a:schemeClr val="tx2"/>
              </a:buClr>
              <a:buNone/>
            </a:pPr>
            <a:r>
              <a:rPr lang="en-US" sz="3600" dirty="0" smtClean="0">
                <a:latin typeface="Wingdings"/>
                <a:ea typeface="Wingdings"/>
                <a:cs typeface="Wingdings"/>
                <a:sym typeface="Wingdings"/>
              </a:rPr>
              <a:t></a:t>
            </a:r>
            <a:r>
              <a:rPr lang="en-US" sz="3600" dirty="0" smtClean="0"/>
              <a:t>anxiety</a:t>
            </a:r>
            <a:endParaRPr lang="en-US" sz="3600" dirty="0"/>
          </a:p>
          <a:p>
            <a:pPr marL="457200" lvl="1" indent="0">
              <a:spcBef>
                <a:spcPct val="40000"/>
              </a:spcBef>
              <a:buClr>
                <a:schemeClr val="tx2"/>
              </a:buClr>
              <a:buNone/>
            </a:pPr>
            <a:r>
              <a:rPr lang="en-US" sz="3600" dirty="0" smtClean="0">
                <a:latin typeface="Wingdings"/>
                <a:ea typeface="Wingdings"/>
                <a:cs typeface="Wingdings"/>
                <a:sym typeface="Wingdings"/>
              </a:rPr>
              <a:t></a:t>
            </a:r>
            <a:r>
              <a:rPr lang="en-US" sz="3600" dirty="0" smtClean="0"/>
              <a:t>angry </a:t>
            </a:r>
            <a:r>
              <a:rPr lang="en-US" sz="3600" dirty="0"/>
              <a:t>hostility</a:t>
            </a:r>
          </a:p>
          <a:p>
            <a:pPr lvl="2">
              <a:buClr>
                <a:srgbClr val="FF33FF"/>
              </a:buClr>
            </a:pPr>
            <a:endParaRPr lang="en-US" sz="2800" b="1" dirty="0"/>
          </a:p>
          <a:p>
            <a:endParaRPr lang="en-US" sz="2500" dirty="0"/>
          </a:p>
        </p:txBody>
      </p:sp>
      <p:sp>
        <p:nvSpPr>
          <p:cNvPr id="98308" name="Rectangle 4"/>
          <p:cNvSpPr>
            <a:spLocks noGrp="1" noChangeArrowheads="1"/>
          </p:cNvSpPr>
          <p:nvPr>
            <p:ph sz="half" idx="2"/>
          </p:nvPr>
        </p:nvSpPr>
        <p:spPr>
          <a:xfrm>
            <a:off x="4191000" y="2133600"/>
            <a:ext cx="4648200" cy="3733800"/>
          </a:xfrm>
        </p:spPr>
        <p:txBody>
          <a:bodyPr/>
          <a:lstStyle/>
          <a:p>
            <a:pPr marL="914400" lvl="2" indent="0">
              <a:spcBef>
                <a:spcPct val="40000"/>
              </a:spcBef>
              <a:buNone/>
            </a:pPr>
            <a:r>
              <a:rPr lang="en-US" sz="3600" dirty="0" smtClean="0">
                <a:latin typeface="Wingdings"/>
                <a:ea typeface="Wingdings"/>
                <a:cs typeface="Wingdings"/>
                <a:sym typeface="Wingdings"/>
              </a:rPr>
              <a:t></a:t>
            </a:r>
            <a:r>
              <a:rPr lang="en-US" sz="3600" dirty="0" smtClean="0"/>
              <a:t>depression</a:t>
            </a:r>
            <a:endParaRPr lang="en-US" sz="3600" dirty="0"/>
          </a:p>
          <a:p>
            <a:pPr marL="914400" lvl="2" indent="0">
              <a:spcBef>
                <a:spcPct val="40000"/>
              </a:spcBef>
              <a:buNone/>
            </a:pPr>
            <a:r>
              <a:rPr lang="en-US" sz="3600" dirty="0" smtClean="0">
                <a:latin typeface="Wingdings"/>
                <a:ea typeface="Wingdings"/>
                <a:cs typeface="Wingdings"/>
                <a:sym typeface="Wingdings"/>
              </a:rPr>
              <a:t></a:t>
            </a:r>
            <a:r>
              <a:rPr lang="en-US" sz="3600" dirty="0" smtClean="0"/>
              <a:t>hopelessness</a:t>
            </a:r>
            <a:endParaRPr lang="en-US" sz="3600" dirty="0"/>
          </a:p>
          <a:p>
            <a:pPr marL="914400" lvl="2" indent="0">
              <a:spcBef>
                <a:spcPct val="40000"/>
              </a:spcBef>
              <a:buNone/>
            </a:pPr>
            <a:r>
              <a:rPr lang="en-US" sz="3600" dirty="0" smtClean="0">
                <a:latin typeface="Wingdings"/>
                <a:ea typeface="Wingdings"/>
                <a:cs typeface="Wingdings"/>
                <a:sym typeface="Wingdings"/>
              </a:rPr>
              <a:t></a:t>
            </a:r>
            <a:r>
              <a:rPr lang="en-US" sz="3600" dirty="0" smtClean="0"/>
              <a:t>impulsivity</a:t>
            </a:r>
            <a:endParaRPr lang="en-US" sz="3600" dirty="0"/>
          </a:p>
          <a:p>
            <a:pPr marL="914400" lvl="2" indent="0">
              <a:spcBef>
                <a:spcPct val="40000"/>
              </a:spcBef>
              <a:buNone/>
            </a:pPr>
            <a:r>
              <a:rPr lang="en-US" sz="3600" dirty="0" smtClean="0">
                <a:latin typeface="Wingdings"/>
                <a:ea typeface="Wingdings"/>
                <a:cs typeface="Wingdings"/>
                <a:sym typeface="Wingdings"/>
              </a:rPr>
              <a:t></a:t>
            </a:r>
            <a:r>
              <a:rPr lang="en-US" sz="3600" dirty="0" smtClean="0"/>
              <a:t>vulnerability</a:t>
            </a:r>
            <a:endParaRPr lang="en-US" sz="3600" dirty="0"/>
          </a:p>
        </p:txBody>
      </p:sp>
    </p:spTree>
    <p:extLst>
      <p:ext uri="{BB962C8B-B14F-4D97-AF65-F5344CB8AC3E}">
        <p14:creationId xmlns:p14="http://schemas.microsoft.com/office/powerpoint/2010/main" val="163584840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Items</a:t>
            </a:r>
            <a:endParaRPr lang="en-US" dirty="0"/>
          </a:p>
        </p:txBody>
      </p:sp>
      <p:sp>
        <p:nvSpPr>
          <p:cNvPr id="7" name="Content Placeholder 6"/>
          <p:cNvSpPr>
            <a:spLocks noGrp="1"/>
          </p:cNvSpPr>
          <p:nvPr>
            <p:ph idx="1"/>
          </p:nvPr>
        </p:nvSpPr>
        <p:spPr/>
        <p:txBody>
          <a:bodyPr/>
          <a:lstStyle/>
          <a:p>
            <a:r>
              <a:rPr lang="en-US" dirty="0" smtClean="0"/>
              <a:t>Finding a good job is just a matter of luck.</a:t>
            </a:r>
          </a:p>
          <a:p>
            <a:endParaRPr lang="en-US" dirty="0"/>
          </a:p>
          <a:p>
            <a:r>
              <a:rPr lang="en-US" dirty="0" smtClean="0"/>
              <a:t>I’m embarrassed to let others know I haven’t chosen a career.</a:t>
            </a:r>
          </a:p>
          <a:p>
            <a:endParaRPr lang="en-US" dirty="0"/>
          </a:p>
          <a:p>
            <a:r>
              <a:rPr lang="en-US" dirty="0" smtClean="0"/>
              <a:t>I know what job I want, but someone’s always putting obstacles in my way.</a:t>
            </a:r>
            <a:endParaRPr lang="en-US" dirty="0"/>
          </a:p>
        </p:txBody>
      </p:sp>
    </p:spTree>
    <p:extLst>
      <p:ext uri="{BB962C8B-B14F-4D97-AF65-F5344CB8AC3E}">
        <p14:creationId xmlns:p14="http://schemas.microsoft.com/office/powerpoint/2010/main" val="38018996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pPr algn="ctr"/>
            <a:r>
              <a:rPr lang="en-US" dirty="0" smtClean="0"/>
              <a:t>Case Study - Carolyn</a:t>
            </a:r>
            <a:endParaRPr lang="en-US" dirty="0"/>
          </a:p>
        </p:txBody>
      </p:sp>
      <p:sp>
        <p:nvSpPr>
          <p:cNvPr id="3" name="Content Placeholder 2"/>
          <p:cNvSpPr>
            <a:spLocks noGrp="1"/>
          </p:cNvSpPr>
          <p:nvPr>
            <p:ph idx="1"/>
          </p:nvPr>
        </p:nvSpPr>
        <p:spPr>
          <a:xfrm>
            <a:off x="76200" y="838200"/>
            <a:ext cx="8915400" cy="5943600"/>
          </a:xfrm>
        </p:spPr>
        <p:txBody>
          <a:bodyPr>
            <a:normAutofit fontScale="77500" lnSpcReduction="20000"/>
          </a:bodyPr>
          <a:lstStyle/>
          <a:p>
            <a:r>
              <a:rPr lang="en-US" sz="2800" dirty="0" smtClean="0"/>
              <a:t>Carolyn is a second semester Latina freshman at </a:t>
            </a:r>
            <a:r>
              <a:rPr lang="en-US" dirty="0" smtClean="0"/>
              <a:t>your university</a:t>
            </a:r>
            <a:r>
              <a:rPr lang="en-US" sz="2800" dirty="0" smtClean="0"/>
              <a:t>. </a:t>
            </a:r>
          </a:p>
          <a:p>
            <a:r>
              <a:rPr lang="en-US" sz="2800" dirty="0" smtClean="0"/>
              <a:t>For as long as she can remember, she’s wanted to be a doctor, just like her grandmother. </a:t>
            </a:r>
          </a:p>
          <a:p>
            <a:r>
              <a:rPr lang="en-US" sz="2800" dirty="0" smtClean="0"/>
              <a:t>When asked why, she says she wants to help people. </a:t>
            </a:r>
          </a:p>
          <a:p>
            <a:r>
              <a:rPr lang="en-US" sz="2800" dirty="0" smtClean="0"/>
              <a:t>She was consistently on the Dean’s list in high school, and she’s received a scholarship for a pre-med scholarship. </a:t>
            </a:r>
          </a:p>
          <a:p>
            <a:r>
              <a:rPr lang="en-US" sz="2800" dirty="0" smtClean="0"/>
              <a:t>She wants to be known as a medical leader within her community  and serve as a mentor to other Latina high school students to go into medicine. </a:t>
            </a:r>
          </a:p>
          <a:p>
            <a:r>
              <a:rPr lang="en-US" sz="2800" dirty="0" smtClean="0"/>
              <a:t>However, during her first semester, she struggled to make C’s in her science courses, despite hours of studying and working with a tutor. </a:t>
            </a:r>
          </a:p>
          <a:p>
            <a:r>
              <a:rPr lang="en-US" sz="2800" dirty="0" smtClean="0"/>
              <a:t>During this current semester, she’s finding herself bored with her science courses, but enjoying her introduction to psychology course. </a:t>
            </a:r>
          </a:p>
          <a:p>
            <a:r>
              <a:rPr lang="en-US" sz="2800" dirty="0" smtClean="0"/>
              <a:t>She says she’s terrified about failing out, and what everyone will think. </a:t>
            </a:r>
          </a:p>
          <a:p>
            <a:r>
              <a:rPr lang="en-US" sz="2800" dirty="0" smtClean="0"/>
              <a:t>She’s talked with her parents about the dilemma, and while they say they’ll support anything she wants to do, they are quick to point out that there are lots of psychology majors flipping burgers at McDonalds. </a:t>
            </a:r>
          </a:p>
          <a:p>
            <a:r>
              <a:rPr lang="en-US" sz="2800" dirty="0" smtClean="0"/>
              <a:t>Her </a:t>
            </a:r>
            <a:r>
              <a:rPr lang="en-US" sz="2800" b="1" dirty="0" smtClean="0"/>
              <a:t>CTI Scores </a:t>
            </a:r>
            <a:r>
              <a:rPr lang="en-US" sz="2800" dirty="0" smtClean="0"/>
              <a:t>include Total (T=70), Decision Making Confusion (T = 71), Commitment Anxiety (T=51), External Conflict (T=80).</a:t>
            </a:r>
          </a:p>
          <a:p>
            <a:pPr>
              <a:buNone/>
            </a:pPr>
            <a:endParaRPr lang="en-US" dirty="0"/>
          </a:p>
        </p:txBody>
      </p:sp>
    </p:spTree>
    <p:extLst>
      <p:ext uri="{BB962C8B-B14F-4D97-AF65-F5344CB8AC3E}">
        <p14:creationId xmlns:p14="http://schemas.microsoft.com/office/powerpoint/2010/main" val="242629426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Consider</a:t>
            </a:r>
            <a:r>
              <a:rPr lang="mr-IN" dirty="0" smtClean="0"/>
              <a: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514350" indent="-514350">
              <a:buFont typeface="+mj-lt"/>
              <a:buAutoNum type="alphaLcParenR"/>
            </a:pPr>
            <a:r>
              <a:rPr lang="en-US" dirty="0" smtClean="0"/>
              <a:t>Where is the main problem located in the CIP pyramid? What proof do you have of this?</a:t>
            </a:r>
          </a:p>
          <a:p>
            <a:pPr marL="514350" indent="-514350">
              <a:buFont typeface="+mj-lt"/>
              <a:buAutoNum type="alphaLcParenR"/>
            </a:pPr>
            <a:r>
              <a:rPr lang="en-US" dirty="0"/>
              <a:t>W</a:t>
            </a:r>
            <a:r>
              <a:rPr lang="en-US" dirty="0" smtClean="0"/>
              <a:t>here is the client in the CASVE cycle? What is the evidence for this?</a:t>
            </a:r>
          </a:p>
          <a:p>
            <a:pPr marL="514350" indent="-514350">
              <a:buFont typeface="+mj-lt"/>
              <a:buAutoNum type="alphaLcParenR"/>
            </a:pPr>
            <a:r>
              <a:rPr lang="en-US" dirty="0" smtClean="0"/>
              <a:t>Are dysfunctional thoughts evident? If so, in which area (decision-making confusion, commitment anxiety or external conflict)? What is the evidence for this?</a:t>
            </a:r>
          </a:p>
          <a:p>
            <a:pPr marL="514350" indent="-514350">
              <a:buFont typeface="+mj-lt"/>
              <a:buAutoNum type="alphaLcParenR"/>
            </a:pPr>
            <a:r>
              <a:rPr lang="en-US" dirty="0" smtClean="0"/>
              <a:t>What is the client's level of readiness, and what type of support is needed? What is the evidence for this?</a:t>
            </a:r>
          </a:p>
          <a:p>
            <a:pPr marL="514350" indent="-514350">
              <a:buFont typeface="+mj-lt"/>
              <a:buAutoNum type="alphaLcParenR"/>
            </a:pPr>
            <a:r>
              <a:rPr lang="en-US" dirty="0" smtClean="0"/>
              <a:t>What type of interventions would you recommend, and in what order? Give support for the interventions you suggest.</a:t>
            </a:r>
          </a:p>
          <a:p>
            <a:pPr marL="514350" indent="-514350">
              <a:buFont typeface="+mj-lt"/>
              <a:buAutoNum type="alphaLcParenR"/>
            </a:pPr>
            <a:endParaRPr lang="en-US" dirty="0"/>
          </a:p>
        </p:txBody>
      </p:sp>
    </p:spTree>
    <p:extLst>
      <p:ext uri="{BB962C8B-B14F-4D97-AF65-F5344CB8AC3E}">
        <p14:creationId xmlns:p14="http://schemas.microsoft.com/office/powerpoint/2010/main" val="410261862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descr="Large confetti"/>
          <p:cNvSpPr>
            <a:spLocks noChangeArrowheads="1"/>
          </p:cNvSpPr>
          <p:nvPr/>
        </p:nvSpPr>
        <p:spPr bwMode="auto">
          <a:xfrm>
            <a:off x="1093788" y="-1524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4400" dirty="0" smtClean="0">
                <a:solidFill>
                  <a:schemeClr val="tx2"/>
                </a:solidFill>
                <a:latin typeface="Times New Roman" pitchFamily="18" charset="0"/>
                <a:cs typeface="Times New Roman" pitchFamily="18" charset="0"/>
              </a:rPr>
              <a:t>How can we go from this…?</a:t>
            </a:r>
            <a:endParaRPr kumimoji="0" lang="en-US" sz="4400" b="0" i="0" u="none" strike="noStrike" cap="none" normalizeH="0" baseline="0" dirty="0" smtClean="0">
              <a:ln>
                <a:noFill/>
              </a:ln>
              <a:solidFill>
                <a:schemeClr val="tx2"/>
              </a:solidFill>
              <a:effectLst/>
              <a:latin typeface="Arial" pitchFamily="34" charset="0"/>
            </a:endParaRPr>
          </a:p>
        </p:txBody>
      </p:sp>
      <p:pic>
        <p:nvPicPr>
          <p:cNvPr id="50178" name="Picture 2" descr="desti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52" y="914400"/>
            <a:ext cx="9138648" cy="6625991"/>
          </a:xfrm>
          <a:prstGeom prst="rect">
            <a:avLst/>
          </a:prstGeom>
          <a:noFill/>
        </p:spPr>
      </p:pic>
      <p:sp>
        <p:nvSpPr>
          <p:cNvPr id="50192" name="Rectangle 16"/>
          <p:cNvSpPr>
            <a:spLocks noChangeArrowheads="1"/>
          </p:cNvSpPr>
          <p:nvPr/>
        </p:nvSpPr>
        <p:spPr bwMode="auto">
          <a:xfrm>
            <a:off x="6172200" y="1981200"/>
            <a:ext cx="1678665"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3333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99"/>
                </a:solidFill>
                <a:effectLst/>
                <a:latin typeface="Times New Roman" pitchFamily="18" charset="0"/>
                <a:cs typeface="Times New Roman" pitchFamily="18" charset="0"/>
              </a:rPr>
              <a:t>I’ll never be</a:t>
            </a:r>
            <a:r>
              <a:rPr kumimoji="0" lang="en-US" sz="2000" b="1" i="0" u="none" strike="noStrike" cap="none" normalizeH="0" dirty="0" smtClean="0">
                <a:ln>
                  <a:noFill/>
                </a:ln>
                <a:solidFill>
                  <a:srgbClr val="333399"/>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rgbClr val="333399"/>
                </a:solidFill>
                <a:effectLst/>
                <a:latin typeface="Times New Roman" pitchFamily="18" charset="0"/>
                <a:cs typeface="Times New Roman" pitchFamily="18" charset="0"/>
              </a:rPr>
              <a:t>able to decide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0193" name="Rectangle 17"/>
          <p:cNvSpPr>
            <a:spLocks noChangeArrowheads="1"/>
          </p:cNvSpPr>
          <p:nvPr/>
        </p:nvSpPr>
        <p:spPr bwMode="auto">
          <a:xfrm>
            <a:off x="685800" y="3581400"/>
            <a:ext cx="1537793"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99"/>
                </a:solidFill>
                <a:effectLst/>
                <a:latin typeface="Times New Roman" pitchFamily="18" charset="0"/>
                <a:cs typeface="Times New Roman" pitchFamily="18" charset="0"/>
              </a:rPr>
              <a:t>My interests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99"/>
                </a:solidFill>
                <a:effectLst/>
                <a:latin typeface="Times New Roman" pitchFamily="18" charset="0"/>
                <a:cs typeface="Times New Roman" pitchFamily="18" charset="0"/>
              </a:rPr>
              <a:t>are always</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333399"/>
                </a:solidFill>
                <a:latin typeface="Times New Roman" pitchFamily="18" charset="0"/>
                <a:cs typeface="Times New Roman" pitchFamily="18" charset="0"/>
              </a:rPr>
              <a:t>changing</a:t>
            </a:r>
            <a:endParaRPr kumimoji="0" lang="en-US" sz="2000" b="0" i="0" u="none" strike="noStrike" cap="none" normalizeH="0" baseline="0" dirty="0" smtClean="0">
              <a:ln>
                <a:noFill/>
              </a:ln>
              <a:solidFill>
                <a:schemeClr val="tx1"/>
              </a:solidFill>
              <a:effectLst/>
              <a:latin typeface="Arial" pitchFamily="34" charset="0"/>
            </a:endParaRPr>
          </a:p>
        </p:txBody>
      </p:sp>
      <p:sp>
        <p:nvSpPr>
          <p:cNvPr id="50194" name="Rectangle 18"/>
          <p:cNvSpPr>
            <a:spLocks noChangeArrowheads="1"/>
          </p:cNvSpPr>
          <p:nvPr/>
        </p:nvSpPr>
        <p:spPr bwMode="auto">
          <a:xfrm rot="10800000" flipV="1">
            <a:off x="6553200" y="4267200"/>
            <a:ext cx="1450975"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I have to make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the right decision.</a:t>
            </a:r>
            <a:endParaRPr kumimoji="0" lang="en-US" sz="2000" b="0" i="0" u="none" strike="noStrike" cap="none" normalizeH="0" baseline="0" dirty="0" smtClean="0">
              <a:ln>
                <a:noFill/>
              </a:ln>
              <a:solidFill>
                <a:schemeClr val="tx1"/>
              </a:solidFill>
              <a:effectLst/>
              <a:latin typeface="Arial" pitchFamily="34" charset="0"/>
            </a:endParaRPr>
          </a:p>
        </p:txBody>
      </p:sp>
      <p:sp>
        <p:nvSpPr>
          <p:cNvPr id="50195" name="Rectangle 19"/>
          <p:cNvSpPr>
            <a:spLocks noChangeArrowheads="1"/>
          </p:cNvSpPr>
          <p:nvPr/>
        </p:nvSpPr>
        <p:spPr bwMode="auto">
          <a:xfrm>
            <a:off x="2819400" y="3962400"/>
            <a:ext cx="17526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99"/>
                </a:solidFill>
                <a:effectLst/>
                <a:latin typeface="Times New Roman" pitchFamily="18" charset="0"/>
                <a:cs typeface="Times New Roman" pitchFamily="18" charset="0"/>
              </a:rPr>
              <a:t>I’m so </a:t>
            </a:r>
            <a:r>
              <a:rPr lang="en-US" sz="2000" b="1" dirty="0" smtClean="0">
                <a:solidFill>
                  <a:srgbClr val="333399"/>
                </a:solidFill>
                <a:latin typeface="Times New Roman" pitchFamily="18" charset="0"/>
                <a:cs typeface="Times New Roman" pitchFamily="18" charset="0"/>
              </a:rPr>
              <a:t>anxious,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99"/>
                </a:solidFill>
                <a:effectLst/>
                <a:latin typeface="Times New Roman" pitchFamily="18" charset="0"/>
                <a:cs typeface="Times New Roman" pitchFamily="18" charset="0"/>
              </a:rPr>
              <a:t>I</a:t>
            </a:r>
            <a:r>
              <a:rPr kumimoji="0" lang="en-US" sz="2000" b="1" i="0" u="none" strike="noStrike" cap="none" normalizeH="0" dirty="0" smtClean="0">
                <a:ln>
                  <a:noFill/>
                </a:ln>
                <a:solidFill>
                  <a:srgbClr val="333399"/>
                </a:solidFill>
                <a:effectLst/>
                <a:latin typeface="Times New Roman" pitchFamily="18" charset="0"/>
                <a:cs typeface="Times New Roman" pitchFamily="18" charset="0"/>
              </a:rPr>
              <a:t> know I’ll make the wrong choice.</a:t>
            </a:r>
            <a:r>
              <a:rPr kumimoji="0" lang="en-US" sz="2000" b="1" i="0" u="none" strike="noStrike" cap="none" normalizeH="0" baseline="0" dirty="0" smtClean="0">
                <a:ln>
                  <a:noFill/>
                </a:ln>
                <a:solidFill>
                  <a:srgbClr val="333399"/>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0198" name="Rectangle 22"/>
          <p:cNvSpPr>
            <a:spLocks noChangeArrowheads="1"/>
          </p:cNvSpPr>
          <p:nvPr/>
        </p:nvSpPr>
        <p:spPr bwMode="auto">
          <a:xfrm>
            <a:off x="4572000" y="4419600"/>
            <a:ext cx="1876219"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I always regret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latin typeface="Times New Roman" pitchFamily="18" charset="0"/>
                <a:cs typeface="Times New Roman" pitchFamily="18" charset="0"/>
              </a:rPr>
              <a:t>the decisions I</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latin typeface="Times New Roman" pitchFamily="18" charset="0"/>
                <a:cs typeface="Times New Roman" pitchFamily="18" charset="0"/>
              </a:rPr>
              <a:t>m</a:t>
            </a: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ake.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0201" name="Rectangle 25"/>
          <p:cNvSpPr>
            <a:spLocks noChangeArrowheads="1"/>
          </p:cNvSpPr>
          <p:nvPr/>
        </p:nvSpPr>
        <p:spPr bwMode="auto">
          <a:xfrm>
            <a:off x="1295400" y="2209800"/>
            <a:ext cx="2313454"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A50021"/>
                </a:solidFill>
                <a:effectLst/>
                <a:latin typeface="Times New Roman" pitchFamily="18" charset="0"/>
                <a:cs typeface="Times New Roman" pitchFamily="18" charset="0"/>
              </a:rPr>
              <a:t>I should have</a:t>
            </a:r>
            <a:r>
              <a:rPr kumimoji="0" lang="en-US" sz="2000" b="1" i="0" u="none" strike="noStrike" cap="none" normalizeH="0" dirty="0" smtClean="0">
                <a:ln>
                  <a:noFill/>
                </a:ln>
                <a:solidFill>
                  <a:srgbClr val="A50021"/>
                </a:solidFill>
                <a:effectLst/>
                <a:latin typeface="Times New Roman" pitchFamily="18" charset="0"/>
                <a:cs typeface="Times New Roman" pitchFamily="18" charset="0"/>
              </a:rPr>
              <a:t> made</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A50021"/>
                </a:solidFill>
                <a:latin typeface="Times New Roman" pitchFamily="18" charset="0"/>
                <a:cs typeface="Times New Roman" pitchFamily="18" charset="0"/>
              </a:rPr>
              <a:t>up my mind about</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A50021"/>
                </a:solidFill>
                <a:latin typeface="Times New Roman" pitchFamily="18" charset="0"/>
                <a:cs typeface="Times New Roman" pitchFamily="18" charset="0"/>
              </a:rPr>
              <a:t>a career by now.</a:t>
            </a:r>
            <a:endParaRPr lang="en-US" sz="2000" dirty="0" smtClean="0">
              <a:latin typeface="Arial" pitchFamily="34" charset="0"/>
              <a:cs typeface="Times New Roman" pitchFamily="18" charset="0"/>
            </a:endParaRPr>
          </a:p>
        </p:txBody>
      </p:sp>
      <p:sp>
        <p:nvSpPr>
          <p:cNvPr id="50202" name="Rectangle 26"/>
          <p:cNvSpPr>
            <a:spLocks noChangeArrowheads="1"/>
          </p:cNvSpPr>
          <p:nvPr/>
        </p:nvSpPr>
        <p:spPr bwMode="auto">
          <a:xfrm>
            <a:off x="2971800" y="3276600"/>
            <a:ext cx="187262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A50021"/>
                </a:solidFill>
                <a:latin typeface="Times New Roman" pitchFamily="18" charset="0"/>
                <a:cs typeface="Times New Roman" pitchFamily="18" charset="0"/>
              </a:rPr>
              <a:t>I can’t make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A50021"/>
                </a:solidFill>
                <a:effectLst/>
                <a:latin typeface="Times New Roman" pitchFamily="18" charset="0"/>
                <a:cs typeface="Times New Roman" pitchFamily="18" charset="0"/>
              </a:rPr>
              <a:t>good decisions</a:t>
            </a:r>
            <a:r>
              <a:rPr kumimoji="0" lang="en-US" sz="1200" b="1" i="0" u="none" strike="noStrike" cap="none" normalizeH="0" baseline="0" dirty="0" smtClean="0">
                <a:ln>
                  <a:noFill/>
                </a:ln>
                <a:solidFill>
                  <a:srgbClr val="A50021"/>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50205" name="Rectangle 29"/>
          <p:cNvSpPr>
            <a:spLocks noChangeArrowheads="1"/>
          </p:cNvSpPr>
          <p:nvPr/>
        </p:nvSpPr>
        <p:spPr bwMode="auto">
          <a:xfrm>
            <a:off x="5029200" y="3124200"/>
            <a:ext cx="3054298"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A50021"/>
                </a:solidFill>
                <a:latin typeface="Times New Roman" pitchFamily="18" charset="0"/>
                <a:cs typeface="Times New Roman" pitchFamily="18" charset="0"/>
              </a:rPr>
              <a:t>If I change my mind now,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A50021"/>
                </a:solidFill>
                <a:effectLst/>
                <a:latin typeface="Times New Roman" pitchFamily="18" charset="0"/>
                <a:cs typeface="Times New Roman" pitchFamily="18" charset="0"/>
              </a:rPr>
              <a:t>Everyone</a:t>
            </a:r>
            <a:r>
              <a:rPr kumimoji="0" lang="en-US" sz="2000" b="1" i="0" u="none" strike="noStrike" cap="none" normalizeH="0" dirty="0" smtClean="0">
                <a:ln>
                  <a:noFill/>
                </a:ln>
                <a:solidFill>
                  <a:srgbClr val="A50021"/>
                </a:solidFill>
                <a:effectLst/>
                <a:latin typeface="Times New Roman" pitchFamily="18" charset="0"/>
                <a:cs typeface="Times New Roman" pitchFamily="18" charset="0"/>
              </a:rPr>
              <a:t> will think I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baseline="0" dirty="0" smtClean="0">
                <a:solidFill>
                  <a:srgbClr val="A50021"/>
                </a:solidFill>
                <a:latin typeface="Times New Roman" pitchFamily="18" charset="0"/>
                <a:cs typeface="Times New Roman" pitchFamily="18" charset="0"/>
              </a:rPr>
              <a:t>Wasted my time &amp; money</a:t>
            </a:r>
            <a:r>
              <a:rPr lang="en-US" sz="1200" b="1" baseline="0" dirty="0" smtClean="0">
                <a:solidFill>
                  <a:srgbClr val="A50021"/>
                </a:solidFill>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0211" name="Rectangle 35"/>
          <p:cNvSpPr>
            <a:spLocks noChangeArrowheads="1"/>
          </p:cNvSpPr>
          <p:nvPr/>
        </p:nvSpPr>
        <p:spPr bwMode="auto">
          <a:xfrm>
            <a:off x="3810000" y="2057400"/>
            <a:ext cx="256833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I’m not smart</a:t>
            </a:r>
            <a:r>
              <a:rPr kumimoji="0" lang="en-US" sz="2000" b="1" i="0" u="none" strike="noStrike" cap="none" normalizeH="0" dirty="0" smtClean="0">
                <a:ln>
                  <a:noFill/>
                </a:ln>
                <a:solidFill>
                  <a:schemeClr val="bg1"/>
                </a:solidFill>
                <a:effectLst/>
                <a:latin typeface="Times New Roman" pitchFamily="18" charset="0"/>
                <a:cs typeface="Times New Roman" pitchFamily="18" charset="0"/>
              </a:rPr>
              <a:t> enough</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to go into that field</a:t>
            </a: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50214" name="Rectangle 38"/>
          <p:cNvSpPr>
            <a:spLocks noChangeArrowheads="1"/>
          </p:cNvSpPr>
          <p:nvPr/>
        </p:nvSpPr>
        <p:spPr bwMode="auto">
          <a:xfrm>
            <a:off x="304800" y="4724400"/>
            <a:ext cx="25146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There are too many options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Times New Roman" pitchFamily="18" charset="0"/>
                <a:cs typeface="Times New Roman" pitchFamily="18" charset="0"/>
              </a:rPr>
              <a:t> to choose from; it’s too </a:t>
            </a: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overwhelming</a:t>
            </a:r>
            <a:r>
              <a:rPr kumimoji="0" lang="en-US" sz="2000" b="1" i="0" u="none" strike="noStrike" cap="none" normalizeH="0" dirty="0" smtClean="0">
                <a:ln>
                  <a:noFill/>
                </a:ln>
                <a:solidFill>
                  <a:schemeClr val="bg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latin typeface="Times New Roman" pitchFamily="18" charset="0"/>
                <a:cs typeface="Times New Roman" pitchFamily="18" charset="0"/>
              </a:rPr>
              <a:t>t</a:t>
            </a:r>
            <a:r>
              <a:rPr kumimoji="0" lang="en-US" sz="2000" b="1" i="0" u="none" strike="noStrike" cap="none" normalizeH="0" dirty="0" smtClean="0">
                <a:ln>
                  <a:noFill/>
                </a:ln>
                <a:solidFill>
                  <a:schemeClr val="bg1"/>
                </a:solidFill>
                <a:effectLst/>
                <a:latin typeface="Times New Roman" pitchFamily="18" charset="0"/>
                <a:cs typeface="Times New Roman" pitchFamily="18" charset="0"/>
              </a:rPr>
              <a:t>o</a:t>
            </a: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 even get started</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78985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7"/>
          <p:cNvSpPr>
            <a:spLocks noChangeArrowheads="1"/>
          </p:cNvSpPr>
          <p:nvPr/>
        </p:nvSpPr>
        <p:spPr bwMode="auto">
          <a:xfrm>
            <a:off x="0" y="1512888"/>
            <a:ext cx="8458200" cy="87312"/>
          </a:xfrm>
          <a:prstGeom prst="rect">
            <a:avLst/>
          </a:prstGeom>
          <a:solidFill>
            <a:srgbClr val="333333"/>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1990" name="Rectangle 6" descr="Large confetti"/>
          <p:cNvSpPr>
            <a:spLocks noChangeArrowheads="1"/>
          </p:cNvSpPr>
          <p:nvPr/>
        </p:nvSpPr>
        <p:spPr bwMode="ltGray">
          <a:xfrm>
            <a:off x="247650" y="0"/>
            <a:ext cx="793750" cy="1841500"/>
          </a:xfrm>
          <a:prstGeom prst="rect">
            <a:avLst/>
          </a:prstGeom>
          <a:solidFill>
            <a:srgbClr val="262D4C"/>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1989" name="Rectangle 5"/>
          <p:cNvSpPr>
            <a:spLocks noChangeArrowheads="1"/>
          </p:cNvSpPr>
          <p:nvPr/>
        </p:nvSpPr>
        <p:spPr bwMode="auto">
          <a:xfrm>
            <a:off x="7067550" y="6553200"/>
            <a:ext cx="2076450" cy="79375"/>
          </a:xfrm>
          <a:prstGeom prst="rect">
            <a:avLst/>
          </a:prstGeom>
          <a:solidFill>
            <a:srgbClr val="333333"/>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1987" name="Rectangle 3" descr="Large confetti"/>
          <p:cNvSpPr>
            <a:spLocks noChangeArrowheads="1"/>
          </p:cNvSpPr>
          <p:nvPr/>
        </p:nvSpPr>
        <p:spPr bwMode="auto">
          <a:xfrm>
            <a:off x="1093788" y="284163"/>
            <a:ext cx="7772400" cy="858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2"/>
                </a:solidFill>
                <a:effectLst/>
                <a:latin typeface="Times New Roman" pitchFamily="18" charset="0"/>
                <a:cs typeface="Times New Roman" pitchFamily="18" charset="0"/>
              </a:rPr>
              <a:t>…To this???</a:t>
            </a:r>
            <a:endParaRPr kumimoji="0" lang="en-US" sz="4400" b="0" i="0" u="none" strike="noStrike" cap="none" normalizeH="0" baseline="0" dirty="0" smtClean="0">
              <a:ln>
                <a:noFill/>
              </a:ln>
              <a:solidFill>
                <a:schemeClr val="tx2"/>
              </a:solidFill>
              <a:effectLst/>
              <a:latin typeface="Arial" pitchFamily="34" charset="0"/>
            </a:endParaRPr>
          </a:p>
        </p:txBody>
      </p:sp>
      <p:pic>
        <p:nvPicPr>
          <p:cNvPr id="41986" name="Picture 2" descr="desti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828800"/>
            <a:ext cx="6324600" cy="4584700"/>
          </a:xfrm>
          <a:prstGeom prst="rect">
            <a:avLst/>
          </a:prstGeom>
          <a:noFill/>
        </p:spPr>
      </p:pic>
    </p:spTree>
    <p:extLst>
      <p:ext uri="{BB962C8B-B14F-4D97-AF65-F5344CB8AC3E}">
        <p14:creationId xmlns:p14="http://schemas.microsoft.com/office/powerpoint/2010/main" val="41784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5-19 at 8.07.11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28598"/>
            <a:ext cx="9144000" cy="5966984"/>
          </a:xfrm>
          <a:prstGeom prst="rect">
            <a:avLst/>
          </a:prstGeom>
        </p:spPr>
      </p:pic>
    </p:spTree>
    <p:extLst>
      <p:ext uri="{BB962C8B-B14F-4D97-AF65-F5344CB8AC3E}">
        <p14:creationId xmlns:p14="http://schemas.microsoft.com/office/powerpoint/2010/main" val="185454445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04800"/>
            <a:ext cx="8458200" cy="1143000"/>
          </a:xfrm>
        </p:spPr>
        <p:txBody>
          <a:bodyPr/>
          <a:lstStyle/>
          <a:p>
            <a:r>
              <a:rPr lang="en-US" dirty="0" smtClean="0"/>
              <a:t>CTI Workbook</a:t>
            </a:r>
            <a:endParaRPr lang="en-US" dirty="0"/>
          </a:p>
        </p:txBody>
      </p:sp>
      <p:pic>
        <p:nvPicPr>
          <p:cNvPr id="8" name="Picture 7" descr="CTI_Workbook_cover.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74769" y="2027369"/>
            <a:ext cx="4305554" cy="3298816"/>
          </a:xfrm>
          <a:prstGeom prst="rect">
            <a:avLst/>
          </a:prstGeom>
        </p:spPr>
      </p:pic>
      <p:pic>
        <p:nvPicPr>
          <p:cNvPr id="11" name="Picture 10" descr="CTI_Section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088399" y="2236201"/>
            <a:ext cx="4401773" cy="3129772"/>
          </a:xfrm>
          <a:prstGeom prst="rect">
            <a:avLst/>
          </a:prstGeom>
        </p:spPr>
      </p:pic>
    </p:spTree>
    <p:extLst>
      <p:ext uri="{BB962C8B-B14F-4D97-AF65-F5344CB8AC3E}">
        <p14:creationId xmlns:p14="http://schemas.microsoft.com/office/powerpoint/2010/main" val="6465351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28600"/>
            <a:ext cx="8458200" cy="1143000"/>
          </a:xfrm>
        </p:spPr>
        <p:txBody>
          <a:bodyPr/>
          <a:lstStyle/>
          <a:p>
            <a:r>
              <a:rPr lang="en-US" dirty="0" smtClean="0"/>
              <a:t>CTI Workbook</a:t>
            </a:r>
            <a:endParaRPr lang="en-US" dirty="0"/>
          </a:p>
        </p:txBody>
      </p:sp>
      <p:pic>
        <p:nvPicPr>
          <p:cNvPr id="9" name="Picture 8" descr="CTI_DCM_Checklis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01120" y="1697887"/>
            <a:ext cx="4691174" cy="3733800"/>
          </a:xfrm>
          <a:prstGeom prst="rect">
            <a:avLst/>
          </a:prstGeom>
        </p:spPr>
      </p:pic>
      <p:pic>
        <p:nvPicPr>
          <p:cNvPr id="2" name="Picture 1" descr="CTI_reframe.jpg"/>
          <p:cNvPicPr>
            <a:picLocks noChangeAspect="1"/>
          </p:cNvPicPr>
          <p:nvPr/>
        </p:nvPicPr>
        <p:blipFill rotWithShape="1">
          <a:blip r:embed="rId3" cstate="screen">
            <a:extLst>
              <a:ext uri="{28A0092B-C50C-407E-A947-70E740481C1C}">
                <a14:useLocalDpi xmlns:a14="http://schemas.microsoft.com/office/drawing/2010/main"/>
              </a:ext>
            </a:extLst>
          </a:blip>
          <a:srcRect b="-768"/>
          <a:stretch/>
        </p:blipFill>
        <p:spPr>
          <a:xfrm rot="5400000">
            <a:off x="3947795" y="1493394"/>
            <a:ext cx="4724398" cy="4085588"/>
          </a:xfrm>
          <a:prstGeom prst="rect">
            <a:avLst/>
          </a:prstGeom>
        </p:spPr>
      </p:pic>
    </p:spTree>
    <p:extLst>
      <p:ext uri="{BB962C8B-B14F-4D97-AF65-F5344CB8AC3E}">
        <p14:creationId xmlns:p14="http://schemas.microsoft.com/office/powerpoint/2010/main" val="87213357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28600"/>
            <a:ext cx="8458200" cy="1143000"/>
          </a:xfrm>
        </p:spPr>
        <p:txBody>
          <a:bodyPr/>
          <a:lstStyle/>
          <a:p>
            <a:r>
              <a:rPr lang="en-US" dirty="0" smtClean="0"/>
              <a:t>CTI Workbook</a:t>
            </a:r>
            <a:endParaRPr lang="en-US" dirty="0"/>
          </a:p>
        </p:txBody>
      </p:sp>
      <p:pic>
        <p:nvPicPr>
          <p:cNvPr id="3" name="Picture 2" descr="CTI_DCM_Checklis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638300" y="1790700"/>
            <a:ext cx="5791200" cy="4343400"/>
          </a:xfrm>
          <a:prstGeom prst="rect">
            <a:avLst/>
          </a:prstGeom>
        </p:spPr>
      </p:pic>
    </p:spTree>
    <p:extLst>
      <p:ext uri="{BB962C8B-B14F-4D97-AF65-F5344CB8AC3E}">
        <p14:creationId xmlns:p14="http://schemas.microsoft.com/office/powerpoint/2010/main" val="417324017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Rectangle 8"/>
          <p:cNvSpPr>
            <a:spLocks noChangeArrowheads="1"/>
          </p:cNvSpPr>
          <p:nvPr/>
        </p:nvSpPr>
        <p:spPr bwMode="auto">
          <a:xfrm>
            <a:off x="0" y="1512888"/>
            <a:ext cx="8458200" cy="87312"/>
          </a:xfrm>
          <a:prstGeom prst="rect">
            <a:avLst/>
          </a:prstGeom>
          <a:solidFill>
            <a:srgbClr val="333333"/>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53255" name="Rectangle 7" descr="Large confetti"/>
          <p:cNvSpPr>
            <a:spLocks noChangeArrowheads="1"/>
          </p:cNvSpPr>
          <p:nvPr/>
        </p:nvSpPr>
        <p:spPr bwMode="ltGray">
          <a:xfrm>
            <a:off x="247650" y="0"/>
            <a:ext cx="793750" cy="1841500"/>
          </a:xfrm>
          <a:prstGeom prst="rect">
            <a:avLst/>
          </a:prstGeom>
          <a:solidFill>
            <a:srgbClr val="262D4C"/>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53254" name="Rectangle 6"/>
          <p:cNvSpPr>
            <a:spLocks noChangeArrowheads="1"/>
          </p:cNvSpPr>
          <p:nvPr/>
        </p:nvSpPr>
        <p:spPr bwMode="auto">
          <a:xfrm>
            <a:off x="7067550" y="6553200"/>
            <a:ext cx="2076450" cy="79375"/>
          </a:xfrm>
          <a:prstGeom prst="rect">
            <a:avLst/>
          </a:prstGeom>
          <a:solidFill>
            <a:srgbClr val="333333"/>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53252" name="Rectangle 4" descr="Large confetti"/>
          <p:cNvSpPr>
            <a:spLocks noChangeArrowheads="1"/>
          </p:cNvSpPr>
          <p:nvPr/>
        </p:nvSpPr>
        <p:spPr bwMode="auto">
          <a:xfrm>
            <a:off x="1093788" y="284163"/>
            <a:ext cx="7772400" cy="6302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2"/>
                </a:solidFill>
                <a:effectLst/>
                <a:latin typeface="Times New Roman" pitchFamily="18" charset="0"/>
                <a:cs typeface="Times New Roman" pitchFamily="18" charset="0"/>
              </a:rPr>
              <a:t>Casting Off Negative Thoughts</a:t>
            </a:r>
            <a:endParaRPr kumimoji="0" lang="en-US" sz="4400" b="0" i="0" u="none" strike="noStrike" cap="none" normalizeH="0" baseline="0" dirty="0" smtClean="0">
              <a:ln>
                <a:noFill/>
              </a:ln>
              <a:solidFill>
                <a:schemeClr val="tx2"/>
              </a:solidFill>
              <a:effectLst/>
              <a:latin typeface="Arial" pitchFamily="34" charset="0"/>
            </a:endParaRPr>
          </a:p>
        </p:txBody>
      </p:sp>
      <p:pic>
        <p:nvPicPr>
          <p:cNvPr id="53251" name="Picture 3" descr="catchthough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1981200"/>
            <a:ext cx="3302000" cy="2452688"/>
          </a:xfrm>
          <a:prstGeom prst="rect">
            <a:avLst/>
          </a:prstGeom>
          <a:noFill/>
        </p:spPr>
      </p:pic>
      <p:sp>
        <p:nvSpPr>
          <p:cNvPr id="53250" name="Text Box 2"/>
          <p:cNvSpPr txBox="1">
            <a:spLocks noChangeArrowheads="1"/>
          </p:cNvSpPr>
          <p:nvPr/>
        </p:nvSpPr>
        <p:spPr bwMode="auto">
          <a:xfrm>
            <a:off x="152400" y="2133600"/>
            <a:ext cx="5410200"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Catch the negative thoughts when they come. </a:t>
            </a:r>
            <a:endParaRPr kumimoji="0" lang="en-US" sz="600" b="0" i="0" u="none" strike="noStrike" cap="none" normalizeH="0" baseline="0" dirty="0" smtClean="0">
              <a:ln>
                <a:noFill/>
              </a:ln>
              <a:solidFill>
                <a:schemeClr val="tx1"/>
              </a:solidFill>
              <a:effectLst/>
              <a:latin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Ask: </a:t>
            </a:r>
            <a:endParaRPr kumimoji="0" lang="en-US" sz="600" b="0" i="0" u="none" strike="noStrike" cap="none" normalizeH="0" baseline="0" dirty="0" smtClean="0">
              <a:ln>
                <a:noFill/>
              </a:ln>
              <a:solidFill>
                <a:schemeClr val="tx1"/>
              </a:solidFill>
              <a:effectLst/>
              <a:latin typeface="Arial" pitchFamily="34" charset="0"/>
            </a:endParaRPr>
          </a:p>
          <a:p>
            <a:pPr marL="914400" marR="0" lvl="1" indent="-45720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What’s the proof for this? </a:t>
            </a:r>
            <a:endParaRPr kumimoji="0" lang="en-US" sz="600" b="0" i="0" u="none" strike="noStrike" cap="none" normalizeH="0" baseline="0" dirty="0" smtClean="0">
              <a:ln>
                <a:noFill/>
              </a:ln>
              <a:solidFill>
                <a:schemeClr val="tx1"/>
              </a:solidFill>
              <a:effectLst/>
              <a:latin typeface="Arial" pitchFamily="34" charset="0"/>
            </a:endParaRPr>
          </a:p>
          <a:p>
            <a:pPr marL="914400" marR="0" lvl="1" indent="-45720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Is there an underlying theme? </a:t>
            </a:r>
            <a:endParaRPr kumimoji="0" lang="en-US" sz="600" b="0" i="0" u="none" strike="noStrike" cap="none" normalizeH="0" baseline="0" dirty="0" smtClean="0">
              <a:ln>
                <a:noFill/>
              </a:ln>
              <a:solidFill>
                <a:schemeClr val="tx1"/>
              </a:solidFill>
              <a:effectLst/>
              <a:latin typeface="Arial" pitchFamily="34" charset="0"/>
            </a:endParaRPr>
          </a:p>
          <a:p>
            <a:pPr marL="1371600" marR="0" lvl="2"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E.g., Fear of failure, perfectionism </a:t>
            </a:r>
            <a:endParaRPr kumimoji="0" lang="en-US" sz="600" b="0" i="0" u="none" strike="noStrike" cap="none" normalizeH="0" baseline="0" dirty="0" smtClean="0">
              <a:ln>
                <a:noFill/>
              </a:ln>
              <a:solidFill>
                <a:schemeClr val="tx1"/>
              </a:solidFill>
              <a:effectLst/>
              <a:latin typeface="Arial" pitchFamily="34" charset="0"/>
            </a:endParaRPr>
          </a:p>
          <a:p>
            <a:pPr marL="914400" marR="0" lvl="1" indent="-45720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How does this thought make me feel? </a:t>
            </a:r>
            <a:endParaRPr kumimoji="0" lang="en-US" sz="600" b="0" i="0" u="none" strike="noStrike" cap="none" normalizeH="0" baseline="0" dirty="0" smtClean="0">
              <a:ln>
                <a:noFill/>
              </a:ln>
              <a:solidFill>
                <a:schemeClr val="tx1"/>
              </a:solidFill>
              <a:effectLst/>
              <a:latin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Reframe the thought into something more positive, truthful and productive. </a:t>
            </a:r>
            <a:endParaRPr kumimoji="0" lang="en-US" sz="600" b="0" i="0" u="none" strike="noStrike" cap="none" normalizeH="0" baseline="0" dirty="0" smtClean="0">
              <a:ln>
                <a:noFill/>
              </a:ln>
              <a:solidFill>
                <a:schemeClr val="tx1"/>
              </a:solidFill>
              <a:effectLst/>
              <a:latin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Repeat process as necessary. </a:t>
            </a:r>
            <a:endParaRPr kumimoji="0" lang="en-US" sz="600" b="0" i="0" u="none" strike="noStrike" cap="none" normalizeH="0" baseline="0" dirty="0" smtClean="0">
              <a:ln>
                <a:noFill/>
              </a:ln>
              <a:solidFill>
                <a:schemeClr val="tx1"/>
              </a:solidFill>
              <a:effectLst/>
              <a:latin typeface="Arial" pitchFamily="34" charset="0"/>
            </a:endParaRPr>
          </a:p>
          <a:p>
            <a:pPr marL="457200" marR="0" lvl="0" indent="-457200" algn="l"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54164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sz="3600" dirty="0"/>
              <a:t> </a:t>
            </a:r>
            <a:r>
              <a:rPr lang="en-US" sz="3600" dirty="0" smtClean="0"/>
              <a:t>Dysfunctional Thinking Cycle </a:t>
            </a:r>
            <a:endParaRPr lang="en-US" sz="3600" dirty="0"/>
          </a:p>
        </p:txBody>
      </p:sp>
      <p:sp>
        <p:nvSpPr>
          <p:cNvPr id="15365" name="Freeform 5"/>
          <p:cNvSpPr>
            <a:spLocks noEditPoints="1"/>
          </p:cNvSpPr>
          <p:nvPr/>
        </p:nvSpPr>
        <p:spPr bwMode="gray">
          <a:xfrm rot="-1358056">
            <a:off x="1077913" y="25384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gs>
            </a:gsLst>
            <a:lin ang="0" scaled="1"/>
          </a:gradFill>
          <a:ln w="0">
            <a:noFill/>
            <a:prstDash val="solid"/>
            <a:round/>
            <a:headEnd/>
            <a:tailEnd/>
          </a:ln>
        </p:spPr>
        <p:txBody>
          <a:bodyPr/>
          <a:lstStyle/>
          <a:p>
            <a:endParaRPr lang="en-US"/>
          </a:p>
        </p:txBody>
      </p:sp>
      <p:sp>
        <p:nvSpPr>
          <p:cNvPr id="15367" name="Oval 7"/>
          <p:cNvSpPr>
            <a:spLocks noChangeArrowheads="1"/>
          </p:cNvSpPr>
          <p:nvPr/>
        </p:nvSpPr>
        <p:spPr bwMode="gray">
          <a:xfrm>
            <a:off x="3810000" y="1676400"/>
            <a:ext cx="1284288" cy="1274763"/>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70" name="Oval 10"/>
          <p:cNvSpPr>
            <a:spLocks noChangeArrowheads="1"/>
          </p:cNvSpPr>
          <p:nvPr/>
        </p:nvSpPr>
        <p:spPr bwMode="gray">
          <a:xfrm>
            <a:off x="1295400" y="3200400"/>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73" name="Oval 13"/>
          <p:cNvSpPr>
            <a:spLocks noChangeArrowheads="1"/>
          </p:cNvSpPr>
          <p:nvPr/>
        </p:nvSpPr>
        <p:spPr bwMode="gray">
          <a:xfrm>
            <a:off x="2178050" y="489743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76" name="Oval 16"/>
          <p:cNvSpPr>
            <a:spLocks noChangeArrowheads="1"/>
          </p:cNvSpPr>
          <p:nvPr/>
        </p:nvSpPr>
        <p:spPr bwMode="gray">
          <a:xfrm>
            <a:off x="4953000" y="4267200"/>
            <a:ext cx="1284288" cy="127476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79" name="Oval 19"/>
          <p:cNvSpPr>
            <a:spLocks noChangeArrowheads="1"/>
          </p:cNvSpPr>
          <p:nvPr/>
        </p:nvSpPr>
        <p:spPr bwMode="gray">
          <a:xfrm>
            <a:off x="6781800" y="19050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81" name="Text Box 21"/>
          <p:cNvSpPr txBox="1">
            <a:spLocks noChangeArrowheads="1"/>
          </p:cNvSpPr>
          <p:nvPr/>
        </p:nvSpPr>
        <p:spPr bwMode="gray">
          <a:xfrm>
            <a:off x="1295400" y="3581400"/>
            <a:ext cx="1249060" cy="646331"/>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rPr>
              <a:t>Reinforce-</a:t>
            </a:r>
          </a:p>
          <a:p>
            <a:pPr eaLnBrk="0" hangingPunct="0"/>
            <a:r>
              <a:rPr lang="en-US" dirty="0" err="1" smtClean="0">
                <a:solidFill>
                  <a:schemeClr val="bg1"/>
                </a:solidFill>
              </a:rPr>
              <a:t>ment</a:t>
            </a:r>
            <a:endParaRPr lang="en-US" dirty="0">
              <a:solidFill>
                <a:schemeClr val="bg1"/>
              </a:solidFill>
            </a:endParaRPr>
          </a:p>
        </p:txBody>
      </p:sp>
      <p:sp>
        <p:nvSpPr>
          <p:cNvPr id="15382" name="Text Box 22"/>
          <p:cNvSpPr txBox="1">
            <a:spLocks noChangeArrowheads="1"/>
          </p:cNvSpPr>
          <p:nvPr/>
        </p:nvSpPr>
        <p:spPr bwMode="gray">
          <a:xfrm>
            <a:off x="3765227" y="1981200"/>
            <a:ext cx="1416373" cy="584776"/>
          </a:xfrm>
          <a:prstGeom prst="rect">
            <a:avLst/>
          </a:prstGeom>
          <a:noFill/>
          <a:ln w="9525">
            <a:noFill/>
            <a:miter lim="800000"/>
            <a:headEnd/>
            <a:tailEnd/>
          </a:ln>
          <a:effectLst/>
        </p:spPr>
        <p:txBody>
          <a:bodyPr wrap="none">
            <a:spAutoFit/>
          </a:bodyPr>
          <a:lstStyle/>
          <a:p>
            <a:pPr eaLnBrk="0" hangingPunct="0"/>
            <a:r>
              <a:rPr lang="en-US" sz="1600" dirty="0" smtClean="0">
                <a:solidFill>
                  <a:schemeClr val="bg1"/>
                </a:solidFill>
              </a:rPr>
              <a:t>Dysfunctional</a:t>
            </a:r>
          </a:p>
          <a:p>
            <a:pPr eaLnBrk="0" hangingPunct="0"/>
            <a:r>
              <a:rPr lang="en-US" sz="1600" dirty="0" smtClean="0">
                <a:solidFill>
                  <a:schemeClr val="bg1"/>
                </a:solidFill>
              </a:rPr>
              <a:t>Thought</a:t>
            </a:r>
            <a:endParaRPr lang="en-US" sz="1600" dirty="0">
              <a:solidFill>
                <a:schemeClr val="bg1"/>
              </a:solidFill>
            </a:endParaRPr>
          </a:p>
        </p:txBody>
      </p:sp>
      <p:sp>
        <p:nvSpPr>
          <p:cNvPr id="15383" name="Text Box 23"/>
          <p:cNvSpPr txBox="1">
            <a:spLocks noChangeArrowheads="1"/>
          </p:cNvSpPr>
          <p:nvPr/>
        </p:nvSpPr>
        <p:spPr bwMode="gray">
          <a:xfrm>
            <a:off x="6858000" y="2209800"/>
            <a:ext cx="1223412" cy="646331"/>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rPr>
              <a:t>Emotional</a:t>
            </a:r>
          </a:p>
          <a:p>
            <a:pPr eaLnBrk="0" hangingPunct="0"/>
            <a:r>
              <a:rPr lang="en-US" dirty="0" smtClean="0">
                <a:solidFill>
                  <a:schemeClr val="bg1"/>
                </a:solidFill>
              </a:rPr>
              <a:t>Response</a:t>
            </a:r>
            <a:endParaRPr lang="en-US" dirty="0">
              <a:solidFill>
                <a:schemeClr val="bg1"/>
              </a:solidFill>
            </a:endParaRPr>
          </a:p>
        </p:txBody>
      </p:sp>
      <p:sp>
        <p:nvSpPr>
          <p:cNvPr id="15384" name="Text Box 24"/>
          <p:cNvSpPr txBox="1">
            <a:spLocks noChangeArrowheads="1"/>
          </p:cNvSpPr>
          <p:nvPr/>
        </p:nvSpPr>
        <p:spPr bwMode="gray">
          <a:xfrm>
            <a:off x="4953000" y="4611469"/>
            <a:ext cx="1236236" cy="646331"/>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rPr>
              <a:t>Misguided</a:t>
            </a:r>
          </a:p>
          <a:p>
            <a:pPr eaLnBrk="0" hangingPunct="0"/>
            <a:r>
              <a:rPr lang="en-US" dirty="0" smtClean="0">
                <a:solidFill>
                  <a:schemeClr val="bg1"/>
                </a:solidFill>
              </a:rPr>
              <a:t>Behaviors</a:t>
            </a:r>
            <a:endParaRPr lang="en-US" dirty="0">
              <a:solidFill>
                <a:schemeClr val="bg1"/>
              </a:solidFill>
            </a:endParaRPr>
          </a:p>
        </p:txBody>
      </p:sp>
      <p:sp>
        <p:nvSpPr>
          <p:cNvPr id="15385" name="Text Box 25"/>
          <p:cNvSpPr txBox="1">
            <a:spLocks noChangeArrowheads="1"/>
          </p:cNvSpPr>
          <p:nvPr/>
        </p:nvSpPr>
        <p:spPr bwMode="gray">
          <a:xfrm>
            <a:off x="2286000" y="5257800"/>
            <a:ext cx="1066800" cy="646331"/>
          </a:xfrm>
          <a:prstGeom prst="rect">
            <a:avLst/>
          </a:prstGeom>
          <a:noFill/>
          <a:ln w="9525">
            <a:noFill/>
            <a:miter lim="800000"/>
            <a:headEnd/>
            <a:tailEnd/>
          </a:ln>
          <a:effectLst/>
        </p:spPr>
        <p:txBody>
          <a:bodyPr wrap="square">
            <a:spAutoFit/>
          </a:bodyPr>
          <a:lstStyle/>
          <a:p>
            <a:pPr eaLnBrk="0" hangingPunct="0"/>
            <a:r>
              <a:rPr lang="en-US" dirty="0" err="1" smtClean="0">
                <a:solidFill>
                  <a:schemeClr val="bg1"/>
                </a:solidFill>
              </a:rPr>
              <a:t>Conse-quence</a:t>
            </a:r>
            <a:endParaRPr lang="en-US" dirty="0">
              <a:solidFill>
                <a:schemeClr val="bg1"/>
              </a:solidFill>
            </a:endParaRPr>
          </a:p>
        </p:txBody>
      </p:sp>
      <p:sp>
        <p:nvSpPr>
          <p:cNvPr id="15391" name="Text Box 31"/>
          <p:cNvSpPr txBox="1">
            <a:spLocks noChangeArrowheads="1"/>
          </p:cNvSpPr>
          <p:nvPr/>
        </p:nvSpPr>
        <p:spPr bwMode="auto">
          <a:xfrm>
            <a:off x="3657600" y="3581400"/>
            <a:ext cx="3124200" cy="707886"/>
          </a:xfrm>
          <a:prstGeom prst="rect">
            <a:avLst/>
          </a:prstGeom>
          <a:noFill/>
          <a:ln w="9525">
            <a:noFill/>
            <a:miter lim="800000"/>
            <a:headEnd/>
            <a:tailEnd/>
          </a:ln>
          <a:effectLst/>
        </p:spPr>
        <p:txBody>
          <a:bodyPr wrap="square">
            <a:spAutoFit/>
          </a:bodyPr>
          <a:lstStyle/>
          <a:p>
            <a:pPr>
              <a:spcBef>
                <a:spcPct val="50000"/>
              </a:spcBef>
            </a:pPr>
            <a:r>
              <a:rPr lang="en-US" sz="2000" b="1" dirty="0" smtClean="0"/>
              <a:t>Cycle of Dysfunctional Thinking</a:t>
            </a:r>
            <a:endParaRPr lang="en-US" sz="2000" b="1" dirty="0"/>
          </a:p>
        </p:txBody>
      </p:sp>
    </p:spTree>
    <p:extLst>
      <p:ext uri="{BB962C8B-B14F-4D97-AF65-F5344CB8AC3E}">
        <p14:creationId xmlns:p14="http://schemas.microsoft.com/office/powerpoint/2010/main" val="91837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6369050" cy="989013"/>
          </a:xfrm>
        </p:spPr>
        <p:txBody>
          <a:bodyPr>
            <a:normAutofit/>
          </a:bodyPr>
          <a:lstStyle/>
          <a:p>
            <a:r>
              <a:rPr lang="en-US" dirty="0" smtClean="0"/>
              <a:t>Cognitive Distortions</a:t>
            </a:r>
            <a:endParaRPr lang="en-US" dirty="0"/>
          </a:p>
        </p:txBody>
      </p:sp>
      <p:graphicFrame>
        <p:nvGraphicFramePr>
          <p:cNvPr id="4" name="Content Placeholder 3"/>
          <p:cNvGraphicFramePr>
            <a:graphicFrameLocks noGrp="1"/>
          </p:cNvGraphicFramePr>
          <p:nvPr>
            <p:ph idx="1"/>
          </p:nvPr>
        </p:nvGraphicFramePr>
        <p:xfrm>
          <a:off x="0" y="1905000"/>
          <a:ext cx="9144000" cy="4389119"/>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0840">
                <a:tc>
                  <a:txBody>
                    <a:bodyPr/>
                    <a:lstStyle/>
                    <a:p>
                      <a:r>
                        <a:rPr lang="en-US" b="0" dirty="0" smtClean="0">
                          <a:solidFill>
                            <a:srgbClr val="000000"/>
                          </a:solidFill>
                        </a:rPr>
                        <a:t>Arbitrary inference</a:t>
                      </a:r>
                      <a:endParaRPr lang="en-US" b="0" dirty="0">
                        <a:solidFill>
                          <a:srgbClr val="000000"/>
                        </a:solidFill>
                      </a:endParaRPr>
                    </a:p>
                  </a:txBody>
                  <a:tcPr/>
                </a:tc>
                <a:tc>
                  <a:txBody>
                    <a:bodyPr/>
                    <a:lstStyle/>
                    <a:p>
                      <a:r>
                        <a:rPr lang="en-US" sz="1800" b="0" kern="1200" dirty="0" smtClean="0">
                          <a:solidFill>
                            <a:srgbClr val="000000"/>
                          </a:solidFill>
                          <a:latin typeface="+mn-lt"/>
                          <a:ea typeface="+mn-ea"/>
                          <a:cs typeface="+mn-cs"/>
                        </a:rPr>
                        <a:t>a tendency to infer a relationship of external events to oneself in the lack of any apparent connection; dichotomous (all or nothing)</a:t>
                      </a:r>
                      <a:r>
                        <a:rPr lang="en-US" sz="1800" b="0" kern="1200" baseline="0" dirty="0" smtClean="0">
                          <a:solidFill>
                            <a:srgbClr val="000000"/>
                          </a:solidFill>
                          <a:latin typeface="+mn-lt"/>
                          <a:ea typeface="+mn-ea"/>
                          <a:cs typeface="+mn-cs"/>
                        </a:rPr>
                        <a:t> </a:t>
                      </a:r>
                      <a:r>
                        <a:rPr lang="en-US" sz="1800" b="0" kern="1200" dirty="0" smtClean="0">
                          <a:solidFill>
                            <a:srgbClr val="000000"/>
                          </a:solidFill>
                          <a:latin typeface="+mn-lt"/>
                          <a:ea typeface="+mn-ea"/>
                          <a:cs typeface="+mn-cs"/>
                        </a:rPr>
                        <a:t>thinking </a:t>
                      </a:r>
                      <a:endParaRPr lang="en-US" b="0"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smtClean="0">
                          <a:solidFill>
                            <a:srgbClr val="000000"/>
                          </a:solidFill>
                        </a:rPr>
                        <a:t>Selective abstraction</a:t>
                      </a:r>
                      <a:endParaRPr lang="en-US" dirty="0">
                        <a:solidFill>
                          <a:srgbClr val="000000"/>
                        </a:solidFill>
                      </a:endParaRPr>
                    </a:p>
                  </a:txBody>
                  <a:tcPr/>
                </a:tc>
                <a:tc>
                  <a:txBody>
                    <a:bodyPr/>
                    <a:lstStyle/>
                    <a:p>
                      <a:r>
                        <a:rPr lang="en-US" sz="1800" kern="1200" dirty="0" smtClean="0">
                          <a:solidFill>
                            <a:srgbClr val="000000"/>
                          </a:solidFill>
                          <a:latin typeface="+mn-lt"/>
                          <a:ea typeface="+mn-ea"/>
                          <a:cs typeface="+mn-cs"/>
                        </a:rPr>
                        <a:t>tendency to draw conclusions about another person or situation, which may be true, and then generalizing these conclusions to situations where they may not be true</a:t>
                      </a:r>
                      <a:endParaRPr lang="en-US"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dirty="0" smtClean="0">
                          <a:solidFill>
                            <a:srgbClr val="000000"/>
                          </a:solidFill>
                        </a:rPr>
                        <a:t>Overgeneralization</a:t>
                      </a:r>
                      <a:endParaRPr lang="en-US" dirty="0">
                        <a:solidFill>
                          <a:srgbClr val="000000"/>
                        </a:solidFill>
                      </a:endParaRPr>
                    </a:p>
                  </a:txBody>
                  <a:tcPr/>
                </a:tc>
                <a:tc>
                  <a:txBody>
                    <a:bodyPr/>
                    <a:lstStyle/>
                    <a:p>
                      <a:r>
                        <a:rPr lang="en-US" sz="1800" kern="1200" dirty="0" smtClean="0">
                          <a:solidFill>
                            <a:srgbClr val="000000"/>
                          </a:solidFill>
                          <a:latin typeface="+mn-lt"/>
                          <a:ea typeface="+mn-ea"/>
                          <a:cs typeface="+mn-cs"/>
                        </a:rPr>
                        <a:t>a tendency to construct the worst possible situation from an undesirably event</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dirty="0" smtClean="0">
                          <a:solidFill>
                            <a:srgbClr val="000000"/>
                          </a:solidFill>
                        </a:rPr>
                        <a:t>Magnification or minimization</a:t>
                      </a:r>
                      <a:endParaRPr lang="en-US" dirty="0">
                        <a:solidFill>
                          <a:srgbClr val="000000"/>
                        </a:solidFill>
                      </a:endParaRPr>
                    </a:p>
                  </a:txBody>
                  <a:tcPr/>
                </a:tc>
                <a:tc>
                  <a:txBody>
                    <a:bodyPr/>
                    <a:lstStyle/>
                    <a:p>
                      <a:r>
                        <a:rPr lang="en-US" sz="1800" kern="1200" dirty="0" smtClean="0">
                          <a:solidFill>
                            <a:srgbClr val="000000"/>
                          </a:solidFill>
                          <a:latin typeface="+mn-lt"/>
                          <a:ea typeface="+mn-ea"/>
                          <a:cs typeface="+mn-cs"/>
                        </a:rPr>
                        <a:t>the individual selects one or more details of a situation and conceptualizes the whole from those few details</a:t>
                      </a:r>
                      <a:endParaRPr lang="en-US"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dirty="0" smtClean="0">
                          <a:solidFill>
                            <a:srgbClr val="000000"/>
                          </a:solidFill>
                        </a:rPr>
                        <a:t>Personalization</a:t>
                      </a:r>
                      <a:endParaRPr lang="en-US" dirty="0">
                        <a:solidFill>
                          <a:srgbClr val="000000"/>
                        </a:solidFill>
                      </a:endParaRPr>
                    </a:p>
                  </a:txBody>
                  <a:tcPr/>
                </a:tc>
                <a:tc>
                  <a:txBody>
                    <a:bodyPr/>
                    <a:lstStyle/>
                    <a:p>
                      <a:r>
                        <a:rPr lang="en-US" sz="1800" kern="1200" dirty="0" smtClean="0">
                          <a:solidFill>
                            <a:srgbClr val="000000"/>
                          </a:solidFill>
                          <a:latin typeface="+mn-lt"/>
                          <a:ea typeface="+mn-ea"/>
                          <a:cs typeface="+mn-cs"/>
                        </a:rPr>
                        <a:t>the process of drawing a conclusion without data to support that conclusion or even with data contrary to that conclusion</a:t>
                      </a:r>
                      <a:endParaRPr lang="en-US" dirty="0">
                        <a:solidFill>
                          <a:srgbClr val="000000"/>
                        </a:solidFill>
                      </a:endParaRPr>
                    </a:p>
                  </a:txBody>
                  <a:tcPr/>
                </a:tc>
                <a:extLst>
                  <a:ext uri="{0D108BD9-81ED-4DB2-BD59-A6C34878D82A}">
                    <a16:rowId xmlns:a16="http://schemas.microsoft.com/office/drawing/2014/main" val="10004"/>
                  </a:ext>
                </a:extLst>
              </a:tr>
              <a:tr h="370840">
                <a:tc>
                  <a:txBody>
                    <a:bodyPr/>
                    <a:lstStyle/>
                    <a:p>
                      <a:r>
                        <a:rPr lang="en-US" dirty="0" err="1" smtClean="0">
                          <a:solidFill>
                            <a:srgbClr val="000000"/>
                          </a:solidFill>
                        </a:rPr>
                        <a:t>Catastrophizing</a:t>
                      </a:r>
                      <a:endParaRPr lang="en-US" dirty="0">
                        <a:solidFill>
                          <a:srgbClr val="000000"/>
                        </a:solidFill>
                      </a:endParaRPr>
                    </a:p>
                  </a:txBody>
                  <a:tcPr/>
                </a:tc>
                <a:tc>
                  <a:txBody>
                    <a:bodyPr/>
                    <a:lstStyle/>
                    <a:p>
                      <a:r>
                        <a:rPr lang="en-US" sz="1800" kern="1200" dirty="0" smtClean="0">
                          <a:solidFill>
                            <a:srgbClr val="000000"/>
                          </a:solidFill>
                          <a:latin typeface="+mn-lt"/>
                          <a:ea typeface="+mn-ea"/>
                          <a:cs typeface="+mn-cs"/>
                        </a:rPr>
                        <a:t>a tendency to either overestimate or underestimate the significance of an event</a:t>
                      </a:r>
                      <a:endParaRPr lang="en-US" dirty="0">
                        <a:solidFill>
                          <a:srgbClr val="0000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522846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1143000"/>
          </a:xfrm>
        </p:spPr>
        <p:txBody>
          <a:bodyPr/>
          <a:lstStyle/>
          <a:p>
            <a:r>
              <a:rPr lang="en-US" dirty="0" smtClean="0"/>
              <a:t>DIBS Method</a:t>
            </a:r>
            <a:endParaRPr lang="en-US" dirty="0"/>
          </a:p>
        </p:txBody>
      </p:sp>
      <p:sp>
        <p:nvSpPr>
          <p:cNvPr id="3" name="Content Placeholder 2"/>
          <p:cNvSpPr>
            <a:spLocks noGrp="1"/>
          </p:cNvSpPr>
          <p:nvPr>
            <p:ph idx="1"/>
          </p:nvPr>
        </p:nvSpPr>
        <p:spPr>
          <a:xfrm>
            <a:off x="457200" y="1143000"/>
            <a:ext cx="8229600" cy="4648200"/>
          </a:xfrm>
        </p:spPr>
        <p:txBody>
          <a:bodyPr/>
          <a:lstStyle/>
          <a:p>
            <a:r>
              <a:rPr lang="en-US" dirty="0" smtClean="0"/>
              <a:t>Dispute Irrational Beliefs (Ellis)</a:t>
            </a:r>
          </a:p>
          <a:p>
            <a:pPr lvl="1"/>
            <a:r>
              <a:rPr lang="en-US" dirty="0" smtClean="0"/>
              <a:t>Identify the irrational belief.</a:t>
            </a:r>
          </a:p>
          <a:p>
            <a:pPr lvl="1"/>
            <a:r>
              <a:rPr lang="en-US" dirty="0" smtClean="0"/>
              <a:t>Ask: Can I rationally support it?</a:t>
            </a:r>
          </a:p>
          <a:p>
            <a:pPr lvl="1"/>
            <a:r>
              <a:rPr lang="en-US" dirty="0" smtClean="0"/>
              <a:t>Ask: What evidence exists of the falseness of my belief?</a:t>
            </a:r>
          </a:p>
          <a:p>
            <a:pPr lvl="1"/>
            <a:r>
              <a:rPr lang="en-US" dirty="0" smtClean="0"/>
              <a:t>Ask: Is there any evidence for the trueness of my belief?</a:t>
            </a:r>
          </a:p>
          <a:p>
            <a:pPr lvl="1"/>
            <a:r>
              <a:rPr lang="en-US" dirty="0" smtClean="0"/>
              <a:t>Dispute: </a:t>
            </a:r>
          </a:p>
          <a:p>
            <a:pPr lvl="2"/>
            <a:r>
              <a:rPr lang="en-US" dirty="0" smtClean="0"/>
              <a:t>What are the worst things that could happen if my belief is true?</a:t>
            </a:r>
          </a:p>
          <a:p>
            <a:pPr lvl="2"/>
            <a:r>
              <a:rPr lang="en-US" dirty="0" smtClean="0"/>
              <a:t>What are good things </a:t>
            </a:r>
            <a:r>
              <a:rPr lang="en-US" dirty="0"/>
              <a:t>that </a:t>
            </a:r>
            <a:r>
              <a:rPr lang="en-US" dirty="0" smtClean="0"/>
              <a:t>could happen </a:t>
            </a:r>
            <a:r>
              <a:rPr lang="en-US" dirty="0"/>
              <a:t>if my belief is true?</a:t>
            </a:r>
          </a:p>
          <a:p>
            <a:pPr lvl="2"/>
            <a:endParaRPr lang="en-US" dirty="0" smtClean="0"/>
          </a:p>
          <a:p>
            <a:r>
              <a:rPr lang="en-US" dirty="0" smtClean="0"/>
              <a:t>10 minutes a day</a:t>
            </a:r>
          </a:p>
          <a:p>
            <a:r>
              <a:rPr lang="en-US" dirty="0" smtClean="0"/>
              <a:t>“</a:t>
            </a:r>
            <a:r>
              <a:rPr lang="en-US" u="sng" dirty="0" smtClean="0"/>
              <a:t>So what </a:t>
            </a:r>
            <a:r>
              <a:rPr lang="en-US" dirty="0" smtClean="0"/>
              <a:t>if</a:t>
            </a:r>
            <a:r>
              <a:rPr lang="mr-IN" dirty="0" smtClean="0"/>
              <a:t>…</a:t>
            </a:r>
            <a:r>
              <a:rPr lang="en-US" dirty="0" smtClean="0"/>
              <a:t>?” versus “What if?”</a:t>
            </a:r>
          </a:p>
          <a:p>
            <a:r>
              <a:rPr lang="en-US" dirty="0" smtClean="0"/>
              <a:t>Identify, Challenge, Alter, Act</a:t>
            </a:r>
          </a:p>
        </p:txBody>
      </p:sp>
    </p:spTree>
    <p:extLst>
      <p:ext uri="{BB962C8B-B14F-4D97-AF65-F5344CB8AC3E}">
        <p14:creationId xmlns:p14="http://schemas.microsoft.com/office/powerpoint/2010/main" val="369088035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dirty="0" smtClean="0"/>
              <a:t>Reframing</a:t>
            </a:r>
            <a:endParaRPr lang="en-US" dirty="0"/>
          </a:p>
        </p:txBody>
      </p:sp>
      <p:sp>
        <p:nvSpPr>
          <p:cNvPr id="19461" name="AutoShape 5"/>
          <p:cNvSpPr>
            <a:spLocks noChangeArrowheads="1"/>
          </p:cNvSpPr>
          <p:nvPr/>
        </p:nvSpPr>
        <p:spPr bwMode="auto">
          <a:xfrm>
            <a:off x="6311900" y="3276600"/>
            <a:ext cx="1676400" cy="2590800"/>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19462" name="AutoShape 6"/>
          <p:cNvSpPr>
            <a:spLocks noChangeArrowheads="1"/>
          </p:cNvSpPr>
          <p:nvPr/>
        </p:nvSpPr>
        <p:spPr bwMode="auto">
          <a:xfrm>
            <a:off x="4559300" y="3276600"/>
            <a:ext cx="1665288" cy="2590800"/>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19463" name="AutoShape 7"/>
          <p:cNvSpPr>
            <a:spLocks noChangeArrowheads="1"/>
          </p:cNvSpPr>
          <p:nvPr/>
        </p:nvSpPr>
        <p:spPr bwMode="auto">
          <a:xfrm>
            <a:off x="2819400" y="3276600"/>
            <a:ext cx="1616075" cy="2590800"/>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19464" name="AutoShape 8"/>
          <p:cNvSpPr>
            <a:spLocks noChangeArrowheads="1"/>
          </p:cNvSpPr>
          <p:nvPr/>
        </p:nvSpPr>
        <p:spPr bwMode="auto">
          <a:xfrm>
            <a:off x="1054100" y="3276600"/>
            <a:ext cx="1676400" cy="2590800"/>
          </a:xfrm>
          <a:prstGeom prst="roundRect">
            <a:avLst>
              <a:gd name="adj" fmla="val 13745"/>
            </a:avLst>
          </a:prstGeom>
          <a:noFill/>
          <a:ln w="38100">
            <a:solidFill>
              <a:schemeClr val="bg2"/>
            </a:solidFill>
            <a:round/>
            <a:headEnd/>
            <a:tailEnd/>
          </a:ln>
          <a:effectLst/>
        </p:spPr>
        <p:txBody>
          <a:bodyPr wrap="none" anchor="ctr"/>
          <a:lstStyle/>
          <a:p>
            <a:endParaRPr lang="en-US"/>
          </a:p>
        </p:txBody>
      </p:sp>
      <p:grpSp>
        <p:nvGrpSpPr>
          <p:cNvPr id="2" name="Group 9"/>
          <p:cNvGrpSpPr>
            <a:grpSpLocks/>
          </p:cNvGrpSpPr>
          <p:nvPr/>
        </p:nvGrpSpPr>
        <p:grpSpPr bwMode="auto">
          <a:xfrm>
            <a:off x="1282700" y="1981200"/>
            <a:ext cx="6096000" cy="990600"/>
            <a:chOff x="624" y="1152"/>
            <a:chExt cx="4080" cy="720"/>
          </a:xfrm>
        </p:grpSpPr>
        <p:sp>
          <p:nvSpPr>
            <p:cNvPr id="19466" name="Rectangle 10"/>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3" name="Group 11"/>
            <p:cNvGrpSpPr>
              <a:grpSpLocks/>
            </p:cNvGrpSpPr>
            <p:nvPr/>
          </p:nvGrpSpPr>
          <p:grpSpPr bwMode="auto">
            <a:xfrm>
              <a:off x="1296" y="1296"/>
              <a:ext cx="624" cy="96"/>
              <a:chOff x="2003" y="3439"/>
              <a:chExt cx="468" cy="244"/>
            </a:xfrm>
          </p:grpSpPr>
          <p:sp>
            <p:nvSpPr>
              <p:cNvPr id="19468" name="Oval 1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n-US"/>
              </a:p>
            </p:txBody>
          </p:sp>
          <p:sp>
            <p:nvSpPr>
              <p:cNvPr id="19469" name="Rectangle 1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n-US"/>
              </a:p>
            </p:txBody>
          </p:sp>
          <p:sp>
            <p:nvSpPr>
              <p:cNvPr id="19470" name="Oval 1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n-US"/>
              </a:p>
            </p:txBody>
          </p:sp>
          <p:sp>
            <p:nvSpPr>
              <p:cNvPr id="19471" name="Oval 1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n-US"/>
              </a:p>
            </p:txBody>
          </p:sp>
        </p:grpSp>
        <p:sp>
          <p:nvSpPr>
            <p:cNvPr id="19472" name="Rectangle 16"/>
            <p:cNvSpPr>
              <a:spLocks noChangeArrowheads="1"/>
            </p:cNvSpPr>
            <p:nvPr/>
          </p:nvSpPr>
          <p:spPr bwMode="gray">
            <a:xfrm rot="3419336">
              <a:off x="1776"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en-US"/>
            </a:p>
          </p:txBody>
        </p:sp>
        <p:grpSp>
          <p:nvGrpSpPr>
            <p:cNvPr id="4" name="Group 17"/>
            <p:cNvGrpSpPr>
              <a:grpSpLocks/>
            </p:cNvGrpSpPr>
            <p:nvPr/>
          </p:nvGrpSpPr>
          <p:grpSpPr bwMode="auto">
            <a:xfrm>
              <a:off x="2448" y="1296"/>
              <a:ext cx="624" cy="96"/>
              <a:chOff x="2003" y="3439"/>
              <a:chExt cx="468" cy="244"/>
            </a:xfrm>
          </p:grpSpPr>
          <p:sp>
            <p:nvSpPr>
              <p:cNvPr id="19474" name="Oval 18"/>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n-US"/>
              </a:p>
            </p:txBody>
          </p:sp>
          <p:sp>
            <p:nvSpPr>
              <p:cNvPr id="19475" name="Rectangle 19"/>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n-US"/>
              </a:p>
            </p:txBody>
          </p:sp>
          <p:sp>
            <p:nvSpPr>
              <p:cNvPr id="19476" name="Oval 20"/>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n-US"/>
              </a:p>
            </p:txBody>
          </p:sp>
          <p:sp>
            <p:nvSpPr>
              <p:cNvPr id="19477" name="Oval 21"/>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n-US"/>
              </a:p>
            </p:txBody>
          </p:sp>
        </p:grpSp>
        <p:sp>
          <p:nvSpPr>
            <p:cNvPr id="19478" name="Rectangle 22"/>
            <p:cNvSpPr>
              <a:spLocks noChangeArrowheads="1"/>
            </p:cNvSpPr>
            <p:nvPr/>
          </p:nvSpPr>
          <p:spPr bwMode="gray">
            <a:xfrm rot="3419336">
              <a:off x="2880" y="1152"/>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3"/>
            <p:cNvGrpSpPr>
              <a:grpSpLocks/>
            </p:cNvGrpSpPr>
            <p:nvPr/>
          </p:nvGrpSpPr>
          <p:grpSpPr bwMode="auto">
            <a:xfrm>
              <a:off x="3600" y="1296"/>
              <a:ext cx="816" cy="96"/>
              <a:chOff x="2003" y="3439"/>
              <a:chExt cx="468" cy="244"/>
            </a:xfrm>
          </p:grpSpPr>
          <p:sp>
            <p:nvSpPr>
              <p:cNvPr id="19480" name="Oval 24"/>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n-US"/>
              </a:p>
            </p:txBody>
          </p:sp>
          <p:sp>
            <p:nvSpPr>
              <p:cNvPr id="19481" name="Rectangle 25"/>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n-US"/>
              </a:p>
            </p:txBody>
          </p:sp>
          <p:sp>
            <p:nvSpPr>
              <p:cNvPr id="19482" name="Oval 26"/>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n-US"/>
              </a:p>
            </p:txBody>
          </p:sp>
          <p:sp>
            <p:nvSpPr>
              <p:cNvPr id="19483" name="Oval 27"/>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n-US"/>
              </a:p>
            </p:txBody>
          </p:sp>
        </p:grpSp>
        <p:sp>
          <p:nvSpPr>
            <p:cNvPr id="19484" name="Rectangle 28"/>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en-US"/>
            </a:p>
          </p:txBody>
        </p:sp>
      </p:grpSp>
      <p:sp>
        <p:nvSpPr>
          <p:cNvPr id="19486" name="Rectangle 30"/>
          <p:cNvSpPr>
            <a:spLocks noChangeArrowheads="1"/>
          </p:cNvSpPr>
          <p:nvPr/>
        </p:nvSpPr>
        <p:spPr bwMode="gray">
          <a:xfrm>
            <a:off x="1441450" y="2300288"/>
            <a:ext cx="659155" cy="369332"/>
          </a:xfrm>
          <a:prstGeom prst="rect">
            <a:avLst/>
          </a:prstGeom>
          <a:noFill/>
          <a:ln w="9525">
            <a:noFill/>
            <a:miter lim="800000"/>
            <a:headEnd/>
            <a:tailEnd/>
          </a:ln>
          <a:effectLst/>
        </p:spPr>
        <p:txBody>
          <a:bodyPr wrap="none">
            <a:spAutoFit/>
          </a:bodyPr>
          <a:lstStyle/>
          <a:p>
            <a:r>
              <a:rPr lang="en-US" dirty="0" smtClean="0">
                <a:solidFill>
                  <a:schemeClr val="bg1"/>
                </a:solidFill>
              </a:rPr>
              <a:t>DCT</a:t>
            </a:r>
            <a:endParaRPr lang="en-US" dirty="0">
              <a:solidFill>
                <a:schemeClr val="bg1"/>
              </a:solidFill>
            </a:endParaRPr>
          </a:p>
        </p:txBody>
      </p:sp>
      <p:sp>
        <p:nvSpPr>
          <p:cNvPr id="19487" name="Rectangle 31"/>
          <p:cNvSpPr>
            <a:spLocks noChangeArrowheads="1"/>
          </p:cNvSpPr>
          <p:nvPr/>
        </p:nvSpPr>
        <p:spPr bwMode="gray">
          <a:xfrm>
            <a:off x="3194050" y="2300288"/>
            <a:ext cx="902811" cy="369332"/>
          </a:xfrm>
          <a:prstGeom prst="rect">
            <a:avLst/>
          </a:prstGeom>
          <a:noFill/>
          <a:ln w="9525">
            <a:noFill/>
            <a:miter lim="800000"/>
            <a:headEnd/>
            <a:tailEnd/>
          </a:ln>
          <a:effectLst/>
        </p:spPr>
        <p:txBody>
          <a:bodyPr wrap="none">
            <a:spAutoFit/>
          </a:bodyPr>
          <a:lstStyle/>
          <a:p>
            <a:r>
              <a:rPr lang="en-US" dirty="0" smtClean="0">
                <a:solidFill>
                  <a:schemeClr val="bg1"/>
                </a:solidFill>
              </a:rPr>
              <a:t>Theme</a:t>
            </a:r>
            <a:endParaRPr lang="en-US" dirty="0">
              <a:solidFill>
                <a:schemeClr val="bg1"/>
              </a:solidFill>
            </a:endParaRPr>
          </a:p>
        </p:txBody>
      </p:sp>
      <p:sp>
        <p:nvSpPr>
          <p:cNvPr id="19488" name="Rectangle 32"/>
          <p:cNvSpPr>
            <a:spLocks noChangeArrowheads="1"/>
          </p:cNvSpPr>
          <p:nvPr/>
        </p:nvSpPr>
        <p:spPr bwMode="gray">
          <a:xfrm>
            <a:off x="4794250" y="2300288"/>
            <a:ext cx="941283" cy="369332"/>
          </a:xfrm>
          <a:prstGeom prst="rect">
            <a:avLst/>
          </a:prstGeom>
          <a:noFill/>
          <a:ln w="9525">
            <a:noFill/>
            <a:miter lim="800000"/>
            <a:headEnd/>
            <a:tailEnd/>
          </a:ln>
          <a:effectLst/>
        </p:spPr>
        <p:txBody>
          <a:bodyPr wrap="none">
            <a:spAutoFit/>
          </a:bodyPr>
          <a:lstStyle/>
          <a:p>
            <a:r>
              <a:rPr lang="en-US" dirty="0" smtClean="0">
                <a:solidFill>
                  <a:schemeClr val="bg1"/>
                </a:solidFill>
              </a:rPr>
              <a:t>Feeling</a:t>
            </a:r>
            <a:endParaRPr lang="en-US" dirty="0">
              <a:solidFill>
                <a:schemeClr val="bg1"/>
              </a:solidFill>
            </a:endParaRPr>
          </a:p>
        </p:txBody>
      </p:sp>
      <p:sp>
        <p:nvSpPr>
          <p:cNvPr id="19489" name="Rectangle 33"/>
          <p:cNvSpPr>
            <a:spLocks noChangeArrowheads="1"/>
          </p:cNvSpPr>
          <p:nvPr/>
        </p:nvSpPr>
        <p:spPr bwMode="gray">
          <a:xfrm>
            <a:off x="6546850" y="2300288"/>
            <a:ext cx="1069524" cy="369332"/>
          </a:xfrm>
          <a:prstGeom prst="rect">
            <a:avLst/>
          </a:prstGeom>
          <a:noFill/>
          <a:ln w="9525">
            <a:noFill/>
            <a:miter lim="800000"/>
            <a:headEnd/>
            <a:tailEnd/>
          </a:ln>
          <a:effectLst/>
        </p:spPr>
        <p:txBody>
          <a:bodyPr wrap="none">
            <a:spAutoFit/>
          </a:bodyPr>
          <a:lstStyle/>
          <a:p>
            <a:r>
              <a:rPr lang="en-US" dirty="0" smtClean="0">
                <a:solidFill>
                  <a:schemeClr val="bg1"/>
                </a:solidFill>
              </a:rPr>
              <a:t>Reframe</a:t>
            </a:r>
            <a:endParaRPr lang="en-US" dirty="0">
              <a:solidFill>
                <a:schemeClr val="bg1"/>
              </a:solidFill>
            </a:endParaRPr>
          </a:p>
        </p:txBody>
      </p:sp>
      <p:sp>
        <p:nvSpPr>
          <p:cNvPr id="19490" name="Rectangle 34"/>
          <p:cNvSpPr>
            <a:spLocks noChangeArrowheads="1"/>
          </p:cNvSpPr>
          <p:nvPr/>
        </p:nvSpPr>
        <p:spPr bwMode="auto">
          <a:xfrm>
            <a:off x="1295400" y="3581400"/>
            <a:ext cx="1143001" cy="1231106"/>
          </a:xfrm>
          <a:prstGeom prst="rect">
            <a:avLst/>
          </a:prstGeom>
          <a:noFill/>
          <a:ln w="9525">
            <a:noFill/>
            <a:miter lim="800000"/>
            <a:headEnd/>
            <a:tailEnd/>
          </a:ln>
          <a:effectLst/>
        </p:spPr>
        <p:txBody>
          <a:bodyPr wrap="square">
            <a:spAutoFit/>
          </a:bodyPr>
          <a:lstStyle/>
          <a:p>
            <a:pPr lvl="0">
              <a:spcBef>
                <a:spcPct val="20000"/>
              </a:spcBef>
            </a:pP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I can’t make good decisions.</a:t>
            </a:r>
            <a:endParaRPr kumimoji="0" lang="en-US" sz="2000" b="0" i="0" u="none" strike="noStrike" cap="none" normalizeH="0" baseline="0" dirty="0" smtClean="0">
              <a:ln>
                <a:noFill/>
              </a:ln>
              <a:solidFill>
                <a:schemeClr val="tx1"/>
              </a:solidFill>
              <a:effectLst/>
              <a:latin typeface="Arial" pitchFamily="34" charset="0"/>
            </a:endParaRPr>
          </a:p>
        </p:txBody>
      </p:sp>
      <p:sp>
        <p:nvSpPr>
          <p:cNvPr id="19491" name="Rectangle 35"/>
          <p:cNvSpPr>
            <a:spLocks noChangeArrowheads="1"/>
          </p:cNvSpPr>
          <p:nvPr/>
        </p:nvSpPr>
        <p:spPr bwMode="auto">
          <a:xfrm>
            <a:off x="2971800" y="3581400"/>
            <a:ext cx="1371600" cy="1508105"/>
          </a:xfrm>
          <a:prstGeom prst="rect">
            <a:avLst/>
          </a:prstGeom>
          <a:noFill/>
          <a:ln w="9525">
            <a:noFill/>
            <a:miter lim="800000"/>
            <a:headEnd/>
            <a:tailEnd/>
          </a:ln>
          <a:effectLst/>
        </p:spPr>
        <p:txBody>
          <a:bodyPr wrap="square">
            <a:spAutoFit/>
          </a:bodyPr>
          <a:lstStyle/>
          <a:p>
            <a:pPr lvl="0"/>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Fear of failure; lack of knowledge</a:t>
            </a:r>
            <a:endParaRPr kumimoji="0" lang="en-US" sz="2000" b="0" i="0" u="none" strike="noStrike" cap="none" normalizeH="0" baseline="0" dirty="0" smtClean="0">
              <a:ln>
                <a:noFill/>
              </a:ln>
              <a:solidFill>
                <a:schemeClr val="tx1"/>
              </a:solidFill>
              <a:effectLst/>
              <a:latin typeface="Arial" pitchFamily="34" charset="0"/>
            </a:endParaRPr>
          </a:p>
          <a:p>
            <a:endParaRPr lang="en-US" dirty="0"/>
          </a:p>
        </p:txBody>
      </p:sp>
      <p:sp>
        <p:nvSpPr>
          <p:cNvPr id="19492" name="Rectangle 36"/>
          <p:cNvSpPr>
            <a:spLocks noChangeArrowheads="1"/>
          </p:cNvSpPr>
          <p:nvPr/>
        </p:nvSpPr>
        <p:spPr bwMode="auto">
          <a:xfrm>
            <a:off x="4724400" y="3581400"/>
            <a:ext cx="1524000" cy="954107"/>
          </a:xfrm>
          <a:prstGeom prst="rect">
            <a:avLst/>
          </a:prstGeom>
          <a:noFill/>
          <a:ln w="9525">
            <a:noFill/>
            <a:miter lim="800000"/>
            <a:headEnd/>
            <a:tailEnd/>
          </a:ln>
          <a:effectLst/>
        </p:spPr>
        <p:txBody>
          <a:bodyPr wrap="square">
            <a:spAutoFit/>
          </a:bodyPr>
          <a:lstStyle/>
          <a:p>
            <a:pPr lvl="0">
              <a:spcBef>
                <a:spcPct val="20000"/>
              </a:spcBef>
            </a:pP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Inadequate, stupid, overwhelmed</a:t>
            </a:r>
            <a:endParaRPr kumimoji="0" lang="en-US" sz="2000" b="0" i="0" u="none" strike="noStrike" cap="none" normalizeH="0" baseline="0" dirty="0" smtClean="0">
              <a:ln>
                <a:noFill/>
              </a:ln>
              <a:solidFill>
                <a:schemeClr val="tx1"/>
              </a:solidFill>
              <a:effectLst/>
              <a:latin typeface="Arial" pitchFamily="34" charset="0"/>
            </a:endParaRPr>
          </a:p>
        </p:txBody>
      </p:sp>
      <p:sp>
        <p:nvSpPr>
          <p:cNvPr id="19493" name="Rectangle 37"/>
          <p:cNvSpPr>
            <a:spLocks noChangeArrowheads="1"/>
          </p:cNvSpPr>
          <p:nvPr/>
        </p:nvSpPr>
        <p:spPr bwMode="auto">
          <a:xfrm>
            <a:off x="6705601" y="3581400"/>
            <a:ext cx="1066800" cy="2339102"/>
          </a:xfrm>
          <a:prstGeom prst="rect">
            <a:avLst/>
          </a:prstGeom>
          <a:noFill/>
          <a:ln w="9525">
            <a:noFill/>
            <a:miter lim="800000"/>
            <a:headEnd/>
            <a:tailEnd/>
          </a:ln>
          <a:effectLst/>
        </p:spPr>
        <p:txBody>
          <a:bodyPr wrap="square">
            <a:spAutoFit/>
          </a:bodyPr>
          <a:lstStyle/>
          <a:p>
            <a:pPr lvl="0"/>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I can learn how to make better decisions.</a:t>
            </a:r>
            <a:endParaRPr kumimoji="0" lang="en-US" sz="2000" b="0" i="0" u="none" strike="noStrike" cap="none" normalizeH="0" baseline="0" dirty="0" smtClean="0">
              <a:ln>
                <a:noFill/>
              </a:ln>
              <a:solidFill>
                <a:schemeClr val="tx1"/>
              </a:solidFill>
              <a:effectLst/>
              <a:latin typeface="Arial" pitchFamily="34" charset="0"/>
            </a:endParaRPr>
          </a:p>
          <a:p>
            <a:endParaRPr lang="en-US" dirty="0"/>
          </a:p>
        </p:txBody>
      </p:sp>
    </p:spTree>
    <p:extLst>
      <p:ext uri="{BB962C8B-B14F-4D97-AF65-F5344CB8AC3E}">
        <p14:creationId xmlns:p14="http://schemas.microsoft.com/office/powerpoint/2010/main" val="2962077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4" name="Rectangle 28"/>
          <p:cNvSpPr>
            <a:spLocks noChangeArrowheads="1"/>
          </p:cNvSpPr>
          <p:nvPr/>
        </p:nvSpPr>
        <p:spPr bwMode="auto">
          <a:xfrm>
            <a:off x="0" y="1512888"/>
            <a:ext cx="8458200" cy="87312"/>
          </a:xfrm>
          <a:prstGeom prst="rect">
            <a:avLst/>
          </a:prstGeom>
          <a:solidFill>
            <a:srgbClr val="333333"/>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29723" name="Rectangle 27" descr="Large confetti"/>
          <p:cNvSpPr>
            <a:spLocks noChangeArrowheads="1"/>
          </p:cNvSpPr>
          <p:nvPr/>
        </p:nvSpPr>
        <p:spPr bwMode="ltGray">
          <a:xfrm>
            <a:off x="247650" y="0"/>
            <a:ext cx="793750" cy="1841500"/>
          </a:xfrm>
          <a:prstGeom prst="rect">
            <a:avLst/>
          </a:prstGeom>
          <a:solidFill>
            <a:srgbClr val="262D4C"/>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29722" name="Rectangle 26"/>
          <p:cNvSpPr>
            <a:spLocks noChangeArrowheads="1"/>
          </p:cNvSpPr>
          <p:nvPr/>
        </p:nvSpPr>
        <p:spPr bwMode="auto">
          <a:xfrm>
            <a:off x="7067550" y="6553200"/>
            <a:ext cx="2076450" cy="79375"/>
          </a:xfrm>
          <a:prstGeom prst="rect">
            <a:avLst/>
          </a:prstGeom>
          <a:solidFill>
            <a:srgbClr val="333333"/>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29720" name="Rectangle 24" descr="Large confetti"/>
          <p:cNvSpPr>
            <a:spLocks noChangeArrowheads="1"/>
          </p:cNvSpPr>
          <p:nvPr/>
        </p:nvSpPr>
        <p:spPr bwMode="auto">
          <a:xfrm>
            <a:off x="2667000" y="284163"/>
            <a:ext cx="7772400" cy="782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2"/>
                </a:solidFill>
                <a:effectLst/>
                <a:latin typeface="Times New Roman" pitchFamily="18" charset="0"/>
                <a:cs typeface="Times New Roman" pitchFamily="18" charset="0"/>
              </a:rPr>
              <a:t>Reframing Exercise</a:t>
            </a:r>
            <a:endParaRPr kumimoji="0" lang="en-US" sz="4400" b="0" i="0" u="none" strike="noStrike" cap="none" normalizeH="0" baseline="0" dirty="0" smtClean="0">
              <a:ln>
                <a:noFill/>
              </a:ln>
              <a:solidFill>
                <a:schemeClr val="tx2"/>
              </a:solidFill>
              <a:effectLst/>
              <a:latin typeface="Arial" pitchFamily="34" charset="0"/>
            </a:endParaRPr>
          </a:p>
        </p:txBody>
      </p:sp>
      <p:graphicFrame>
        <p:nvGraphicFramePr>
          <p:cNvPr id="29698" name="Group 2"/>
          <p:cNvGraphicFramePr>
            <a:graphicFrameLocks noGrp="1"/>
          </p:cNvGraphicFramePr>
          <p:nvPr/>
        </p:nvGraphicFramePr>
        <p:xfrm>
          <a:off x="381000" y="1751013"/>
          <a:ext cx="8153400" cy="4162426"/>
        </p:xfrm>
        <a:graphic>
          <a:graphicData uri="http://schemas.openxmlformats.org/drawingml/2006/table">
            <a:tbl>
              <a:tblPr/>
              <a:tblGrid>
                <a:gridCol w="1949450">
                  <a:extLst>
                    <a:ext uri="{9D8B030D-6E8A-4147-A177-3AD203B41FA5}">
                      <a16:colId xmlns:a16="http://schemas.microsoft.com/office/drawing/2014/main" val="20000"/>
                    </a:ext>
                  </a:extLst>
                </a:gridCol>
                <a:gridCol w="2090738">
                  <a:extLst>
                    <a:ext uri="{9D8B030D-6E8A-4147-A177-3AD203B41FA5}">
                      <a16:colId xmlns:a16="http://schemas.microsoft.com/office/drawing/2014/main" val="20001"/>
                    </a:ext>
                  </a:extLst>
                </a:gridCol>
                <a:gridCol w="2020887">
                  <a:extLst>
                    <a:ext uri="{9D8B030D-6E8A-4147-A177-3AD203B41FA5}">
                      <a16:colId xmlns:a16="http://schemas.microsoft.com/office/drawing/2014/main" val="20002"/>
                    </a:ext>
                  </a:extLst>
                </a:gridCol>
                <a:gridCol w="2092325">
                  <a:extLst>
                    <a:ext uri="{9D8B030D-6E8A-4147-A177-3AD203B41FA5}">
                      <a16:colId xmlns:a16="http://schemas.microsoft.com/office/drawing/2014/main" val="20003"/>
                    </a:ext>
                  </a:extLst>
                </a:gridCol>
              </a:tblGrid>
              <a:tr h="1217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A50021"/>
                          </a:solidFill>
                          <a:effectLst/>
                          <a:latin typeface="Times New Roman" pitchFamily="18" charset="0"/>
                          <a:cs typeface="Times New Roman" pitchFamily="18" charset="0"/>
                        </a:rPr>
                        <a:t>Negative thought</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28575" cap="flat" cmpd="sng" algn="ctr">
                      <a:solidFill>
                        <a:srgbClr val="00264C"/>
                      </a:solidFill>
                      <a:prstDash val="solid"/>
                      <a:miter lim="800000"/>
                      <a:headEnd type="none" w="med" len="med"/>
                      <a:tailEnd type="none" w="med" len="med"/>
                    </a:lnT>
                    <a:lnB w="12700"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A50021"/>
                          </a:solidFill>
                          <a:effectLst/>
                          <a:latin typeface="Times New Roman" pitchFamily="18" charset="0"/>
                          <a:cs typeface="Times New Roman" pitchFamily="18" charset="0"/>
                        </a:rPr>
                        <a:t>Theme</a:t>
                      </a: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28575" cap="flat" cmpd="sng" algn="ctr">
                      <a:solidFill>
                        <a:srgbClr val="00264C"/>
                      </a:solidFill>
                      <a:prstDash val="solid"/>
                      <a:miter lim="800000"/>
                      <a:headEnd type="none" w="med" len="med"/>
                      <a:tailEnd type="none" w="med" len="med"/>
                    </a:lnT>
                    <a:lnB w="12700"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A50021"/>
                          </a:solidFill>
                          <a:effectLst/>
                          <a:latin typeface="Times New Roman" pitchFamily="18" charset="0"/>
                          <a:cs typeface="Times New Roman" pitchFamily="18" charset="0"/>
                        </a:rPr>
                        <a:t>Feeling</a:t>
                      </a: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28575" cap="flat" cmpd="sng" algn="ctr">
                      <a:solidFill>
                        <a:srgbClr val="00264C"/>
                      </a:solidFill>
                      <a:prstDash val="solid"/>
                      <a:miter lim="800000"/>
                      <a:headEnd type="none" w="med" len="med"/>
                      <a:tailEnd type="none" w="med" len="med"/>
                    </a:lnT>
                    <a:lnB w="12700"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A50021"/>
                          </a:solidFill>
                          <a:effectLst/>
                          <a:latin typeface="Times New Roman" pitchFamily="18" charset="0"/>
                          <a:cs typeface="Times New Roman" pitchFamily="18" charset="0"/>
                        </a:rPr>
                        <a:t>Reframe</a:t>
                      </a: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28575" cap="flat" cmpd="sng" algn="ctr">
                      <a:solidFill>
                        <a:srgbClr val="00264C"/>
                      </a:solidFill>
                      <a:prstDash val="solid"/>
                      <a:miter lim="800000"/>
                      <a:headEnd type="none" w="med" len="med"/>
                      <a:tailEnd type="none" w="med" len="med"/>
                    </a:lnR>
                    <a:lnT w="28575" cap="flat" cmpd="sng" algn="ctr">
                      <a:solidFill>
                        <a:srgbClr val="00264C"/>
                      </a:solidFill>
                      <a:prstDash val="solid"/>
                      <a:miter lim="800000"/>
                      <a:headEnd type="none" w="med" len="med"/>
                      <a:tailEnd type="none" w="med" len="med"/>
                    </a:lnT>
                    <a:lnB w="12700" cap="flat" cmpd="sng" algn="ctr">
                      <a:solidFill>
                        <a:srgbClr val="00264C"/>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2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12700" cap="flat" cmpd="sng" algn="ctr">
                      <a:solidFill>
                        <a:srgbClr val="00264C"/>
                      </a:solidFill>
                      <a:prstDash val="solid"/>
                      <a:miter lim="800000"/>
                      <a:headEnd type="none" w="med" len="med"/>
                      <a:tailEnd type="none" w="med" len="med"/>
                    </a:lnT>
                    <a:lnB w="12700"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12700" cap="flat" cmpd="sng" algn="ctr">
                      <a:solidFill>
                        <a:srgbClr val="00264C"/>
                      </a:solidFill>
                      <a:prstDash val="solid"/>
                      <a:miter lim="800000"/>
                      <a:headEnd type="none" w="med" len="med"/>
                      <a:tailEnd type="none" w="med" len="med"/>
                    </a:lnT>
                    <a:lnB w="12700"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12700" cap="flat" cmpd="sng" algn="ctr">
                      <a:solidFill>
                        <a:srgbClr val="00264C"/>
                      </a:solidFill>
                      <a:prstDash val="solid"/>
                      <a:miter lim="800000"/>
                      <a:headEnd type="none" w="med" len="med"/>
                      <a:tailEnd type="none" w="med" len="med"/>
                    </a:lnT>
                    <a:lnB w="12700"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28575" cap="flat" cmpd="sng" algn="ctr">
                      <a:solidFill>
                        <a:srgbClr val="00264C"/>
                      </a:solidFill>
                      <a:prstDash val="solid"/>
                      <a:miter lim="800000"/>
                      <a:headEnd type="none" w="med" len="med"/>
                      <a:tailEnd type="none" w="med" len="med"/>
                    </a:lnR>
                    <a:lnT w="12700" cap="flat" cmpd="sng" algn="ctr">
                      <a:solidFill>
                        <a:srgbClr val="00264C"/>
                      </a:solidFill>
                      <a:prstDash val="solid"/>
                      <a:miter lim="800000"/>
                      <a:headEnd type="none" w="med" len="med"/>
                      <a:tailEnd type="none" w="med" len="med"/>
                    </a:lnT>
                    <a:lnB w="12700" cap="flat" cmpd="sng" algn="ctr">
                      <a:solidFill>
                        <a:srgbClr val="00264C"/>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2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12700" cap="flat" cmpd="sng" algn="ctr">
                      <a:solidFill>
                        <a:srgbClr val="00264C"/>
                      </a:solidFill>
                      <a:prstDash val="solid"/>
                      <a:miter lim="800000"/>
                      <a:headEnd type="none" w="med" len="med"/>
                      <a:tailEnd type="none" w="med" len="med"/>
                    </a:lnT>
                    <a:lnB w="28575"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12700" cap="flat" cmpd="sng" algn="ctr">
                      <a:solidFill>
                        <a:srgbClr val="00264C"/>
                      </a:solidFill>
                      <a:prstDash val="solid"/>
                      <a:miter lim="800000"/>
                      <a:headEnd type="none" w="med" len="med"/>
                      <a:tailEnd type="none" w="med" len="med"/>
                    </a:lnT>
                    <a:lnB w="28575"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12700" cap="flat" cmpd="sng" algn="ctr">
                      <a:solidFill>
                        <a:srgbClr val="00264C"/>
                      </a:solidFill>
                      <a:prstDash val="solid"/>
                      <a:miter lim="800000"/>
                      <a:headEnd type="none" w="med" len="med"/>
                      <a:tailEnd type="none" w="med" len="med"/>
                    </a:lnR>
                    <a:lnT w="12700" cap="flat" cmpd="sng" algn="ctr">
                      <a:solidFill>
                        <a:srgbClr val="00264C"/>
                      </a:solidFill>
                      <a:prstDash val="solid"/>
                      <a:miter lim="800000"/>
                      <a:headEnd type="none" w="med" len="med"/>
                      <a:tailEnd type="none" w="med" len="med"/>
                    </a:lnT>
                    <a:lnB w="28575" cap="flat" cmpd="sng" algn="ctr">
                      <a:solidFill>
                        <a:srgbClr val="00264C"/>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264C"/>
                      </a:solidFill>
                      <a:prstDash val="solid"/>
                      <a:miter lim="800000"/>
                      <a:headEnd type="none" w="med" len="med"/>
                      <a:tailEnd type="none" w="med" len="med"/>
                    </a:lnL>
                    <a:lnR w="28575" cap="flat" cmpd="sng" algn="ctr">
                      <a:solidFill>
                        <a:srgbClr val="00264C"/>
                      </a:solidFill>
                      <a:prstDash val="solid"/>
                      <a:miter lim="800000"/>
                      <a:headEnd type="none" w="med" len="med"/>
                      <a:tailEnd type="none" w="med" len="med"/>
                    </a:lnR>
                    <a:lnT w="12700" cap="flat" cmpd="sng" algn="ctr">
                      <a:solidFill>
                        <a:srgbClr val="00264C"/>
                      </a:solidFill>
                      <a:prstDash val="solid"/>
                      <a:miter lim="800000"/>
                      <a:headEnd type="none" w="med" len="med"/>
                      <a:tailEnd type="none" w="med" len="med"/>
                    </a:lnT>
                    <a:lnB w="28575" cap="flat" cmpd="sng" algn="ctr">
                      <a:solidFill>
                        <a:srgbClr val="00264C"/>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968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81000" y="-152400"/>
            <a:ext cx="8458200" cy="990600"/>
          </a:xfrm>
        </p:spPr>
        <p:txBody>
          <a:bodyPr/>
          <a:lstStyle/>
          <a:p>
            <a:pPr algn="ctr"/>
            <a:r>
              <a:rPr lang="en-US" dirty="0"/>
              <a:t>Summary</a:t>
            </a:r>
          </a:p>
        </p:txBody>
      </p:sp>
      <p:sp>
        <p:nvSpPr>
          <p:cNvPr id="187395" name="Rectangle 3"/>
          <p:cNvSpPr>
            <a:spLocks noGrp="1" noChangeArrowheads="1"/>
          </p:cNvSpPr>
          <p:nvPr>
            <p:ph idx="1"/>
          </p:nvPr>
        </p:nvSpPr>
        <p:spPr>
          <a:xfrm>
            <a:off x="533400" y="762000"/>
            <a:ext cx="7924800" cy="4572000"/>
          </a:xfrm>
          <a:solidFill>
            <a:schemeClr val="bg1"/>
          </a:solidFill>
          <a:ln>
            <a:solidFill>
              <a:srgbClr val="800000"/>
            </a:solidFill>
          </a:ln>
        </p:spPr>
        <p:txBody>
          <a:bodyPr/>
          <a:lstStyle/>
          <a:p>
            <a:pPr>
              <a:lnSpc>
                <a:spcPct val="80000"/>
              </a:lnSpc>
              <a:spcBef>
                <a:spcPts val="1800"/>
              </a:spcBef>
            </a:pPr>
            <a:r>
              <a:rPr lang="en-US" sz="2500" dirty="0" smtClean="0"/>
              <a:t>CIP offers simple structures to the sometimes chaotic and complex nature of career decision making.</a:t>
            </a:r>
          </a:p>
          <a:p>
            <a:pPr>
              <a:lnSpc>
                <a:spcPct val="80000"/>
              </a:lnSpc>
              <a:spcBef>
                <a:spcPts val="1800"/>
              </a:spcBef>
            </a:pPr>
            <a:endParaRPr lang="en-US" sz="2500" dirty="0"/>
          </a:p>
          <a:p>
            <a:pPr>
              <a:lnSpc>
                <a:spcPct val="80000"/>
              </a:lnSpc>
              <a:spcBef>
                <a:spcPts val="1800"/>
              </a:spcBef>
            </a:pPr>
            <a:r>
              <a:rPr lang="en-US" sz="2500" dirty="0" smtClean="0"/>
              <a:t>CIP provides a guide for understanding where a client is and for pinpointing relevant interventions.</a:t>
            </a:r>
          </a:p>
          <a:p>
            <a:pPr>
              <a:lnSpc>
                <a:spcPct val="80000"/>
              </a:lnSpc>
              <a:spcBef>
                <a:spcPts val="1800"/>
              </a:spcBef>
            </a:pPr>
            <a:endParaRPr lang="en-US" sz="2500" dirty="0"/>
          </a:p>
          <a:p>
            <a:pPr>
              <a:lnSpc>
                <a:spcPct val="80000"/>
              </a:lnSpc>
              <a:spcBef>
                <a:spcPts val="1800"/>
              </a:spcBef>
            </a:pPr>
            <a:r>
              <a:rPr lang="en-US" sz="2500" dirty="0" smtClean="0"/>
              <a:t>CIP offers tools to aid career practitioners in their work.</a:t>
            </a:r>
          </a:p>
          <a:p>
            <a:pPr>
              <a:lnSpc>
                <a:spcPct val="80000"/>
              </a:lnSpc>
              <a:spcBef>
                <a:spcPts val="1800"/>
              </a:spcBef>
            </a:pPr>
            <a:endParaRPr lang="en-US" sz="2500" dirty="0"/>
          </a:p>
          <a:p>
            <a:pPr>
              <a:lnSpc>
                <a:spcPct val="80000"/>
              </a:lnSpc>
              <a:spcBef>
                <a:spcPts val="1800"/>
              </a:spcBef>
            </a:pPr>
            <a:r>
              <a:rPr lang="en-US" sz="2500" dirty="0" smtClean="0"/>
              <a:t>CIP continues to generate research and has an ongoing bibliography.</a:t>
            </a:r>
          </a:p>
          <a:p>
            <a:pPr>
              <a:lnSpc>
                <a:spcPct val="80000"/>
              </a:lnSpc>
              <a:spcBef>
                <a:spcPts val="1800"/>
              </a:spcBef>
            </a:pPr>
            <a:endParaRPr lang="en-US" sz="2500" dirty="0"/>
          </a:p>
          <a:p>
            <a:pPr marL="0" indent="0">
              <a:lnSpc>
                <a:spcPct val="80000"/>
              </a:lnSpc>
              <a:spcBef>
                <a:spcPts val="1800"/>
              </a:spcBef>
              <a:buNone/>
            </a:pPr>
            <a:endParaRPr lang="en-US" sz="2500" dirty="0" smtClean="0"/>
          </a:p>
          <a:p>
            <a:pPr>
              <a:lnSpc>
                <a:spcPct val="80000"/>
              </a:lnSpc>
              <a:spcBef>
                <a:spcPts val="1800"/>
              </a:spcBef>
            </a:pPr>
            <a:endParaRPr lang="en-US" sz="2500" dirty="0"/>
          </a:p>
        </p:txBody>
      </p:sp>
      <p:pic>
        <p:nvPicPr>
          <p:cNvPr id="3" name="Picture 2" descr="Screen Shot 2017-05-12 at 12.38.38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0000" y="5574206"/>
            <a:ext cx="1752600" cy="1316424"/>
          </a:xfrm>
          <a:prstGeom prst="rect">
            <a:avLst/>
          </a:prstGeom>
        </p:spPr>
      </p:pic>
      <p:pic>
        <p:nvPicPr>
          <p:cNvPr id="4" name="Picture 3" descr="Screen Shot 2017-05-12 at 12.38.57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608101"/>
            <a:ext cx="3200400" cy="1249899"/>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458200" cy="1143000"/>
          </a:xfrm>
        </p:spPr>
        <p:txBody>
          <a:bodyPr/>
          <a:lstStyle/>
          <a:p>
            <a:pPr algn="ctr"/>
            <a:r>
              <a:rPr lang="en-US" dirty="0" smtClean="0"/>
              <a:t>Theoretical Foundations: CIP Theory</a:t>
            </a:r>
            <a:endParaRPr lang="en-US" dirty="0"/>
          </a:p>
        </p:txBody>
      </p:sp>
      <p:pic>
        <p:nvPicPr>
          <p:cNvPr id="7" name="Picture 6" descr="Screen Shot 2015-02-03 at 9.56.5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828800"/>
            <a:ext cx="3429001" cy="2158165"/>
          </a:xfrm>
          <a:prstGeom prst="rect">
            <a:avLst/>
          </a:prstGeom>
        </p:spPr>
      </p:pic>
      <p:pic>
        <p:nvPicPr>
          <p:cNvPr id="8" name="Picture 7" descr="Screen Shot 2015-02-03 at 9.58.2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4736" y="4419600"/>
            <a:ext cx="3082354" cy="1985149"/>
          </a:xfrm>
          <a:prstGeom prst="rect">
            <a:avLst/>
          </a:prstGeom>
        </p:spPr>
      </p:pic>
      <p:pic>
        <p:nvPicPr>
          <p:cNvPr id="9" name="Picture 8" descr="Screen Shot 2015-02-03 at 9.57.06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0" y="1905000"/>
            <a:ext cx="3399117" cy="2143218"/>
          </a:xfrm>
          <a:prstGeom prst="rect">
            <a:avLst/>
          </a:prstGeom>
        </p:spPr>
      </p:pic>
    </p:spTree>
    <p:extLst>
      <p:ext uri="{BB962C8B-B14F-4D97-AF65-F5344CB8AC3E}">
        <p14:creationId xmlns:p14="http://schemas.microsoft.com/office/powerpoint/2010/main" val="362656539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38200" y="273528"/>
            <a:ext cx="7162800" cy="1139825"/>
          </a:xfrm>
        </p:spPr>
        <p:txBody>
          <a:bodyPr/>
          <a:lstStyle/>
          <a:p>
            <a:pPr algn="ctr"/>
            <a:r>
              <a:rPr lang="en-US" dirty="0"/>
              <a:t>For More Information</a:t>
            </a:r>
          </a:p>
        </p:txBody>
      </p:sp>
      <p:pic>
        <p:nvPicPr>
          <p:cNvPr id="89096" name="Picture 8"/>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rcRect/>
          <a:stretch>
            <a:fillRect/>
          </a:stretch>
        </p:blipFill>
        <p:spPr>
          <a:xfrm>
            <a:off x="685800" y="1295400"/>
            <a:ext cx="3443177" cy="2209800"/>
          </a:xfrm>
          <a:ln>
            <a:solidFill>
              <a:schemeClr val="tx2"/>
            </a:solidFill>
            <a:miter lim="800000"/>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9091" name="Rectangle 3"/>
          <p:cNvSpPr>
            <a:spLocks noGrp="1" noChangeArrowheads="1"/>
          </p:cNvSpPr>
          <p:nvPr>
            <p:ph type="body" sz="half" idx="2"/>
          </p:nvPr>
        </p:nvSpPr>
        <p:spPr>
          <a:xfrm>
            <a:off x="321129" y="5959488"/>
            <a:ext cx="8229600" cy="457200"/>
          </a:xfrm>
        </p:spPr>
        <p:txBody>
          <a:bodyPr>
            <a:normAutofit fontScale="55000" lnSpcReduction="20000"/>
          </a:bodyPr>
          <a:lstStyle/>
          <a:p>
            <a:pPr algn="ctr">
              <a:buFont typeface="Wingdings" pitchFamily="2" charset="2"/>
              <a:buNone/>
            </a:pPr>
            <a:r>
              <a:rPr lang="en-US" sz="2400" dirty="0" smtClean="0">
                <a:solidFill>
                  <a:schemeClr val="accent5">
                    <a:lumMod val="50000"/>
                  </a:schemeClr>
                </a:solidFill>
                <a:hlinkClick r:id="rId4"/>
              </a:rPr>
              <a:t>www.career.fsu.edu/techcenter</a:t>
            </a:r>
            <a:endParaRPr lang="en-US" sz="2400" dirty="0" smtClean="0">
              <a:solidFill>
                <a:schemeClr val="accent5">
                  <a:lumMod val="50000"/>
                </a:schemeClr>
              </a:solidFill>
            </a:endParaRPr>
          </a:p>
          <a:p>
            <a:pPr algn="ctr">
              <a:buFont typeface="Wingdings" pitchFamily="2" charset="2"/>
              <a:buNone/>
            </a:pPr>
            <a:r>
              <a:rPr lang="en-US" sz="2400" dirty="0" err="1" smtClean="0">
                <a:solidFill>
                  <a:schemeClr val="accent5">
                    <a:lumMod val="50000"/>
                  </a:schemeClr>
                </a:solidFill>
              </a:rPr>
              <a:t>dosborn@fsu.edu</a:t>
            </a:r>
            <a:endParaRPr lang="en-US" sz="2400" dirty="0">
              <a:solidFill>
                <a:schemeClr val="accent5">
                  <a:lumMod val="50000"/>
                </a:schemeClr>
              </a:solidFill>
            </a:endParaRPr>
          </a:p>
        </p:txBody>
      </p:sp>
      <p:pic>
        <p:nvPicPr>
          <p:cNvPr id="7" name="Picture 7" descr="DSC0382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038600" y="1295400"/>
            <a:ext cx="3657600" cy="2196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24200" y="3352800"/>
            <a:ext cx="3276599" cy="2579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3679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990600" y="685800"/>
            <a:ext cx="7391400" cy="838200"/>
          </a:xfrm>
          <a:prstGeom prst="rect">
            <a:avLst/>
          </a:prstGeom>
          <a:noFill/>
          <a:ln w="9525">
            <a:noFill/>
            <a:miter lim="800000"/>
            <a:headEnd/>
            <a:tailEnd/>
          </a:ln>
          <a:effectLst/>
        </p:spPr>
        <p:txBody>
          <a:bodyPr lIns="92075" tIns="46038" rIns="92075" bIns="46038" anchor="ctr"/>
          <a:lstStyle/>
          <a:p>
            <a:pPr algn="ctr" eaLnBrk="0" hangingPunct="0">
              <a:defRPr/>
            </a:pPr>
            <a:r>
              <a:rPr lang="en-US" sz="3600" b="0">
                <a:solidFill>
                  <a:schemeClr val="tx2"/>
                </a:solidFill>
                <a:effectLst>
                  <a:outerShdw blurRad="38100" dist="38100" dir="2700000" algn="tl">
                    <a:srgbClr val="C0C0C0"/>
                  </a:outerShdw>
                </a:effectLst>
              </a:rPr>
              <a:t>CIP Pyramid Domains</a:t>
            </a:r>
          </a:p>
        </p:txBody>
      </p:sp>
      <p:sp>
        <p:nvSpPr>
          <p:cNvPr id="10243" name="AutoShape 3"/>
          <p:cNvSpPr>
            <a:spLocks noChangeArrowheads="1"/>
          </p:cNvSpPr>
          <p:nvPr/>
        </p:nvSpPr>
        <p:spPr bwMode="auto">
          <a:xfrm>
            <a:off x="1149350" y="1835150"/>
            <a:ext cx="5473700" cy="3802063"/>
          </a:xfrm>
          <a:prstGeom prst="triangle">
            <a:avLst>
              <a:gd name="adj" fmla="val 48806"/>
            </a:avLst>
          </a:prstGeom>
          <a:solidFill>
            <a:schemeClr val="bg1"/>
          </a:solidFill>
          <a:ln w="12700">
            <a:solidFill>
              <a:schemeClr val="tx1"/>
            </a:solidFill>
            <a:miter lim="800000"/>
            <a:headEnd/>
            <a:tailEnd/>
          </a:ln>
        </p:spPr>
        <p:txBody>
          <a:bodyPr wrap="none" anchor="ctr"/>
          <a:lstStyle/>
          <a:p>
            <a:endParaRPr lang="en-US"/>
          </a:p>
        </p:txBody>
      </p:sp>
      <p:sp>
        <p:nvSpPr>
          <p:cNvPr id="10244" name="Line 4"/>
          <p:cNvSpPr>
            <a:spLocks noChangeShapeType="1"/>
          </p:cNvSpPr>
          <p:nvPr/>
        </p:nvSpPr>
        <p:spPr bwMode="auto">
          <a:xfrm>
            <a:off x="2981325" y="3048000"/>
            <a:ext cx="1743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0245" name="Line 5"/>
          <p:cNvSpPr>
            <a:spLocks noChangeShapeType="1"/>
          </p:cNvSpPr>
          <p:nvPr/>
        </p:nvSpPr>
        <p:spPr bwMode="auto">
          <a:xfrm>
            <a:off x="2066925" y="4343400"/>
            <a:ext cx="35718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0246" name="Line 6"/>
          <p:cNvSpPr>
            <a:spLocks noChangeShapeType="1"/>
          </p:cNvSpPr>
          <p:nvPr/>
        </p:nvSpPr>
        <p:spPr bwMode="auto">
          <a:xfrm>
            <a:off x="3810000" y="4352925"/>
            <a:ext cx="0" cy="1285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0247" name="Rectangle 7"/>
          <p:cNvSpPr>
            <a:spLocks noChangeArrowheads="1"/>
          </p:cNvSpPr>
          <p:nvPr/>
        </p:nvSpPr>
        <p:spPr bwMode="auto">
          <a:xfrm>
            <a:off x="1905000" y="46482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2000"/>
              <a:t>Knowing about </a:t>
            </a:r>
            <a:r>
              <a:rPr lang="en-US" sz="2000">
                <a:solidFill>
                  <a:schemeClr val="tx2"/>
                </a:solidFill>
              </a:rPr>
              <a:t>myself</a:t>
            </a:r>
          </a:p>
        </p:txBody>
      </p:sp>
      <p:sp>
        <p:nvSpPr>
          <p:cNvPr id="10248" name="Rectangle 8"/>
          <p:cNvSpPr>
            <a:spLocks noChangeArrowheads="1"/>
          </p:cNvSpPr>
          <p:nvPr/>
        </p:nvSpPr>
        <p:spPr bwMode="auto">
          <a:xfrm>
            <a:off x="3886200" y="4648200"/>
            <a:ext cx="21336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2000"/>
              <a:t>Knowing about my </a:t>
            </a:r>
            <a:r>
              <a:rPr lang="en-US" sz="2000">
                <a:solidFill>
                  <a:schemeClr val="tx2"/>
                </a:solidFill>
              </a:rPr>
              <a:t>options</a:t>
            </a:r>
          </a:p>
        </p:txBody>
      </p:sp>
      <p:sp>
        <p:nvSpPr>
          <p:cNvPr id="10249" name="Rectangle 9"/>
          <p:cNvSpPr>
            <a:spLocks noChangeArrowheads="1"/>
          </p:cNvSpPr>
          <p:nvPr/>
        </p:nvSpPr>
        <p:spPr bwMode="auto">
          <a:xfrm>
            <a:off x="2819400" y="3124200"/>
            <a:ext cx="2209800" cy="1170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2000" dirty="0"/>
              <a:t>Knowing how I make </a:t>
            </a:r>
            <a:r>
              <a:rPr lang="en-US" sz="2000" dirty="0">
                <a:solidFill>
                  <a:srgbClr val="000000"/>
                </a:solidFill>
              </a:rPr>
              <a:t>decisions</a:t>
            </a:r>
          </a:p>
          <a:p>
            <a:pPr eaLnBrk="0" hangingPunct="0">
              <a:spcBef>
                <a:spcPct val="50000"/>
              </a:spcBef>
            </a:pPr>
            <a:r>
              <a:rPr lang="en-US" sz="2000" dirty="0" smtClean="0">
                <a:solidFill>
                  <a:srgbClr val="000000"/>
                </a:solidFill>
              </a:rPr>
              <a:t>(CASVE Cycle)</a:t>
            </a:r>
            <a:endParaRPr lang="en-US" sz="2000" dirty="0">
              <a:solidFill>
                <a:srgbClr val="000000"/>
              </a:solidFill>
            </a:endParaRPr>
          </a:p>
        </p:txBody>
      </p:sp>
      <p:sp>
        <p:nvSpPr>
          <p:cNvPr id="10250" name="Rectangle 10"/>
          <p:cNvSpPr>
            <a:spLocks noChangeArrowheads="1"/>
          </p:cNvSpPr>
          <p:nvPr/>
        </p:nvSpPr>
        <p:spPr bwMode="auto">
          <a:xfrm>
            <a:off x="2743200" y="2057400"/>
            <a:ext cx="2286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a:solidFill>
                  <a:schemeClr val="tx2"/>
                </a:solidFill>
              </a:rPr>
              <a:t>Thinking</a:t>
            </a:r>
            <a:r>
              <a:rPr lang="en-US" sz="2000"/>
              <a:t> about my decision making</a:t>
            </a:r>
          </a:p>
        </p:txBody>
      </p:sp>
      <p:sp>
        <p:nvSpPr>
          <p:cNvPr id="10251" name="Rectangle 11"/>
          <p:cNvSpPr>
            <a:spLocks noChangeArrowheads="1"/>
          </p:cNvSpPr>
          <p:nvPr/>
        </p:nvSpPr>
        <p:spPr bwMode="auto">
          <a:xfrm>
            <a:off x="5334000" y="2057400"/>
            <a:ext cx="2590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800">
                <a:solidFill>
                  <a:schemeClr val="tx2"/>
                </a:solidFill>
              </a:rPr>
              <a:t>Client Version</a:t>
            </a:r>
          </a:p>
        </p:txBody>
      </p:sp>
    </p:spTree>
    <p:extLst>
      <p:ext uri="{BB962C8B-B14F-4D97-AF65-F5344CB8AC3E}">
        <p14:creationId xmlns:p14="http://schemas.microsoft.com/office/powerpoint/2010/main" val="167303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8458200" cy="1143000"/>
          </a:xfrm>
          <a:noFill/>
        </p:spPr>
        <p:txBody>
          <a:bodyPr lIns="92075" tIns="46038" rIns="92075" bIns="46038"/>
          <a:lstStyle/>
          <a:p>
            <a:pPr algn="ctr"/>
            <a:r>
              <a:rPr lang="en-US" dirty="0" smtClean="0"/>
              <a:t>CASVE Cycle</a:t>
            </a:r>
          </a:p>
        </p:txBody>
      </p:sp>
      <p:sp>
        <p:nvSpPr>
          <p:cNvPr id="11267" name="Rectangle 3"/>
          <p:cNvSpPr>
            <a:spLocks noChangeArrowheads="1"/>
          </p:cNvSpPr>
          <p:nvPr/>
        </p:nvSpPr>
        <p:spPr bwMode="auto">
          <a:xfrm>
            <a:off x="3435350" y="1682750"/>
            <a:ext cx="227330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b="0">
                <a:solidFill>
                  <a:schemeClr val="bg1"/>
                </a:solidFill>
              </a:rPr>
              <a:t>Knowing I Need </a:t>
            </a:r>
            <a:br>
              <a:rPr lang="en-US" b="0">
                <a:solidFill>
                  <a:schemeClr val="bg1"/>
                </a:solidFill>
              </a:rPr>
            </a:br>
            <a:r>
              <a:rPr lang="en-US" b="0">
                <a:solidFill>
                  <a:schemeClr val="bg1"/>
                </a:solidFill>
              </a:rPr>
              <a:t>to Make a Choice</a:t>
            </a:r>
          </a:p>
          <a:p>
            <a:pPr algn="ctr" eaLnBrk="0" hangingPunct="0"/>
            <a:r>
              <a:rPr lang="en-US" b="0">
                <a:solidFill>
                  <a:schemeClr val="bg1"/>
                </a:solidFill>
              </a:rPr>
              <a:t>Knowing I Made a</a:t>
            </a:r>
            <a:br>
              <a:rPr lang="en-US" b="0">
                <a:solidFill>
                  <a:schemeClr val="bg1"/>
                </a:solidFill>
              </a:rPr>
            </a:br>
            <a:r>
              <a:rPr lang="en-US" b="0">
                <a:solidFill>
                  <a:schemeClr val="bg1"/>
                </a:solidFill>
              </a:rPr>
              <a:t>Good Choice</a:t>
            </a:r>
          </a:p>
        </p:txBody>
      </p:sp>
      <p:sp>
        <p:nvSpPr>
          <p:cNvPr id="11268" name="Rectangle 4"/>
          <p:cNvSpPr>
            <a:spLocks noChangeArrowheads="1"/>
          </p:cNvSpPr>
          <p:nvPr/>
        </p:nvSpPr>
        <p:spPr bwMode="auto">
          <a:xfrm>
            <a:off x="5645150" y="3206750"/>
            <a:ext cx="227330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sz="2000" b="0">
                <a:solidFill>
                  <a:schemeClr val="bg1"/>
                </a:solidFill>
              </a:rPr>
              <a:t>Understanding </a:t>
            </a:r>
            <a:br>
              <a:rPr lang="en-US" sz="2000" b="0">
                <a:solidFill>
                  <a:schemeClr val="bg1"/>
                </a:solidFill>
              </a:rPr>
            </a:br>
            <a:r>
              <a:rPr lang="en-US" sz="2000" b="0">
                <a:solidFill>
                  <a:schemeClr val="bg1"/>
                </a:solidFill>
              </a:rPr>
              <a:t>Myself and</a:t>
            </a:r>
            <a:br>
              <a:rPr lang="en-US" sz="2000" b="0">
                <a:solidFill>
                  <a:schemeClr val="bg1"/>
                </a:solidFill>
              </a:rPr>
            </a:br>
            <a:r>
              <a:rPr lang="en-US" sz="2000" b="0">
                <a:solidFill>
                  <a:schemeClr val="bg1"/>
                </a:solidFill>
              </a:rPr>
              <a:t> My Options</a:t>
            </a:r>
          </a:p>
        </p:txBody>
      </p:sp>
      <p:sp>
        <p:nvSpPr>
          <p:cNvPr id="11269" name="Rectangle 5"/>
          <p:cNvSpPr>
            <a:spLocks noChangeArrowheads="1"/>
          </p:cNvSpPr>
          <p:nvPr/>
        </p:nvSpPr>
        <p:spPr bwMode="auto">
          <a:xfrm>
            <a:off x="1219200" y="3124200"/>
            <a:ext cx="227330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sz="2000" b="0" dirty="0">
                <a:solidFill>
                  <a:schemeClr val="bg1"/>
                </a:solidFill>
              </a:rPr>
              <a:t>Implementing</a:t>
            </a:r>
            <a:br>
              <a:rPr lang="en-US" sz="2000" b="0" dirty="0">
                <a:solidFill>
                  <a:schemeClr val="bg1"/>
                </a:solidFill>
              </a:rPr>
            </a:br>
            <a:r>
              <a:rPr lang="en-US" sz="2000" b="0" dirty="0">
                <a:solidFill>
                  <a:schemeClr val="bg1"/>
                </a:solidFill>
              </a:rPr>
              <a:t>My Choice</a:t>
            </a:r>
          </a:p>
        </p:txBody>
      </p:sp>
      <p:sp>
        <p:nvSpPr>
          <p:cNvPr id="11270" name="Rectangle 6"/>
          <p:cNvSpPr>
            <a:spLocks noChangeArrowheads="1"/>
          </p:cNvSpPr>
          <p:nvPr/>
        </p:nvSpPr>
        <p:spPr bwMode="auto">
          <a:xfrm>
            <a:off x="5041900" y="5041900"/>
            <a:ext cx="227330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sz="2000" b="0" dirty="0">
                <a:solidFill>
                  <a:schemeClr val="bg1"/>
                </a:solidFill>
              </a:rPr>
              <a:t>Expanding and</a:t>
            </a:r>
            <a:br>
              <a:rPr lang="en-US" sz="2000" b="0" dirty="0">
                <a:solidFill>
                  <a:schemeClr val="bg1"/>
                </a:solidFill>
              </a:rPr>
            </a:br>
            <a:r>
              <a:rPr lang="en-US" sz="2000" b="0" dirty="0">
                <a:solidFill>
                  <a:schemeClr val="bg1"/>
                </a:solidFill>
              </a:rPr>
              <a:t>Narrowing My List</a:t>
            </a:r>
            <a:br>
              <a:rPr lang="en-US" sz="2000" b="0" dirty="0">
                <a:solidFill>
                  <a:schemeClr val="bg1"/>
                </a:solidFill>
              </a:rPr>
            </a:br>
            <a:r>
              <a:rPr lang="en-US" sz="2000" b="0" dirty="0">
                <a:solidFill>
                  <a:schemeClr val="bg1"/>
                </a:solidFill>
              </a:rPr>
              <a:t>of Options</a:t>
            </a:r>
          </a:p>
        </p:txBody>
      </p:sp>
      <p:sp>
        <p:nvSpPr>
          <p:cNvPr id="11271" name="Rectangle 7"/>
          <p:cNvSpPr>
            <a:spLocks noChangeArrowheads="1"/>
          </p:cNvSpPr>
          <p:nvPr/>
        </p:nvSpPr>
        <p:spPr bwMode="auto">
          <a:xfrm>
            <a:off x="1600200" y="4965700"/>
            <a:ext cx="250825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b="0" dirty="0">
                <a:solidFill>
                  <a:schemeClr val="bg1"/>
                </a:solidFill>
              </a:rPr>
              <a:t>Choosing An</a:t>
            </a:r>
            <a:br>
              <a:rPr lang="en-US" b="0" dirty="0">
                <a:solidFill>
                  <a:schemeClr val="bg1"/>
                </a:solidFill>
              </a:rPr>
            </a:br>
            <a:r>
              <a:rPr lang="en-US" b="0" dirty="0">
                <a:solidFill>
                  <a:schemeClr val="bg1"/>
                </a:solidFill>
              </a:rPr>
              <a:t>Occupation, Program </a:t>
            </a:r>
          </a:p>
          <a:p>
            <a:pPr algn="ctr" eaLnBrk="0" hangingPunct="0"/>
            <a:r>
              <a:rPr lang="en-US" b="0" dirty="0">
                <a:solidFill>
                  <a:schemeClr val="bg1"/>
                </a:solidFill>
              </a:rPr>
              <a:t>of Study, or Job</a:t>
            </a:r>
          </a:p>
        </p:txBody>
      </p:sp>
      <p:sp>
        <p:nvSpPr>
          <p:cNvPr id="11273" name="Line 9"/>
          <p:cNvSpPr>
            <a:spLocks noChangeShapeType="1"/>
          </p:cNvSpPr>
          <p:nvPr/>
        </p:nvSpPr>
        <p:spPr bwMode="auto">
          <a:xfrm flipH="1">
            <a:off x="4114798" y="5562600"/>
            <a:ext cx="914401"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1274" name="Arc 10"/>
          <p:cNvSpPr>
            <a:spLocks/>
          </p:cNvSpPr>
          <p:nvPr/>
        </p:nvSpPr>
        <p:spPr bwMode="auto">
          <a:xfrm rot="1538241">
            <a:off x="2115050" y="4349828"/>
            <a:ext cx="838200" cy="457200"/>
          </a:xfrm>
          <a:custGeom>
            <a:avLst/>
            <a:gdLst>
              <a:gd name="T0" fmla="*/ 838200 w 21600"/>
              <a:gd name="T1" fmla="*/ 457200 h 21600"/>
              <a:gd name="T2" fmla="*/ 0 w 21600"/>
              <a:gd name="T3" fmla="*/ 0 h 21600"/>
              <a:gd name="T4" fmla="*/ 8382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75" name="Line 11"/>
          <p:cNvSpPr>
            <a:spLocks noChangeShapeType="1"/>
          </p:cNvSpPr>
          <p:nvPr/>
        </p:nvSpPr>
        <p:spPr bwMode="auto">
          <a:xfrm>
            <a:off x="3438525" y="2209800"/>
            <a:ext cx="2276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1276" name="Arc 12"/>
          <p:cNvSpPr>
            <a:spLocks/>
          </p:cNvSpPr>
          <p:nvPr/>
        </p:nvSpPr>
        <p:spPr bwMode="auto">
          <a:xfrm>
            <a:off x="5724525" y="1916113"/>
            <a:ext cx="1068388" cy="1295400"/>
          </a:xfrm>
          <a:custGeom>
            <a:avLst/>
            <a:gdLst>
              <a:gd name="T0" fmla="*/ 0 w 21632"/>
              <a:gd name="T1" fmla="*/ 0 h 21600"/>
              <a:gd name="T2" fmla="*/ 1068388 w 21632"/>
              <a:gd name="T3" fmla="*/ 1295400 h 21600"/>
              <a:gd name="T4" fmla="*/ 1580 w 21632"/>
              <a:gd name="T5" fmla="*/ 1295400 h 21600"/>
              <a:gd name="T6" fmla="*/ 0 60000 65536"/>
              <a:gd name="T7" fmla="*/ 0 60000 65536"/>
              <a:gd name="T8" fmla="*/ 0 60000 65536"/>
              <a:gd name="T9" fmla="*/ 0 w 21632"/>
              <a:gd name="T10" fmla="*/ 0 h 21600"/>
              <a:gd name="T11" fmla="*/ 21632 w 21632"/>
              <a:gd name="T12" fmla="*/ 21600 h 21600"/>
            </a:gdLst>
            <a:ahLst/>
            <a:cxnLst>
              <a:cxn ang="T6">
                <a:pos x="T0" y="T1"/>
              </a:cxn>
              <a:cxn ang="T7">
                <a:pos x="T2" y="T3"/>
              </a:cxn>
              <a:cxn ang="T8">
                <a:pos x="T4" y="T5"/>
              </a:cxn>
            </a:cxnLst>
            <a:rect l="T9" t="T10" r="T11" b="T12"/>
            <a:pathLst>
              <a:path w="21632" h="21600" fill="none" extrusionOk="0">
                <a:moveTo>
                  <a:pt x="0" y="0"/>
                </a:moveTo>
                <a:cubicBezTo>
                  <a:pt x="10" y="0"/>
                  <a:pt x="21" y="-1"/>
                  <a:pt x="32" y="0"/>
                </a:cubicBezTo>
                <a:cubicBezTo>
                  <a:pt x="11961" y="0"/>
                  <a:pt x="21632" y="9670"/>
                  <a:pt x="21632" y="21600"/>
                </a:cubicBezTo>
              </a:path>
              <a:path w="21632" h="21600" stroke="0" extrusionOk="0">
                <a:moveTo>
                  <a:pt x="0" y="0"/>
                </a:moveTo>
                <a:cubicBezTo>
                  <a:pt x="10" y="0"/>
                  <a:pt x="21" y="-1"/>
                  <a:pt x="32" y="0"/>
                </a:cubicBezTo>
                <a:cubicBezTo>
                  <a:pt x="11961" y="0"/>
                  <a:pt x="21632" y="9670"/>
                  <a:pt x="21632" y="21600"/>
                </a:cubicBezTo>
                <a:lnTo>
                  <a:pt x="32" y="2160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77" name="Arc 13"/>
          <p:cNvSpPr>
            <a:spLocks/>
          </p:cNvSpPr>
          <p:nvPr/>
        </p:nvSpPr>
        <p:spPr bwMode="auto">
          <a:xfrm>
            <a:off x="2209800" y="1981200"/>
            <a:ext cx="1219200" cy="1066800"/>
          </a:xfrm>
          <a:custGeom>
            <a:avLst/>
            <a:gdLst>
              <a:gd name="T0" fmla="*/ 0 w 21598"/>
              <a:gd name="T1" fmla="*/ 752475 h 21600"/>
              <a:gd name="T2" fmla="*/ 1141412 w 21598"/>
              <a:gd name="T3" fmla="*/ 0 h 21600"/>
              <a:gd name="T4" fmla="*/ 1143000 w 21598"/>
              <a:gd name="T5" fmla="*/ 76200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29"/>
                </a:moveTo>
                <a:cubicBezTo>
                  <a:pt x="147" y="9518"/>
                  <a:pt x="9755" y="16"/>
                  <a:pt x="21568" y="0"/>
                </a:cubicBezTo>
              </a:path>
              <a:path w="21598" h="21600" stroke="0" extrusionOk="0">
                <a:moveTo>
                  <a:pt x="-1" y="21329"/>
                </a:moveTo>
                <a:cubicBezTo>
                  <a:pt x="147" y="9518"/>
                  <a:pt x="9755" y="16"/>
                  <a:pt x="21568" y="0"/>
                </a:cubicBezTo>
                <a:lnTo>
                  <a:pt x="21598" y="2160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78" name="Text Box 14"/>
          <p:cNvSpPr txBox="1">
            <a:spLocks noChangeArrowheads="1"/>
          </p:cNvSpPr>
          <p:nvPr/>
        </p:nvSpPr>
        <p:spPr bwMode="auto">
          <a:xfrm>
            <a:off x="5791200" y="1588445"/>
            <a:ext cx="17145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Communication</a:t>
            </a:r>
            <a:endParaRPr lang="en-US" sz="1600" dirty="0">
              <a:solidFill>
                <a:schemeClr val="tx2"/>
              </a:solidFill>
              <a:latin typeface="Times New Roman" pitchFamily="18" charset="0"/>
            </a:endParaRPr>
          </a:p>
        </p:txBody>
      </p:sp>
      <p:sp>
        <p:nvSpPr>
          <p:cNvPr id="11279" name="Text Box 15"/>
          <p:cNvSpPr txBox="1">
            <a:spLocks noChangeArrowheads="1"/>
          </p:cNvSpPr>
          <p:nvPr/>
        </p:nvSpPr>
        <p:spPr bwMode="auto">
          <a:xfrm>
            <a:off x="8001000" y="3505200"/>
            <a:ext cx="9906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Analysis</a:t>
            </a:r>
            <a:endParaRPr lang="en-US" sz="1600" dirty="0">
              <a:solidFill>
                <a:schemeClr val="tx2"/>
              </a:solidFill>
              <a:latin typeface="Times New Roman" pitchFamily="18" charset="0"/>
            </a:endParaRPr>
          </a:p>
        </p:txBody>
      </p:sp>
      <p:sp>
        <p:nvSpPr>
          <p:cNvPr id="11280" name="Text Box 16"/>
          <p:cNvSpPr txBox="1">
            <a:spLocks noChangeArrowheads="1"/>
          </p:cNvSpPr>
          <p:nvPr/>
        </p:nvSpPr>
        <p:spPr bwMode="auto">
          <a:xfrm>
            <a:off x="7239000" y="5029200"/>
            <a:ext cx="114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Synthesis</a:t>
            </a:r>
            <a:endParaRPr lang="en-US" sz="1600" dirty="0">
              <a:solidFill>
                <a:schemeClr val="tx2"/>
              </a:solidFill>
              <a:latin typeface="Times New Roman" pitchFamily="18" charset="0"/>
            </a:endParaRPr>
          </a:p>
        </p:txBody>
      </p:sp>
      <p:sp>
        <p:nvSpPr>
          <p:cNvPr id="11281" name="Text Box 17"/>
          <p:cNvSpPr txBox="1">
            <a:spLocks noChangeArrowheads="1"/>
          </p:cNvSpPr>
          <p:nvPr/>
        </p:nvSpPr>
        <p:spPr bwMode="auto">
          <a:xfrm>
            <a:off x="533400" y="5105400"/>
            <a:ext cx="1295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Valuing</a:t>
            </a:r>
            <a:endParaRPr lang="en-US" sz="1600" dirty="0">
              <a:solidFill>
                <a:schemeClr val="tx2"/>
              </a:solidFill>
              <a:latin typeface="Times New Roman" pitchFamily="18" charset="0"/>
            </a:endParaRPr>
          </a:p>
        </p:txBody>
      </p:sp>
      <p:sp>
        <p:nvSpPr>
          <p:cNvPr id="11282" name="Text Box 18"/>
          <p:cNvSpPr txBox="1">
            <a:spLocks noChangeArrowheads="1"/>
          </p:cNvSpPr>
          <p:nvPr/>
        </p:nvSpPr>
        <p:spPr bwMode="auto">
          <a:xfrm>
            <a:off x="76200" y="3505200"/>
            <a:ext cx="114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Execution</a:t>
            </a:r>
            <a:endParaRPr lang="en-US" sz="1600" dirty="0">
              <a:solidFill>
                <a:schemeClr val="tx2"/>
              </a:solidFill>
              <a:latin typeface="Times New Roman" pitchFamily="18" charset="0"/>
            </a:endParaRPr>
          </a:p>
        </p:txBody>
      </p:sp>
      <p:sp>
        <p:nvSpPr>
          <p:cNvPr id="20" name="Arc 12"/>
          <p:cNvSpPr>
            <a:spLocks/>
          </p:cNvSpPr>
          <p:nvPr/>
        </p:nvSpPr>
        <p:spPr bwMode="auto">
          <a:xfrm rot="3968519">
            <a:off x="6345679" y="4323906"/>
            <a:ext cx="507956" cy="673589"/>
          </a:xfrm>
          <a:custGeom>
            <a:avLst/>
            <a:gdLst>
              <a:gd name="T0" fmla="*/ 0 w 21632"/>
              <a:gd name="T1" fmla="*/ 0 h 21600"/>
              <a:gd name="T2" fmla="*/ 1068388 w 21632"/>
              <a:gd name="T3" fmla="*/ 1295400 h 21600"/>
              <a:gd name="T4" fmla="*/ 1580 w 21632"/>
              <a:gd name="T5" fmla="*/ 1295400 h 21600"/>
              <a:gd name="T6" fmla="*/ 0 60000 65536"/>
              <a:gd name="T7" fmla="*/ 0 60000 65536"/>
              <a:gd name="T8" fmla="*/ 0 60000 65536"/>
              <a:gd name="T9" fmla="*/ 0 w 21632"/>
              <a:gd name="T10" fmla="*/ 0 h 21600"/>
              <a:gd name="T11" fmla="*/ 21632 w 21632"/>
              <a:gd name="T12" fmla="*/ 21600 h 21600"/>
            </a:gdLst>
            <a:ahLst/>
            <a:cxnLst>
              <a:cxn ang="T6">
                <a:pos x="T0" y="T1"/>
              </a:cxn>
              <a:cxn ang="T7">
                <a:pos x="T2" y="T3"/>
              </a:cxn>
              <a:cxn ang="T8">
                <a:pos x="T4" y="T5"/>
              </a:cxn>
            </a:cxnLst>
            <a:rect l="T9" t="T10" r="T11" b="T12"/>
            <a:pathLst>
              <a:path w="21632" h="21600" fill="none" extrusionOk="0">
                <a:moveTo>
                  <a:pt x="0" y="0"/>
                </a:moveTo>
                <a:cubicBezTo>
                  <a:pt x="10" y="0"/>
                  <a:pt x="21" y="-1"/>
                  <a:pt x="32" y="0"/>
                </a:cubicBezTo>
                <a:cubicBezTo>
                  <a:pt x="11961" y="0"/>
                  <a:pt x="21632" y="9670"/>
                  <a:pt x="21632" y="21600"/>
                </a:cubicBezTo>
              </a:path>
              <a:path w="21632" h="21600" stroke="0" extrusionOk="0">
                <a:moveTo>
                  <a:pt x="0" y="0"/>
                </a:moveTo>
                <a:cubicBezTo>
                  <a:pt x="10" y="0"/>
                  <a:pt x="21" y="-1"/>
                  <a:pt x="32" y="0"/>
                </a:cubicBezTo>
                <a:cubicBezTo>
                  <a:pt x="11961" y="0"/>
                  <a:pt x="21632" y="9670"/>
                  <a:pt x="21632" y="21600"/>
                </a:cubicBezTo>
                <a:lnTo>
                  <a:pt x="32" y="2160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250719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p:spPr>
        <p:txBody>
          <a:bodyPr lIns="92075" tIns="46038" rIns="92075" bIns="46038" anchor="ctr"/>
          <a:lstStyle/>
          <a:p>
            <a:r>
              <a:rPr lang="en-US" dirty="0" smtClean="0"/>
              <a:t>Readiness</a:t>
            </a:r>
            <a:endParaRPr lang="en-US" dirty="0"/>
          </a:p>
        </p:txBody>
      </p:sp>
      <p:sp>
        <p:nvSpPr>
          <p:cNvPr id="174083" name="Rectangle 3"/>
          <p:cNvSpPr>
            <a:spLocks noGrp="1" noChangeArrowheads="1"/>
          </p:cNvSpPr>
          <p:nvPr>
            <p:ph idx="1"/>
          </p:nvPr>
        </p:nvSpPr>
        <p:spPr>
          <a:xfrm>
            <a:off x="381000" y="1600201"/>
            <a:ext cx="8302625" cy="3429000"/>
          </a:xfrm>
          <a:solidFill>
            <a:schemeClr val="bg1"/>
          </a:solidFill>
          <a:ln/>
        </p:spPr>
        <p:txBody>
          <a:bodyPr lIns="92075" tIns="46038" rIns="92075" bIns="46038"/>
          <a:lstStyle/>
          <a:p>
            <a:pPr>
              <a:spcBef>
                <a:spcPts val="1800"/>
              </a:spcBef>
              <a:buFontTx/>
              <a:buChar char=" "/>
            </a:pPr>
            <a:r>
              <a:rPr lang="en-US" dirty="0" smtClean="0"/>
              <a:t>The </a:t>
            </a:r>
            <a:r>
              <a:rPr lang="en-US" dirty="0">
                <a:solidFill>
                  <a:schemeClr val="accent1"/>
                </a:solidFill>
              </a:rPr>
              <a:t>capability</a:t>
            </a:r>
            <a:r>
              <a:rPr lang="en-US" dirty="0"/>
              <a:t> of an individual to make appropriate career choices taking into account the </a:t>
            </a:r>
            <a:r>
              <a:rPr lang="en-US" dirty="0">
                <a:solidFill>
                  <a:schemeClr val="accent1"/>
                </a:solidFill>
              </a:rPr>
              <a:t>complexity</a:t>
            </a:r>
            <a:r>
              <a:rPr lang="en-US" dirty="0"/>
              <a:t> of family, social, economic, and organizational factors that influence career </a:t>
            </a:r>
            <a:r>
              <a:rPr lang="en-US" dirty="0" smtClean="0"/>
              <a:t>development</a:t>
            </a:r>
          </a:p>
          <a:p>
            <a:pPr>
              <a:spcBef>
                <a:spcPts val="1800"/>
              </a:spcBef>
              <a:buFontTx/>
              <a:buChar char=" "/>
            </a:pPr>
            <a:r>
              <a:rPr lang="en-US" dirty="0"/>
              <a:t>Readiness also includes possessing adequate </a:t>
            </a:r>
            <a:r>
              <a:rPr lang="en-US" dirty="0">
                <a:solidFill>
                  <a:schemeClr val="tx2"/>
                </a:solidFill>
              </a:rPr>
              <a:t>language</a:t>
            </a:r>
            <a:r>
              <a:rPr lang="en-US" dirty="0"/>
              <a:t> skills and </a:t>
            </a:r>
            <a:r>
              <a:rPr lang="en-US" dirty="0">
                <a:solidFill>
                  <a:schemeClr val="tx2"/>
                </a:solidFill>
              </a:rPr>
              <a:t>literacy</a:t>
            </a:r>
            <a:r>
              <a:rPr lang="en-US" dirty="0"/>
              <a:t> skills for communication and </a:t>
            </a:r>
            <a:r>
              <a:rPr lang="en-US" dirty="0" smtClean="0"/>
              <a:t>learning</a:t>
            </a:r>
            <a:endParaRPr lang="en-US" dirty="0"/>
          </a:p>
        </p:txBody>
      </p:sp>
      <p:sp>
        <p:nvSpPr>
          <p:cNvPr id="174084" name="Text Box 4"/>
          <p:cNvSpPr txBox="1">
            <a:spLocks noChangeArrowheads="1"/>
          </p:cNvSpPr>
          <p:nvPr/>
        </p:nvSpPr>
        <p:spPr bwMode="auto">
          <a:xfrm>
            <a:off x="609600" y="5410200"/>
            <a:ext cx="7391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400" dirty="0">
                <a:solidFill>
                  <a:schemeClr val="tx2"/>
                </a:solidFill>
                <a:latin typeface="Times New Roman" pitchFamily="18" charset="0"/>
              </a:rPr>
              <a:t>Source: Sampson, J. P., Jr., Reardon, R. C., Peterson, G. W., &amp; Lenz, J. G. (2004). </a:t>
            </a:r>
            <a:r>
              <a:rPr lang="en-US" sz="1400" i="1" dirty="0">
                <a:solidFill>
                  <a:schemeClr val="tx2"/>
                </a:solidFill>
                <a:latin typeface="Times New Roman" pitchFamily="18" charset="0"/>
              </a:rPr>
              <a:t>Career counseling and services: A cognitive information processing approach</a:t>
            </a:r>
            <a:r>
              <a:rPr lang="en-US" sz="1400" dirty="0">
                <a:solidFill>
                  <a:schemeClr val="tx2"/>
                </a:solidFill>
                <a:latin typeface="Times New Roman" pitchFamily="18" charset="0"/>
              </a:rPr>
              <a:t>. Pacific Grove, CA: Brooks/Cole.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A&amp;S Job Hun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fontScheme name="A&amp;S Job Hu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A&amp;S Job Hu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p;S Job Hu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p;S Job Hu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p;S Job Hu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p;S Job Hu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p;S Job Hu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p;S Job Hu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3023</TotalTime>
  <Words>2551</Words>
  <Application>Microsoft Office PowerPoint</Application>
  <PresentationFormat>On-screen Show (4:3)</PresentationFormat>
  <Paragraphs>452</Paragraphs>
  <Slides>60</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73" baseType="lpstr">
      <vt:lpstr>ＭＳ Ｐゴシック</vt:lpstr>
      <vt:lpstr>Arial</vt:lpstr>
      <vt:lpstr>Arial Narrow</vt:lpstr>
      <vt:lpstr>Calibri</vt:lpstr>
      <vt:lpstr>Georgia</vt:lpstr>
      <vt:lpstr>Impact</vt:lpstr>
      <vt:lpstr>Mangal</vt:lpstr>
      <vt:lpstr>Times New Roman</vt:lpstr>
      <vt:lpstr>Verdana</vt:lpstr>
      <vt:lpstr>Wingdings</vt:lpstr>
      <vt:lpstr>A&amp;S Job Hunt</vt:lpstr>
      <vt:lpstr>Chart</vt:lpstr>
      <vt:lpstr>Image</vt:lpstr>
      <vt:lpstr>Cognitive Information Processing Theory (CIP) in Action</vt:lpstr>
      <vt:lpstr>Today’s Goals:</vt:lpstr>
      <vt:lpstr>Why CIP?</vt:lpstr>
      <vt:lpstr>Research on CIP theory-based interventions</vt:lpstr>
      <vt:lpstr>PowerPoint Presentation</vt:lpstr>
      <vt:lpstr>Theoretical Foundations: CIP Theory</vt:lpstr>
      <vt:lpstr>PowerPoint Presentation</vt:lpstr>
      <vt:lpstr>CASVE Cycle</vt:lpstr>
      <vt:lpstr>Readiness</vt:lpstr>
      <vt:lpstr>Accurate Assessment of  Individual Needs</vt:lpstr>
      <vt:lpstr>CIP Readiness Model</vt:lpstr>
      <vt:lpstr>Differentiated Service Delivery Model</vt:lpstr>
      <vt:lpstr>CIP in Practice - Roleplay</vt:lpstr>
      <vt:lpstr>Once we know the gap…</vt:lpstr>
      <vt:lpstr>Decision Space Worksheet (DSW)</vt:lpstr>
      <vt:lpstr>Purpose of the Decision Space Worksheet (DSW)</vt:lpstr>
      <vt:lpstr>Let’s Do It! (Partner Alert)</vt:lpstr>
      <vt:lpstr>Partnering</vt:lpstr>
      <vt:lpstr>Sample Summary</vt:lpstr>
      <vt:lpstr>Group Debrief</vt:lpstr>
      <vt:lpstr>Types of Issues Revealed</vt:lpstr>
      <vt:lpstr>Sample DSWs</vt:lpstr>
      <vt:lpstr>Leigh’s DSW</vt:lpstr>
      <vt:lpstr>Next Steps with the DSW</vt:lpstr>
      <vt:lpstr>Recap of Leigh’s Situation</vt:lpstr>
      <vt:lpstr>Individual Learning Plan</vt:lpstr>
      <vt:lpstr>CIP Strategies &amp; Interventions</vt:lpstr>
      <vt:lpstr>Practical Strategies for Building Self-Knowledge?</vt:lpstr>
      <vt:lpstr>Practical Strategies for Building Options Knowledge?</vt:lpstr>
      <vt:lpstr>Practical Strategies for Building Decision Making Skills?</vt:lpstr>
      <vt:lpstr>PowerPoint Presentation</vt:lpstr>
      <vt:lpstr>Practical Strategies for Assessing Metacognitions (Self-Talk)?</vt:lpstr>
      <vt:lpstr>Leigh’s ILP</vt:lpstr>
      <vt:lpstr>Career Thoughts Inventory</vt:lpstr>
      <vt:lpstr>Impact of negative thinking?</vt:lpstr>
      <vt:lpstr>Career Thoughts Inventory (CTI)</vt:lpstr>
      <vt:lpstr>Snapshot of CTI</vt:lpstr>
      <vt:lpstr>PowerPoint Presentation</vt:lpstr>
      <vt:lpstr>Question 1</vt:lpstr>
      <vt:lpstr>Question 2</vt:lpstr>
      <vt:lpstr>Question 3</vt:lpstr>
      <vt:lpstr>Question 4</vt:lpstr>
      <vt:lpstr>Question 5</vt:lpstr>
      <vt:lpstr>Mental health constructs directly correlated with dysfunctional career thoughts</vt:lpstr>
      <vt:lpstr>Sample Items</vt:lpstr>
      <vt:lpstr>Case Study - Carolyn</vt:lpstr>
      <vt:lpstr>Consider…</vt:lpstr>
      <vt:lpstr>PowerPoint Presentation</vt:lpstr>
      <vt:lpstr>PowerPoint Presentation</vt:lpstr>
      <vt:lpstr>CTI Workbook</vt:lpstr>
      <vt:lpstr>CTI Workbook</vt:lpstr>
      <vt:lpstr>CTI Workbook</vt:lpstr>
      <vt:lpstr>PowerPoint Presentation</vt:lpstr>
      <vt:lpstr> Dysfunctional Thinking Cycle </vt:lpstr>
      <vt:lpstr>Cognitive Distortions</vt:lpstr>
      <vt:lpstr>DIBS Method</vt:lpstr>
      <vt:lpstr>Reframing</vt:lpstr>
      <vt:lpstr>PowerPoint Presentation</vt:lpstr>
      <vt:lpstr>Summary</vt:lpstr>
      <vt:lpstr>For More Information</vt:lpstr>
    </vt:vector>
  </TitlesOfParts>
  <Company>FSU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Career and Mental Health Counseling: Integrating Theory and Practice</dc:title>
  <dc:creator>jlenz</dc:creator>
  <cp:lastModifiedBy>Hudgens, Elmore (Tex)</cp:lastModifiedBy>
  <cp:revision>131</cp:revision>
  <cp:lastPrinted>1601-01-01T00:00:00Z</cp:lastPrinted>
  <dcterms:created xsi:type="dcterms:W3CDTF">2009-06-11T17:05:02Z</dcterms:created>
  <dcterms:modified xsi:type="dcterms:W3CDTF">2017-05-19T17:25:38Z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