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5" r:id="rId3"/>
    <p:sldId id="257" r:id="rId4"/>
    <p:sldId id="263" r:id="rId5"/>
    <p:sldId id="259" r:id="rId6"/>
    <p:sldId id="286"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0C437D-168C-2A24-CCB2-CC5233F9E77D}" name="Natalie" initials="N" userId="a0ac4d2fbd07388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435"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BE68F5-71F5-4420-AF9C-C4E11C8EC7D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55712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E68F5-71F5-4420-AF9C-C4E11C8EC7D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397469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E68F5-71F5-4420-AF9C-C4E11C8EC7D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427605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E68F5-71F5-4420-AF9C-C4E11C8EC7D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26983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BE68F5-71F5-4420-AF9C-C4E11C8EC7D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37887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BE68F5-71F5-4420-AF9C-C4E11C8EC7D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2451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BE68F5-71F5-4420-AF9C-C4E11C8EC7DD}"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114156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E68F5-71F5-4420-AF9C-C4E11C8EC7DD}"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7871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E68F5-71F5-4420-AF9C-C4E11C8EC7DD}"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172323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BE68F5-71F5-4420-AF9C-C4E11C8EC7D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23577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BE68F5-71F5-4420-AF9C-C4E11C8EC7D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6BAE-E132-44CC-9A4E-933755CCF083}" type="slidenum">
              <a:rPr lang="en-US" smtClean="0"/>
              <a:t>‹#›</a:t>
            </a:fld>
            <a:endParaRPr lang="en-US"/>
          </a:p>
        </p:txBody>
      </p:sp>
    </p:spTree>
    <p:extLst>
      <p:ext uri="{BB962C8B-B14F-4D97-AF65-F5344CB8AC3E}">
        <p14:creationId xmlns:p14="http://schemas.microsoft.com/office/powerpoint/2010/main" val="150462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E68F5-71F5-4420-AF9C-C4E11C8EC7DD}" type="datetimeFigureOut">
              <a:rPr lang="en-US" smtClean="0"/>
              <a:t>5/11/2022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D6BAE-E132-44CC-9A4E-933755CCF083}" type="slidenum">
              <a:rPr lang="en-US" smtClean="0"/>
              <a:t>‹#›</a:t>
            </a:fld>
            <a:endParaRPr lang="en-US"/>
          </a:p>
        </p:txBody>
      </p:sp>
    </p:spTree>
    <p:extLst>
      <p:ext uri="{BB962C8B-B14F-4D97-AF65-F5344CB8AC3E}">
        <p14:creationId xmlns:p14="http://schemas.microsoft.com/office/powerpoint/2010/main" val="64355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982" y="3452016"/>
            <a:ext cx="7318317" cy="1267765"/>
          </a:xfrm>
        </p:spPr>
        <p:txBody>
          <a:bodyPr>
            <a:normAutofit fontScale="85000" lnSpcReduction="20000"/>
          </a:bodyPr>
          <a:lstStyle/>
          <a:p>
            <a:pPr marL="0" indent="0" algn="ctr">
              <a:buNone/>
            </a:pPr>
            <a:r>
              <a:rPr lang="en-US" sz="5200" dirty="0">
                <a:solidFill>
                  <a:srgbClr val="C00000"/>
                </a:solidFill>
                <a:latin typeface="Arial" panose="020B0604020202020204" pitchFamily="34" charset="0"/>
                <a:cs typeface="Arial" panose="020B0604020202020204" pitchFamily="34" charset="0"/>
              </a:rPr>
              <a:t>Thinking About My</a:t>
            </a:r>
          </a:p>
          <a:p>
            <a:pPr marL="0" indent="0" algn="ctr">
              <a:buNone/>
            </a:pPr>
            <a:r>
              <a:rPr lang="en-US" sz="5200" dirty="0">
                <a:solidFill>
                  <a:srgbClr val="C00000"/>
                </a:solidFill>
                <a:latin typeface="Arial" panose="020B0604020202020204" pitchFamily="34" charset="0"/>
                <a:cs typeface="Arial" panose="020B0604020202020204" pitchFamily="34" charset="0"/>
              </a:rPr>
              <a:t>Career Decisions</a:t>
            </a:r>
          </a:p>
          <a:p>
            <a:pPr marL="0" indent="0">
              <a:buNone/>
            </a:pPr>
            <a:endParaRPr lang="en-US" dirty="0"/>
          </a:p>
        </p:txBody>
      </p:sp>
      <p:sp>
        <p:nvSpPr>
          <p:cNvPr id="4" name="Rectangle 3">
            <a:extLst>
              <a:ext uri="{FF2B5EF4-FFF2-40B4-BE49-F238E27FC236}">
                <a16:creationId xmlns:a16="http://schemas.microsoft.com/office/drawing/2014/main" id="{3B75D465-3E11-4092-8EC6-7C12B306A0A2}"/>
              </a:ext>
            </a:extLst>
          </p:cNvPr>
          <p:cNvSpPr/>
          <p:nvPr/>
        </p:nvSpPr>
        <p:spPr>
          <a:xfrm>
            <a:off x="1691982" y="1517370"/>
            <a:ext cx="7318317" cy="1200329"/>
          </a:xfrm>
          <a:prstGeom prst="rect">
            <a:avLst/>
          </a:prstGeom>
          <a:noFill/>
          <a:ln cmpd="thickThin">
            <a:solidFill>
              <a:schemeClr val="bg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rgbClr val="FFC000"/>
                </a:solidFill>
                <a:effectLst/>
                <a:uLnTx/>
                <a:uFillTx/>
                <a:latin typeface="Arial" panose="020B0604020202020204" pitchFamily="34" charset="0"/>
                <a:ea typeface="+mn-ea"/>
                <a:cs typeface="Arial" panose="020B0604020202020204" pitchFamily="34" charset="0"/>
              </a:rPr>
              <a:t>Chapter 5</a:t>
            </a:r>
            <a:endParaRPr kumimoji="0" lang="en-US" sz="7200" b="1" i="0" u="none" strike="noStrike" kern="1200" cap="none" spc="0" normalizeH="0" baseline="0" noProof="0" dirty="0">
              <a:ln/>
              <a:solidFill>
                <a:srgbClr val="FFC000"/>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0DA55DA-F72D-42BE-B2D8-C7DF1345E393}"/>
              </a:ext>
            </a:extLst>
          </p:cNvPr>
          <p:cNvCxnSpPr/>
          <p:nvPr/>
        </p:nvCxnSpPr>
        <p:spPr>
          <a:xfrm>
            <a:off x="1792074" y="2694050"/>
            <a:ext cx="7118131" cy="0"/>
          </a:xfrm>
          <a:prstGeom prst="line">
            <a:avLst/>
          </a:prstGeom>
          <a:ln w="12700">
            <a:solidFill>
              <a:srgbClr val="00B0F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46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rgbClr val="C00000"/>
                </a:solidFill>
                <a:latin typeface="Arial" panose="020B0604020202020204" pitchFamily="34" charset="0"/>
                <a:cs typeface="Arial" panose="020B0604020202020204" pitchFamily="34" charset="0"/>
              </a:rPr>
              <a:t>Improving Metacognitive Skills</a:t>
            </a:r>
          </a:p>
        </p:txBody>
      </p:sp>
      <p:sp>
        <p:nvSpPr>
          <p:cNvPr id="3" name="Content Placeholder 2"/>
          <p:cNvSpPr>
            <a:spLocks noGrp="1"/>
          </p:cNvSpPr>
          <p:nvPr>
            <p:ph idx="1"/>
          </p:nvPr>
        </p:nvSpPr>
        <p:spPr>
          <a:xfrm>
            <a:off x="628649" y="1825625"/>
            <a:ext cx="7886700" cy="4351338"/>
          </a:xfrm>
        </p:spPr>
        <p:txBody>
          <a:bodyPr>
            <a:normAutofit/>
          </a:bodyPr>
          <a:lstStyle/>
          <a:p>
            <a:pPr marL="342900" indent="-342900">
              <a:lnSpc>
                <a:spcPct val="150000"/>
              </a:lnSpc>
              <a:buClr>
                <a:srgbClr val="C00000"/>
              </a:buClr>
              <a:buFont typeface="+mj-lt"/>
              <a:buAutoNum type="arabicParenR"/>
            </a:pPr>
            <a:r>
              <a:rPr lang="en-US" sz="2400" dirty="0">
                <a:effectLst/>
                <a:latin typeface="Arial" panose="020B0604020202020204" pitchFamily="34" charset="0"/>
              </a:rPr>
              <a:t>Identifying negative thoughts</a:t>
            </a:r>
          </a:p>
          <a:p>
            <a:pPr marL="342900" indent="-342900">
              <a:lnSpc>
                <a:spcPct val="150000"/>
              </a:lnSpc>
              <a:buClr>
                <a:srgbClr val="C00000"/>
              </a:buClr>
              <a:buFont typeface="+mj-lt"/>
              <a:buAutoNum type="arabicParenR"/>
            </a:pPr>
            <a:r>
              <a:rPr lang="en-US" sz="2400" dirty="0">
                <a:effectLst/>
                <a:latin typeface="Arial" panose="020B0604020202020204" pitchFamily="34" charset="0"/>
              </a:rPr>
              <a:t>Train for positive self-talk</a:t>
            </a:r>
          </a:p>
          <a:p>
            <a:pPr marL="342900" indent="-342900">
              <a:lnSpc>
                <a:spcPct val="150000"/>
              </a:lnSpc>
              <a:buClr>
                <a:srgbClr val="C00000"/>
              </a:buClr>
              <a:buFont typeface="+mj-lt"/>
              <a:buAutoNum type="arabicParenR"/>
            </a:pPr>
            <a:r>
              <a:rPr lang="en-US" sz="2400" dirty="0">
                <a:effectLst/>
                <a:latin typeface="Arial" panose="020B0604020202020204" pitchFamily="34" charset="0"/>
              </a:rPr>
              <a:t>Reducing EITHER/OR thinking</a:t>
            </a:r>
          </a:p>
          <a:p>
            <a:pPr marL="342900" indent="-342900">
              <a:lnSpc>
                <a:spcPct val="150000"/>
              </a:lnSpc>
              <a:buClr>
                <a:srgbClr val="C00000"/>
              </a:buClr>
              <a:buFont typeface="+mj-lt"/>
              <a:buAutoNum type="arabicParenR"/>
            </a:pPr>
            <a:r>
              <a:rPr lang="en-US" sz="2400" dirty="0">
                <a:effectLst/>
                <a:latin typeface="Arial" panose="020B0604020202020204" pitchFamily="34" charset="0"/>
              </a:rPr>
              <a:t>Develop self-control</a:t>
            </a:r>
          </a:p>
          <a:p>
            <a:pPr marL="342900" indent="-342900">
              <a:lnSpc>
                <a:spcPct val="150000"/>
              </a:lnSpc>
              <a:buClr>
                <a:srgbClr val="C00000"/>
              </a:buClr>
              <a:buFont typeface="+mj-lt"/>
              <a:buAutoNum type="arabicParenR"/>
            </a:pPr>
            <a:r>
              <a:rPr lang="en-US" sz="2400" dirty="0">
                <a:effectLst/>
                <a:latin typeface="Arial" panose="020B0604020202020204" pitchFamily="34" charset="0"/>
              </a:rPr>
              <a:t>Improve general problem solving</a:t>
            </a:r>
            <a:endParaRPr lang="en-US" sz="2400"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198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C00000"/>
                </a:solidFill>
                <a:effectLst/>
                <a:latin typeface="Arial" panose="020B0604020202020204" pitchFamily="34" charset="0"/>
              </a:rPr>
              <a:t>Identifying negative thoughts</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825625"/>
            <a:ext cx="7886700" cy="4351338"/>
          </a:xfrm>
        </p:spPr>
        <p:txBody>
          <a:bodyPr>
            <a:normAutofit/>
          </a:bodyPr>
          <a:lstStyle/>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Negative thoughts may be learned or based on popular myths</a:t>
            </a: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Example: “</a:t>
            </a:r>
            <a:r>
              <a:rPr lang="en-US" sz="2000" i="1" dirty="0">
                <a:effectLst/>
                <a:latin typeface="Arial" panose="020B0604020202020204" pitchFamily="34" charset="0"/>
              </a:rPr>
              <a:t>I’m afraid I’ll pick something &amp; then change my mind.</a:t>
            </a:r>
            <a:r>
              <a:rPr lang="en-US" sz="2000" dirty="0">
                <a:effectLst/>
                <a:latin typeface="Arial" panose="020B0604020202020204" pitchFamily="34" charset="0"/>
              </a:rPr>
              <a:t>”</a:t>
            </a:r>
          </a:p>
          <a:p>
            <a:pPr marL="0" indent="0" algn="ctr">
              <a:lnSpc>
                <a:spcPct val="150000"/>
              </a:lnSpc>
              <a:buClr>
                <a:srgbClr val="C00000"/>
              </a:buClr>
              <a:buNone/>
            </a:pPr>
            <a:r>
              <a:rPr lang="en-US" sz="2000" b="1" dirty="0">
                <a:solidFill>
                  <a:srgbClr val="C00000"/>
                </a:solidFill>
                <a:effectLst/>
                <a:latin typeface="Arial" panose="020B0604020202020204" pitchFamily="34" charset="0"/>
              </a:rPr>
              <a:t>What’s negative about this statement?</a:t>
            </a:r>
            <a:endParaRPr lang="en-US" sz="2000" dirty="0">
              <a:effectLst/>
              <a:latin typeface="Arial" panose="020B0604020202020204" pitchFamily="34" charset="0"/>
            </a:endParaRP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Career Thoughts Inventory (CTI) helps people learn more about how they think about career choices.</a:t>
            </a: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4-step process to </a:t>
            </a:r>
            <a:r>
              <a:rPr lang="en-US" sz="2000" b="1" dirty="0">
                <a:effectLst/>
                <a:latin typeface="Arial" panose="020B0604020202020204" pitchFamily="34" charset="0"/>
              </a:rPr>
              <a:t>change negative thoughts</a:t>
            </a:r>
            <a:r>
              <a:rPr lang="en-US" sz="2000" dirty="0">
                <a:effectLst/>
                <a:latin typeface="Arial" panose="020B0604020202020204" pitchFamily="34" charset="0"/>
              </a:rPr>
              <a:t>: Identify,  </a:t>
            </a:r>
          </a:p>
          <a:p>
            <a:pPr marL="0" indent="0">
              <a:lnSpc>
                <a:spcPct val="100000"/>
              </a:lnSpc>
              <a:buClr>
                <a:srgbClr val="C00000"/>
              </a:buClr>
              <a:buNone/>
            </a:pPr>
            <a:r>
              <a:rPr lang="en-US" sz="2000" dirty="0">
                <a:latin typeface="Arial" panose="020B0604020202020204" pitchFamily="34" charset="0"/>
              </a:rPr>
              <a:t>     </a:t>
            </a:r>
            <a:r>
              <a:rPr lang="en-US" sz="2000" dirty="0">
                <a:effectLst/>
                <a:latin typeface="Arial" panose="020B0604020202020204" pitchFamily="34" charset="0"/>
              </a:rPr>
              <a:t>Challenge, Alter, Act</a:t>
            </a:r>
            <a:endParaRPr lang="en-US" sz="2000"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05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latin typeface="Arial" panose="020B0604020202020204" pitchFamily="34" charset="0"/>
              </a:rPr>
              <a:t>Train for Positive Self-Talk</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825625"/>
            <a:ext cx="7886700" cy="4351338"/>
          </a:xfrm>
        </p:spPr>
        <p:txBody>
          <a:bodyPr>
            <a:noAutofit/>
          </a:bodyPr>
          <a:lstStyle/>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Work toward eliminating negative statements</a:t>
            </a:r>
          </a:p>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Learn to start using more positive self-talk</a:t>
            </a:r>
          </a:p>
          <a:p>
            <a:pPr lvl="1">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Utilize self-help books, career advisors, professional counseling, positive support groups and related experiences</a:t>
            </a:r>
          </a:p>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How would you challenge the following statement:</a:t>
            </a:r>
          </a:p>
          <a:p>
            <a:pPr lvl="1">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a:t>
            </a:r>
            <a:r>
              <a:rPr lang="en-US" sz="2000" i="1" dirty="0">
                <a:effectLst/>
                <a:latin typeface="Arial" panose="020B0604020202020204" pitchFamily="34" charset="0"/>
              </a:rPr>
              <a:t>I’m not a good decision maker</a:t>
            </a:r>
            <a:r>
              <a:rPr lang="en-US" sz="2000" dirty="0">
                <a:effectLst/>
                <a:latin typeface="Arial" panose="020B0604020202020204" pitchFamily="34" charset="0"/>
              </a:rPr>
              <a:t>.”</a:t>
            </a:r>
            <a:endParaRPr lang="en-US" sz="2000"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9633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latin typeface="Arial" panose="020B0604020202020204" pitchFamily="34" charset="0"/>
              </a:rPr>
              <a:t>Reducing Either/Or Thinking</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825625"/>
            <a:ext cx="7886700" cy="4351338"/>
          </a:xfrm>
        </p:spPr>
        <p:txBody>
          <a:bodyPr>
            <a:noAutofit/>
          </a:bodyPr>
          <a:lstStyle/>
          <a:p>
            <a:pPr>
              <a:lnSpc>
                <a:spcPct val="200000"/>
              </a:lnSpc>
              <a:buClr>
                <a:srgbClr val="C00000"/>
              </a:buClr>
              <a:buFont typeface="Wingdings" panose="05000000000000000000" pitchFamily="2" charset="2"/>
              <a:buChar char="v"/>
            </a:pPr>
            <a:r>
              <a:rPr lang="en-US" sz="2400" dirty="0">
                <a:effectLst/>
                <a:latin typeface="Arial" panose="020B0604020202020204" pitchFamily="34" charset="0"/>
              </a:rPr>
              <a:t> This kind of thinking can freeze or immobilize us</a:t>
            </a:r>
          </a:p>
          <a:p>
            <a:pPr marL="0" indent="0" algn="ctr">
              <a:lnSpc>
                <a:spcPct val="200000"/>
              </a:lnSpc>
              <a:buClr>
                <a:srgbClr val="C00000"/>
              </a:buClr>
              <a:buNone/>
            </a:pPr>
            <a:r>
              <a:rPr lang="en-US" sz="2400" i="1" dirty="0">
                <a:solidFill>
                  <a:srgbClr val="C00000"/>
                </a:solidFill>
                <a:effectLst/>
                <a:latin typeface="Arial" panose="020B0604020202020204" pitchFamily="34" charset="0"/>
              </a:rPr>
              <a:t>“All the good jobs require math.”</a:t>
            </a:r>
          </a:p>
          <a:p>
            <a:pPr>
              <a:lnSpc>
                <a:spcPct val="200000"/>
              </a:lnSpc>
              <a:buClr>
                <a:srgbClr val="C00000"/>
              </a:buClr>
              <a:buFont typeface="Wingdings" panose="05000000000000000000" pitchFamily="2" charset="2"/>
              <a:buChar char="v"/>
            </a:pPr>
            <a:r>
              <a:rPr lang="en-US" sz="2400" dirty="0">
                <a:effectLst/>
                <a:latin typeface="Arial" panose="020B0604020202020204" pitchFamily="34" charset="0"/>
              </a:rPr>
              <a:t> How would this statement affect a person’s </a:t>
            </a:r>
          </a:p>
          <a:p>
            <a:pPr marL="0" indent="0">
              <a:lnSpc>
                <a:spcPct val="150000"/>
              </a:lnSpc>
              <a:buClr>
                <a:srgbClr val="C00000"/>
              </a:buClr>
              <a:buNone/>
            </a:pPr>
            <a:r>
              <a:rPr lang="en-US" sz="2400" dirty="0">
                <a:latin typeface="Arial" panose="020B0604020202020204" pitchFamily="34" charset="0"/>
              </a:rPr>
              <a:t>     </a:t>
            </a:r>
            <a:r>
              <a:rPr lang="en-US" sz="2400" dirty="0">
                <a:effectLst/>
                <a:latin typeface="Arial" panose="020B0604020202020204" pitchFamily="34" charset="0"/>
              </a:rPr>
              <a:t>career</a:t>
            </a:r>
            <a:r>
              <a:rPr lang="en-US" sz="2400" dirty="0"/>
              <a:t> </a:t>
            </a:r>
            <a:r>
              <a:rPr lang="en-US" sz="2400" dirty="0">
                <a:effectLst/>
                <a:latin typeface="Arial" panose="020B0604020202020204" pitchFamily="34" charset="0"/>
              </a:rPr>
              <a:t>decisions?</a:t>
            </a:r>
            <a:endParaRPr lang="en-US" sz="2400"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151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latin typeface="Arial" panose="020B0604020202020204" pitchFamily="34" charset="0"/>
              </a:rPr>
              <a:t>Developing Self-Control</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825625"/>
            <a:ext cx="7886700" cy="4351338"/>
          </a:xfrm>
        </p:spPr>
        <p:txBody>
          <a:bodyPr>
            <a:noAutofit/>
          </a:bodyPr>
          <a:lstStyle/>
          <a:p>
            <a:pPr>
              <a:lnSpc>
                <a:spcPct val="200000"/>
              </a:lnSpc>
              <a:buClr>
                <a:srgbClr val="C00000"/>
              </a:buClr>
              <a:buFont typeface="Wingdings" panose="05000000000000000000" pitchFamily="2" charset="2"/>
              <a:buChar char="v"/>
            </a:pPr>
            <a:r>
              <a:rPr lang="en-US" sz="2400" dirty="0">
                <a:effectLst/>
                <a:latin typeface="Arial" panose="020B0604020202020204" pitchFamily="34" charset="0"/>
              </a:rPr>
              <a:t> Develop skills in using activities to help us control our  </a:t>
            </a:r>
          </a:p>
          <a:p>
            <a:pPr marL="0" indent="0">
              <a:lnSpc>
                <a:spcPct val="150000"/>
              </a:lnSpc>
              <a:buClr>
                <a:srgbClr val="C00000"/>
              </a:buClr>
              <a:buNone/>
            </a:pPr>
            <a:r>
              <a:rPr lang="en-US" sz="2400" dirty="0">
                <a:latin typeface="Arial" panose="020B0604020202020204" pitchFamily="34" charset="0"/>
              </a:rPr>
              <a:t>     </a:t>
            </a:r>
            <a:r>
              <a:rPr lang="en-US" sz="2400" dirty="0">
                <a:effectLst/>
                <a:latin typeface="Arial" panose="020B0604020202020204" pitchFamily="34" charset="0"/>
              </a:rPr>
              <a:t>career problem-solving and decision-making</a:t>
            </a:r>
          </a:p>
          <a:p>
            <a:pPr lvl="1">
              <a:lnSpc>
                <a:spcPct val="200000"/>
              </a:lnSpc>
              <a:buClr>
                <a:srgbClr val="C00000"/>
              </a:buClr>
              <a:buFont typeface="Wingdings" panose="05000000000000000000" pitchFamily="2" charset="2"/>
              <a:buChar char="v"/>
            </a:pPr>
            <a:r>
              <a:rPr lang="en-US" sz="2000" dirty="0">
                <a:effectLst/>
                <a:latin typeface="Arial" panose="020B0604020202020204" pitchFamily="34" charset="0"/>
              </a:rPr>
              <a:t> Examples:</a:t>
            </a:r>
          </a:p>
          <a:p>
            <a:pPr lvl="2">
              <a:lnSpc>
                <a:spcPct val="200000"/>
              </a:lnSpc>
              <a:buClr>
                <a:srgbClr val="C00000"/>
              </a:buClr>
              <a:buFont typeface="Wingdings" panose="05000000000000000000" pitchFamily="2" charset="2"/>
              <a:buChar char="v"/>
            </a:pPr>
            <a:r>
              <a:rPr lang="en-US" sz="1800" dirty="0">
                <a:effectLst/>
                <a:latin typeface="Arial" panose="020B0604020202020204" pitchFamily="34" charset="0"/>
              </a:rPr>
              <a:t> Deep breathing to relax before an interview</a:t>
            </a:r>
          </a:p>
          <a:p>
            <a:pPr lvl="2">
              <a:lnSpc>
                <a:spcPct val="200000"/>
              </a:lnSpc>
              <a:buClr>
                <a:srgbClr val="C00000"/>
              </a:buClr>
              <a:buFont typeface="Wingdings" panose="05000000000000000000" pitchFamily="2" charset="2"/>
              <a:buChar char="v"/>
            </a:pPr>
            <a:r>
              <a:rPr lang="en-US" sz="1800" dirty="0">
                <a:effectLst/>
                <a:latin typeface="Arial" panose="020B0604020202020204" pitchFamily="34" charset="0"/>
              </a:rPr>
              <a:t> Using calming mental images</a:t>
            </a:r>
            <a:endParaRPr lang="en-US" sz="1800"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103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solidFill>
                  <a:srgbClr val="C00000"/>
                </a:solidFill>
                <a:latin typeface="Arial" panose="020B0604020202020204" pitchFamily="34" charset="0"/>
              </a:rPr>
              <a:t>Improved General Problem-Solving</a:t>
            </a:r>
            <a:endParaRPr lang="en-US" sz="3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825625"/>
            <a:ext cx="4536495" cy="4351338"/>
          </a:xfrm>
        </p:spPr>
        <p:txBody>
          <a:bodyPr>
            <a:noAutofit/>
          </a:bodyPr>
          <a:lstStyle/>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Successful use of strategies,  </a:t>
            </a:r>
          </a:p>
          <a:p>
            <a:pPr marL="0" indent="0">
              <a:lnSpc>
                <a:spcPct val="100000"/>
              </a:lnSpc>
              <a:buClr>
                <a:srgbClr val="C00000"/>
              </a:buClr>
              <a:buNone/>
            </a:pPr>
            <a:r>
              <a:rPr lang="en-US" sz="2400" dirty="0">
                <a:latin typeface="Arial" panose="020B0604020202020204" pitchFamily="34" charset="0"/>
              </a:rPr>
              <a:t>     </a:t>
            </a:r>
            <a:r>
              <a:rPr lang="en-US" sz="2400" dirty="0">
                <a:effectLst/>
                <a:latin typeface="Arial" panose="020B0604020202020204" pitchFamily="34" charset="0"/>
              </a:rPr>
              <a:t>such as the CASVE cycle, </a:t>
            </a:r>
            <a:r>
              <a:rPr lang="en-US" sz="2400" dirty="0">
                <a:latin typeface="Arial" panose="020B0604020202020204" pitchFamily="34" charset="0"/>
              </a:rPr>
              <a:t>  </a:t>
            </a:r>
          </a:p>
          <a:p>
            <a:pPr marL="0" indent="0">
              <a:lnSpc>
                <a:spcPct val="100000"/>
              </a:lnSpc>
              <a:buClr>
                <a:srgbClr val="C00000"/>
              </a:buClr>
              <a:buNone/>
            </a:pPr>
            <a:r>
              <a:rPr lang="en-US" sz="2400" dirty="0">
                <a:effectLst/>
                <a:latin typeface="Arial" panose="020B0604020202020204" pitchFamily="34" charset="0"/>
              </a:rPr>
              <a:t>     can improve metacognitive  </a:t>
            </a:r>
          </a:p>
          <a:p>
            <a:pPr marL="0" indent="0">
              <a:lnSpc>
                <a:spcPct val="100000"/>
              </a:lnSpc>
              <a:buClr>
                <a:srgbClr val="C00000"/>
              </a:buClr>
              <a:buNone/>
            </a:pPr>
            <a:r>
              <a:rPr lang="en-US" sz="2400" dirty="0">
                <a:latin typeface="Arial" panose="020B0604020202020204" pitchFamily="34" charset="0"/>
              </a:rPr>
              <a:t>     </a:t>
            </a:r>
            <a:r>
              <a:rPr lang="en-US" sz="2400" dirty="0">
                <a:effectLst/>
                <a:latin typeface="Arial" panose="020B0604020202020204" pitchFamily="34" charset="0"/>
              </a:rPr>
              <a:t>skills for career decisions</a:t>
            </a:r>
          </a:p>
          <a:p>
            <a:pPr>
              <a:lnSpc>
                <a:spcPct val="200000"/>
              </a:lnSpc>
              <a:buClr>
                <a:srgbClr val="C00000"/>
              </a:buClr>
              <a:buFont typeface="Wingdings" panose="05000000000000000000" pitchFamily="2" charset="2"/>
              <a:buChar char="v"/>
            </a:pPr>
            <a:r>
              <a:rPr lang="en-US" sz="2400" dirty="0">
                <a:effectLst/>
                <a:latin typeface="Arial" panose="020B0604020202020204" pitchFamily="34" charset="0"/>
              </a:rPr>
              <a:t> Using the </a:t>
            </a:r>
            <a:r>
              <a:rPr lang="en-US" sz="2400" i="1" dirty="0">
                <a:effectLst/>
                <a:latin typeface="Arial" panose="020B0604020202020204" pitchFamily="34" charset="0"/>
              </a:rPr>
              <a:t>Guide to Good  </a:t>
            </a:r>
          </a:p>
          <a:p>
            <a:pPr marL="0" indent="0">
              <a:lnSpc>
                <a:spcPct val="100000"/>
              </a:lnSpc>
              <a:buClr>
                <a:srgbClr val="C00000"/>
              </a:buClr>
              <a:buNone/>
            </a:pPr>
            <a:r>
              <a:rPr lang="en-US" sz="2400" i="1" dirty="0">
                <a:latin typeface="Arial" panose="020B0604020202020204" pitchFamily="34" charset="0"/>
              </a:rPr>
              <a:t>     </a:t>
            </a:r>
            <a:r>
              <a:rPr lang="en-US" sz="2400" i="1" dirty="0">
                <a:effectLst/>
                <a:latin typeface="Arial" panose="020B0604020202020204" pitchFamily="34" charset="0"/>
              </a:rPr>
              <a:t>Decision Making</a:t>
            </a:r>
            <a:endParaRPr lang="en-US" sz="24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
        <p:nvSpPr>
          <p:cNvPr id="6" name="Content Placeholder 2">
            <a:extLst>
              <a:ext uri="{FF2B5EF4-FFF2-40B4-BE49-F238E27FC236}">
                <a16:creationId xmlns:a16="http://schemas.microsoft.com/office/drawing/2014/main" id="{1AC169D6-ABC6-4B6D-AB03-6285CE363EDF}"/>
              </a:ext>
            </a:extLst>
          </p:cNvPr>
          <p:cNvSpPr txBox="1">
            <a:spLocks/>
          </p:cNvSpPr>
          <p:nvPr/>
        </p:nvSpPr>
        <p:spPr>
          <a:xfrm>
            <a:off x="6004560" y="1964187"/>
            <a:ext cx="1635309" cy="403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Communication</a:t>
            </a:r>
          </a:p>
        </p:txBody>
      </p:sp>
      <p:sp>
        <p:nvSpPr>
          <p:cNvPr id="7" name="Content Placeholder 2">
            <a:extLst>
              <a:ext uri="{FF2B5EF4-FFF2-40B4-BE49-F238E27FC236}">
                <a16:creationId xmlns:a16="http://schemas.microsoft.com/office/drawing/2014/main" id="{87DE1E2E-4FA0-4134-8599-983E05039DAD}"/>
              </a:ext>
            </a:extLst>
          </p:cNvPr>
          <p:cNvSpPr txBox="1">
            <a:spLocks/>
          </p:cNvSpPr>
          <p:nvPr/>
        </p:nvSpPr>
        <p:spPr>
          <a:xfrm>
            <a:off x="7058049" y="3227036"/>
            <a:ext cx="1163639" cy="403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Synthesis</a:t>
            </a:r>
          </a:p>
        </p:txBody>
      </p:sp>
      <p:sp>
        <p:nvSpPr>
          <p:cNvPr id="8" name="Content Placeholder 2">
            <a:extLst>
              <a:ext uri="{FF2B5EF4-FFF2-40B4-BE49-F238E27FC236}">
                <a16:creationId xmlns:a16="http://schemas.microsoft.com/office/drawing/2014/main" id="{D57E85FF-6E56-4351-BC88-43E36BCBB98D}"/>
              </a:ext>
            </a:extLst>
          </p:cNvPr>
          <p:cNvSpPr txBox="1">
            <a:spLocks/>
          </p:cNvSpPr>
          <p:nvPr/>
        </p:nvSpPr>
        <p:spPr>
          <a:xfrm>
            <a:off x="5303304" y="2493699"/>
            <a:ext cx="1203077" cy="403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Execution</a:t>
            </a:r>
          </a:p>
        </p:txBody>
      </p:sp>
      <p:sp>
        <p:nvSpPr>
          <p:cNvPr id="9" name="Content Placeholder 2">
            <a:extLst>
              <a:ext uri="{FF2B5EF4-FFF2-40B4-BE49-F238E27FC236}">
                <a16:creationId xmlns:a16="http://schemas.microsoft.com/office/drawing/2014/main" id="{37D949AB-477F-48F2-811A-3E33DA454C9B}"/>
              </a:ext>
            </a:extLst>
          </p:cNvPr>
          <p:cNvSpPr txBox="1">
            <a:spLocks/>
          </p:cNvSpPr>
          <p:nvPr/>
        </p:nvSpPr>
        <p:spPr>
          <a:xfrm>
            <a:off x="7454761" y="2504324"/>
            <a:ext cx="950330" cy="403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Analysis</a:t>
            </a:r>
          </a:p>
        </p:txBody>
      </p:sp>
      <p:pic>
        <p:nvPicPr>
          <p:cNvPr id="10" name="Graphic 9" descr="Line arrow: Clockwise curve with solid fill">
            <a:extLst>
              <a:ext uri="{FF2B5EF4-FFF2-40B4-BE49-F238E27FC236}">
                <a16:creationId xmlns:a16="http://schemas.microsoft.com/office/drawing/2014/main" id="{264297E7-D52B-4558-8829-D7E418E00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61635">
            <a:off x="5828217" y="2920655"/>
            <a:ext cx="243596" cy="243596"/>
          </a:xfrm>
          <a:prstGeom prst="rect">
            <a:avLst/>
          </a:prstGeom>
        </p:spPr>
      </p:pic>
      <p:pic>
        <p:nvPicPr>
          <p:cNvPr id="11" name="Graphic 10" descr="Line arrow: Clockwise curve with solid fill">
            <a:extLst>
              <a:ext uri="{FF2B5EF4-FFF2-40B4-BE49-F238E27FC236}">
                <a16:creationId xmlns:a16="http://schemas.microsoft.com/office/drawing/2014/main" id="{81355768-530C-4F2E-8539-B305C130D7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946666">
            <a:off x="7518071" y="2229692"/>
            <a:ext cx="243596" cy="243596"/>
          </a:xfrm>
          <a:prstGeom prst="rect">
            <a:avLst/>
          </a:prstGeom>
        </p:spPr>
      </p:pic>
      <p:pic>
        <p:nvPicPr>
          <p:cNvPr id="12" name="Graphic 11" descr="Line arrow: Clockwise curve with solid fill">
            <a:extLst>
              <a:ext uri="{FF2B5EF4-FFF2-40B4-BE49-F238E27FC236}">
                <a16:creationId xmlns:a16="http://schemas.microsoft.com/office/drawing/2014/main" id="{76D934A7-1D60-4516-9707-9F83E40641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460386">
            <a:off x="7618603" y="2850025"/>
            <a:ext cx="243596" cy="243596"/>
          </a:xfrm>
          <a:prstGeom prst="rect">
            <a:avLst/>
          </a:prstGeom>
        </p:spPr>
      </p:pic>
      <p:pic>
        <p:nvPicPr>
          <p:cNvPr id="13" name="Graphic 12" descr="Line arrow: Clockwise curve with solid fill">
            <a:extLst>
              <a:ext uri="{FF2B5EF4-FFF2-40B4-BE49-F238E27FC236}">
                <a16:creationId xmlns:a16="http://schemas.microsoft.com/office/drawing/2014/main" id="{2571F686-B8F2-4D6C-BF30-FCE7E97E26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925493">
            <a:off x="6708788" y="3381091"/>
            <a:ext cx="243596" cy="243596"/>
          </a:xfrm>
          <a:prstGeom prst="rect">
            <a:avLst/>
          </a:prstGeom>
        </p:spPr>
      </p:pic>
      <p:sp>
        <p:nvSpPr>
          <p:cNvPr id="14" name="Content Placeholder 2">
            <a:extLst>
              <a:ext uri="{FF2B5EF4-FFF2-40B4-BE49-F238E27FC236}">
                <a16:creationId xmlns:a16="http://schemas.microsoft.com/office/drawing/2014/main" id="{064DB376-D07F-40B2-82CB-15252253C523}"/>
              </a:ext>
            </a:extLst>
          </p:cNvPr>
          <p:cNvSpPr txBox="1">
            <a:spLocks/>
          </p:cNvSpPr>
          <p:nvPr/>
        </p:nvSpPr>
        <p:spPr>
          <a:xfrm>
            <a:off x="5782377" y="3218182"/>
            <a:ext cx="942072" cy="403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Valuing</a:t>
            </a:r>
          </a:p>
        </p:txBody>
      </p:sp>
      <p:pic>
        <p:nvPicPr>
          <p:cNvPr id="15" name="Graphic 14" descr="Line arrow: Clockwise curve with solid fill">
            <a:extLst>
              <a:ext uri="{FF2B5EF4-FFF2-40B4-BE49-F238E27FC236}">
                <a16:creationId xmlns:a16="http://schemas.microsoft.com/office/drawing/2014/main" id="{7E532BD7-9887-4E50-9BEF-35F6438765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75923">
            <a:off x="5845298" y="2229060"/>
            <a:ext cx="243596" cy="243596"/>
          </a:xfrm>
          <a:prstGeom prst="rect">
            <a:avLst/>
          </a:prstGeom>
        </p:spPr>
      </p:pic>
    </p:spTree>
    <p:extLst>
      <p:ext uri="{BB962C8B-B14F-4D97-AF65-F5344CB8AC3E}">
        <p14:creationId xmlns:p14="http://schemas.microsoft.com/office/powerpoint/2010/main" val="246519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solidFill>
                  <a:srgbClr val="C00000"/>
                </a:solidFill>
                <a:latin typeface="Arial" panose="020B0604020202020204" pitchFamily="34" charset="0"/>
              </a:rPr>
              <a:t>Negative Self-Talk and </a:t>
            </a:r>
            <a:br>
              <a:rPr lang="en-US" sz="3800" dirty="0">
                <a:solidFill>
                  <a:srgbClr val="C00000"/>
                </a:solidFill>
                <a:latin typeface="Arial" panose="020B0604020202020204" pitchFamily="34" charset="0"/>
              </a:rPr>
            </a:br>
            <a:r>
              <a:rPr lang="en-US" sz="3800" dirty="0">
                <a:solidFill>
                  <a:srgbClr val="C00000"/>
                </a:solidFill>
                <a:latin typeface="Arial" panose="020B0604020202020204" pitchFamily="34" charset="0"/>
              </a:rPr>
              <a:t>Self-Knowledge</a:t>
            </a:r>
            <a:endParaRPr lang="en-US" sz="3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733265"/>
            <a:ext cx="7886700" cy="3511003"/>
          </a:xfrm>
        </p:spPr>
        <p:txBody>
          <a:bodyPr>
            <a:noAutofit/>
          </a:bodyPr>
          <a:lstStyle/>
          <a:p>
            <a:pPr marL="0" indent="0">
              <a:lnSpc>
                <a:spcPct val="150000"/>
              </a:lnSpc>
              <a:buClr>
                <a:srgbClr val="C00000"/>
              </a:buClr>
              <a:buNone/>
            </a:pPr>
            <a:r>
              <a:rPr lang="en-US" sz="2000" dirty="0">
                <a:effectLst/>
                <a:latin typeface="Arial" panose="020B0604020202020204" pitchFamily="34" charset="0"/>
                <a:cs typeface="Arial" panose="020B0604020202020204" pitchFamily="34" charset="0"/>
              </a:rPr>
              <a:t>How we think about our personal characteristics—interests, values, skills, e.g., </a:t>
            </a:r>
          </a:p>
          <a:p>
            <a:pPr marL="0" indent="0" algn="ctr">
              <a:lnSpc>
                <a:spcPct val="100000"/>
              </a:lnSpc>
              <a:buClr>
                <a:srgbClr val="C00000"/>
              </a:buClr>
              <a:buNone/>
            </a:pPr>
            <a:r>
              <a:rPr lang="en-US" sz="2000" dirty="0">
                <a:solidFill>
                  <a:srgbClr val="C00000"/>
                </a:solidFill>
                <a:effectLst/>
                <a:latin typeface="Arial" panose="020B0604020202020204" pitchFamily="34" charset="0"/>
                <a:cs typeface="Arial" panose="020B0604020202020204" pitchFamily="34" charset="0"/>
              </a:rPr>
              <a:t>“</a:t>
            </a:r>
            <a:r>
              <a:rPr lang="en-US" sz="2000" i="1" dirty="0">
                <a:solidFill>
                  <a:srgbClr val="C00000"/>
                </a:solidFill>
                <a:effectLst/>
                <a:latin typeface="Arial" panose="020B0604020202020204" pitchFamily="34" charset="0"/>
                <a:cs typeface="Arial" panose="020B0604020202020204" pitchFamily="34" charset="0"/>
              </a:rPr>
              <a:t>No field of study or occupation interests me</a:t>
            </a:r>
            <a:r>
              <a:rPr lang="en-US" sz="2000" dirty="0">
                <a:solidFill>
                  <a:srgbClr val="C00000"/>
                </a:solidFill>
                <a:effectLst/>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a:t>
            </a:r>
          </a:p>
          <a:p>
            <a:pPr marL="0" indent="0">
              <a:lnSpc>
                <a:spcPct val="150000"/>
              </a:lnSpc>
              <a:buClr>
                <a:srgbClr val="C00000"/>
              </a:buClr>
              <a:buNone/>
            </a:pPr>
            <a:br>
              <a:rPr lang="en-US" sz="1100" dirty="0"/>
            </a:br>
            <a:r>
              <a:rPr lang="en-US" sz="2000" b="1" dirty="0">
                <a:solidFill>
                  <a:srgbClr val="C00000"/>
                </a:solidFill>
                <a:effectLst/>
                <a:latin typeface="Arial" panose="020B0604020202020204" pitchFamily="34" charset="0"/>
              </a:rPr>
              <a:t>Reframe:</a:t>
            </a:r>
            <a:r>
              <a:rPr lang="en-US" sz="2000" b="1" dirty="0">
                <a:effectLst/>
                <a:latin typeface="Arial" panose="020B0604020202020204" pitchFamily="34" charset="0"/>
              </a:rPr>
              <a:t> </a:t>
            </a:r>
            <a:r>
              <a:rPr lang="en-US" sz="2000" dirty="0">
                <a:effectLst/>
                <a:latin typeface="Arial" panose="020B0604020202020204" pitchFamily="34" charset="0"/>
              </a:rPr>
              <a:t>“</a:t>
            </a:r>
            <a:r>
              <a:rPr lang="en-US" sz="2000" i="1" dirty="0">
                <a:effectLst/>
                <a:latin typeface="Arial" panose="020B0604020202020204" pitchFamily="34" charset="0"/>
              </a:rPr>
              <a:t>It is possible that I haven’t fully determined what my likes and dislikes are. I may need more life- experience to really understand my interests. I can get more life experience from full-time or part-time jobs, volunteer work, or leisure activities.”</a:t>
            </a:r>
            <a:endParaRPr lang="en-US" sz="20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4C906AC3-F78F-46F1-9E28-3DBA8A41D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537838"/>
            <a:ext cx="7886701" cy="449035"/>
          </a:xfrm>
          <a:prstGeom prst="rect">
            <a:avLst/>
          </a:prstGeom>
        </p:spPr>
      </p:pic>
    </p:spTree>
    <p:extLst>
      <p:ext uri="{BB962C8B-B14F-4D97-AF65-F5344CB8AC3E}">
        <p14:creationId xmlns:p14="http://schemas.microsoft.com/office/powerpoint/2010/main" val="239733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solidFill>
                  <a:srgbClr val="C00000"/>
                </a:solidFill>
                <a:latin typeface="Arial" panose="020B0604020202020204" pitchFamily="34" charset="0"/>
              </a:rPr>
              <a:t>Negative Self-Talk and Option Knowledge</a:t>
            </a:r>
            <a:endParaRPr lang="en-US" sz="3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77849"/>
            <a:ext cx="7886700" cy="3511003"/>
          </a:xfrm>
        </p:spPr>
        <p:txBody>
          <a:bodyPr>
            <a:noAutofit/>
          </a:bodyPr>
          <a:lstStyle/>
          <a:p>
            <a:pPr marL="0" indent="0">
              <a:lnSpc>
                <a:spcPct val="150000"/>
              </a:lnSpc>
              <a:buClr>
                <a:srgbClr val="C00000"/>
              </a:buClr>
              <a:buNone/>
            </a:pPr>
            <a:r>
              <a:rPr lang="en-US" sz="1800" dirty="0">
                <a:effectLst/>
                <a:latin typeface="Arial" panose="020B0604020202020204" pitchFamily="34" charset="0"/>
              </a:rPr>
              <a:t>Related to how we think about options in work, education, and leisure...how we group these options in relation to one another.</a:t>
            </a:r>
            <a:endParaRPr lang="en-US" sz="1000" dirty="0">
              <a:effectLst/>
              <a:latin typeface="Arial" panose="020B0604020202020204" pitchFamily="34" charset="0"/>
            </a:endParaRPr>
          </a:p>
          <a:p>
            <a:pPr marL="0" indent="0" algn="ctr">
              <a:lnSpc>
                <a:spcPct val="100000"/>
              </a:lnSpc>
              <a:buClr>
                <a:srgbClr val="C00000"/>
              </a:buClr>
              <a:buNone/>
            </a:pPr>
            <a:br>
              <a:rPr lang="en-US" sz="1000" dirty="0"/>
            </a:br>
            <a:r>
              <a:rPr lang="en-US" sz="1800" i="1" dirty="0">
                <a:solidFill>
                  <a:srgbClr val="C00000"/>
                </a:solidFill>
                <a:effectLst/>
                <a:latin typeface="Arial" panose="020B0604020202020204" pitchFamily="34" charset="0"/>
              </a:rPr>
              <a:t>“Almost all occupational information is slanted toward </a:t>
            </a:r>
          </a:p>
          <a:p>
            <a:pPr marL="0" indent="0" algn="ctr">
              <a:lnSpc>
                <a:spcPct val="100000"/>
              </a:lnSpc>
              <a:buClr>
                <a:srgbClr val="C00000"/>
              </a:buClr>
              <a:buNone/>
            </a:pPr>
            <a:r>
              <a:rPr lang="en-US" sz="1800" i="1" dirty="0">
                <a:solidFill>
                  <a:srgbClr val="C00000"/>
                </a:solidFill>
                <a:effectLst/>
                <a:latin typeface="Arial" panose="020B0604020202020204" pitchFamily="34" charset="0"/>
              </a:rPr>
              <a:t>making the occupation looking good.”</a:t>
            </a:r>
            <a:r>
              <a:rPr lang="en-US" sz="1800" i="1" dirty="0">
                <a:effectLst/>
                <a:latin typeface="Arial" panose="020B0604020202020204" pitchFamily="34" charset="0"/>
              </a:rPr>
              <a:t>*</a:t>
            </a:r>
            <a:endParaRPr lang="en-US" sz="1800" i="1" dirty="0">
              <a:effectLst/>
              <a:latin typeface="Arial" panose="020B0604020202020204" pitchFamily="34" charset="0"/>
              <a:cs typeface="Arial" panose="020B0604020202020204" pitchFamily="34" charset="0"/>
            </a:endParaRPr>
          </a:p>
          <a:p>
            <a:pPr marL="0" indent="0">
              <a:lnSpc>
                <a:spcPct val="150000"/>
              </a:lnSpc>
              <a:buClr>
                <a:srgbClr val="C00000"/>
              </a:buClr>
              <a:buNone/>
            </a:pPr>
            <a:r>
              <a:rPr lang="en-US" sz="1800" b="1" dirty="0">
                <a:solidFill>
                  <a:srgbClr val="C00000"/>
                </a:solidFill>
                <a:effectLst/>
                <a:latin typeface="Arial" panose="020B0604020202020204" pitchFamily="34" charset="0"/>
              </a:rPr>
              <a:t>Reframe: </a:t>
            </a:r>
            <a:r>
              <a:rPr lang="en-US" sz="1800" b="1" i="1" dirty="0">
                <a:effectLst/>
                <a:latin typeface="Arial" panose="020B0604020202020204" pitchFamily="34" charset="0"/>
              </a:rPr>
              <a:t>“</a:t>
            </a:r>
            <a:r>
              <a:rPr lang="en-US" sz="1800" i="1" dirty="0">
                <a:effectLst/>
                <a:latin typeface="Arial" panose="020B0604020202020204" pitchFamily="34" charset="0"/>
              </a:rPr>
              <a:t>While it is certainly true that some kinds of occupational information are designed to make the occupation ‘look good,’ it is likely an overstatement to say this about most information. Occupational information may be biased in both directions, good or bad.”</a:t>
            </a:r>
            <a:endParaRPr lang="en-US" sz="18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4C906AC3-F78F-46F1-9E28-3DBA8A41D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537838"/>
            <a:ext cx="7886701" cy="449035"/>
          </a:xfrm>
          <a:prstGeom prst="rect">
            <a:avLst/>
          </a:prstGeom>
        </p:spPr>
      </p:pic>
    </p:spTree>
    <p:extLst>
      <p:ext uri="{BB962C8B-B14F-4D97-AF65-F5344CB8AC3E}">
        <p14:creationId xmlns:p14="http://schemas.microsoft.com/office/powerpoint/2010/main" val="182549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solidFill>
                  <a:srgbClr val="C00000"/>
                </a:solidFill>
                <a:latin typeface="Arial" panose="020B0604020202020204" pitchFamily="34" charset="0"/>
              </a:rPr>
              <a:t>Negative Self-Talk and Decision Making</a:t>
            </a:r>
            <a:endParaRPr lang="en-US" sz="3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719678"/>
            <a:ext cx="8238259" cy="3511003"/>
          </a:xfrm>
        </p:spPr>
        <p:txBody>
          <a:bodyPr>
            <a:noAutofit/>
          </a:bodyPr>
          <a:lstStyle/>
          <a:p>
            <a:pPr marL="0" indent="0">
              <a:lnSpc>
                <a:spcPct val="150000"/>
              </a:lnSpc>
              <a:buClr>
                <a:srgbClr val="C00000"/>
              </a:buClr>
              <a:buNone/>
            </a:pPr>
            <a:r>
              <a:rPr lang="en-US" sz="1800" dirty="0">
                <a:effectLst/>
                <a:latin typeface="Arial" panose="020B0604020202020204" pitchFamily="34" charset="0"/>
              </a:rPr>
              <a:t>Related to the career decision-making (CASVE cycle) process</a:t>
            </a:r>
          </a:p>
          <a:p>
            <a:pPr marL="0" indent="0" algn="ctr">
              <a:lnSpc>
                <a:spcPct val="150000"/>
              </a:lnSpc>
              <a:buClr>
                <a:srgbClr val="C00000"/>
              </a:buClr>
              <a:buNone/>
            </a:pPr>
            <a:r>
              <a:rPr lang="en-US" sz="1600" i="1" dirty="0">
                <a:solidFill>
                  <a:srgbClr val="C00000"/>
                </a:solidFill>
                <a:effectLst/>
                <a:latin typeface="Arial" panose="020B0604020202020204" pitchFamily="34" charset="0"/>
              </a:rPr>
              <a:t>“I get so depressed about choosing a field of or occupation that I can’t get started.”</a:t>
            </a:r>
            <a:r>
              <a:rPr lang="en-US" sz="1600" i="1" dirty="0">
                <a:effectLst/>
                <a:latin typeface="Arial" panose="020B0604020202020204" pitchFamily="34" charset="0"/>
              </a:rPr>
              <a:t>*</a:t>
            </a:r>
            <a:br>
              <a:rPr lang="en-US" sz="1800" dirty="0">
                <a:solidFill>
                  <a:srgbClr val="C00000"/>
                </a:solidFill>
              </a:rPr>
            </a:br>
            <a:r>
              <a:rPr lang="en-US" sz="1800" dirty="0">
                <a:effectLst/>
                <a:latin typeface="Arial" panose="020B0604020202020204" pitchFamily="34" charset="0"/>
              </a:rPr>
              <a:t>(</a:t>
            </a:r>
            <a:r>
              <a:rPr lang="en-US" sz="1600" dirty="0">
                <a:solidFill>
                  <a:srgbClr val="00B0F0"/>
                </a:solidFill>
                <a:effectLst/>
                <a:latin typeface="Arial" panose="020B0604020202020204" pitchFamily="34" charset="0"/>
              </a:rPr>
              <a:t>What CASVE cycle phase is this?</a:t>
            </a:r>
            <a:r>
              <a:rPr lang="en-US" sz="1600" dirty="0">
                <a:effectLst/>
                <a:latin typeface="Arial" panose="020B0604020202020204" pitchFamily="34" charset="0"/>
              </a:rPr>
              <a:t>)</a:t>
            </a:r>
          </a:p>
          <a:p>
            <a:pPr marL="0" indent="0">
              <a:lnSpc>
                <a:spcPct val="150000"/>
              </a:lnSpc>
              <a:buClr>
                <a:srgbClr val="C00000"/>
              </a:buClr>
              <a:buNone/>
            </a:pPr>
            <a:r>
              <a:rPr lang="en-US" sz="1800" b="1" dirty="0">
                <a:solidFill>
                  <a:srgbClr val="C00000"/>
                </a:solidFill>
                <a:effectLst/>
                <a:latin typeface="Arial" panose="020B0604020202020204" pitchFamily="34" charset="0"/>
              </a:rPr>
              <a:t>Reframe:</a:t>
            </a:r>
            <a:r>
              <a:rPr lang="en-US" sz="1800" b="1" dirty="0">
                <a:effectLst/>
                <a:latin typeface="Arial" panose="020B0604020202020204" pitchFamily="34" charset="0"/>
              </a:rPr>
              <a:t> </a:t>
            </a:r>
            <a:r>
              <a:rPr lang="en-US" sz="1800" i="1" dirty="0">
                <a:effectLst/>
                <a:latin typeface="Arial" panose="020B0604020202020204" pitchFamily="34" charset="0"/>
              </a:rPr>
              <a:t>“I may need to get help for my feelings or take small concrete steps toward getting the information I need to begin the decision-making process. Such steps might include talking with people in different occupations, reading about occupations, or seeking career assistance to help me develop a plan for taking the next step.”</a:t>
            </a:r>
            <a:endParaRPr lang="en-US" sz="18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4C906AC3-F78F-46F1-9E28-3DBA8A41D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537838"/>
            <a:ext cx="7886701" cy="449035"/>
          </a:xfrm>
          <a:prstGeom prst="rect">
            <a:avLst/>
          </a:prstGeom>
        </p:spPr>
      </p:pic>
    </p:spTree>
    <p:extLst>
      <p:ext uri="{BB962C8B-B14F-4D97-AF65-F5344CB8AC3E}">
        <p14:creationId xmlns:p14="http://schemas.microsoft.com/office/powerpoint/2010/main" val="360707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solidFill>
                  <a:srgbClr val="C00000"/>
                </a:solidFill>
                <a:latin typeface="Arial" panose="020B0604020202020204" pitchFamily="34" charset="0"/>
              </a:rPr>
              <a:t>Negative Self-Talk and Executive Processing</a:t>
            </a:r>
            <a:endParaRPr lang="en-US" sz="3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775096"/>
            <a:ext cx="8238259" cy="3511003"/>
          </a:xfrm>
        </p:spPr>
        <p:txBody>
          <a:bodyPr>
            <a:noAutofit/>
          </a:bodyPr>
          <a:lstStyle/>
          <a:p>
            <a:pPr>
              <a:lnSpc>
                <a:spcPct val="150000"/>
              </a:lnSpc>
              <a:buClr>
                <a:srgbClr val="C00000"/>
              </a:buClr>
              <a:buFont typeface="Wingdings" panose="05000000000000000000" pitchFamily="2" charset="2"/>
              <a:buChar char="v"/>
            </a:pPr>
            <a:r>
              <a:rPr lang="en-US" sz="1800" dirty="0">
                <a:effectLst/>
                <a:latin typeface="Arial" panose="020B0604020202020204" pitchFamily="34" charset="0"/>
              </a:rPr>
              <a:t> Deals with the ability to monitor, control, and evaluate all areas of  </a:t>
            </a:r>
          </a:p>
          <a:p>
            <a:pPr marL="0" indent="0">
              <a:lnSpc>
                <a:spcPct val="100000"/>
              </a:lnSpc>
              <a:buClr>
                <a:srgbClr val="C00000"/>
              </a:buClr>
              <a:buNone/>
            </a:pPr>
            <a:r>
              <a:rPr lang="en-US" sz="1800" dirty="0">
                <a:latin typeface="Arial" panose="020B0604020202020204" pitchFamily="34" charset="0"/>
              </a:rPr>
              <a:t>     </a:t>
            </a:r>
            <a:r>
              <a:rPr lang="en-US" sz="1800" dirty="0">
                <a:effectLst/>
                <a:latin typeface="Arial" panose="020B0604020202020204" pitchFamily="34" charset="0"/>
              </a:rPr>
              <a:t>information processing</a:t>
            </a:r>
          </a:p>
          <a:p>
            <a:pPr>
              <a:lnSpc>
                <a:spcPct val="150000"/>
              </a:lnSpc>
              <a:buClr>
                <a:srgbClr val="C00000"/>
              </a:buClr>
              <a:buFont typeface="Wingdings" panose="05000000000000000000" pitchFamily="2" charset="2"/>
              <a:buChar char="v"/>
            </a:pPr>
            <a:r>
              <a:rPr lang="en-US" sz="1800" dirty="0">
                <a:effectLst/>
                <a:latin typeface="Arial" panose="020B0604020202020204" pitchFamily="34" charset="0"/>
              </a:rPr>
              <a:t> Avoids perfectionism, top-dogging, and external forces</a:t>
            </a:r>
          </a:p>
          <a:p>
            <a:pPr marL="0" indent="0" algn="ctr">
              <a:lnSpc>
                <a:spcPct val="200000"/>
              </a:lnSpc>
              <a:buClr>
                <a:srgbClr val="C00000"/>
              </a:buClr>
              <a:buNone/>
            </a:pPr>
            <a:r>
              <a:rPr lang="en-US" sz="1800" i="1" dirty="0">
                <a:solidFill>
                  <a:srgbClr val="C00000"/>
                </a:solidFill>
                <a:latin typeface="Arial" panose="020B0604020202020204" pitchFamily="34" charset="0"/>
              </a:rPr>
              <a:t>“</a:t>
            </a:r>
            <a:r>
              <a:rPr lang="en-US" sz="1800" i="1" dirty="0">
                <a:solidFill>
                  <a:srgbClr val="C00000"/>
                </a:solidFill>
                <a:effectLst/>
                <a:latin typeface="Arial" panose="020B0604020202020204" pitchFamily="34" charset="0"/>
              </a:rPr>
              <a:t>I get so anxious when I have to make decisions that I can hardly think.”</a:t>
            </a:r>
            <a:r>
              <a:rPr lang="en-US" sz="1800" i="1" dirty="0">
                <a:effectLst/>
                <a:latin typeface="Arial" panose="020B0604020202020204" pitchFamily="34" charset="0"/>
              </a:rPr>
              <a:t>*</a:t>
            </a:r>
          </a:p>
          <a:p>
            <a:pPr marL="0" indent="0">
              <a:lnSpc>
                <a:spcPct val="150000"/>
              </a:lnSpc>
              <a:buClr>
                <a:srgbClr val="C00000"/>
              </a:buClr>
              <a:buNone/>
            </a:pPr>
            <a:r>
              <a:rPr lang="en-US" sz="1800" b="1" dirty="0">
                <a:solidFill>
                  <a:srgbClr val="C00000"/>
                </a:solidFill>
                <a:effectLst/>
                <a:latin typeface="Arial" panose="020B0604020202020204" pitchFamily="34" charset="0"/>
              </a:rPr>
              <a:t>Reframe:</a:t>
            </a:r>
            <a:r>
              <a:rPr lang="en-US" sz="1800" dirty="0">
                <a:effectLst/>
                <a:latin typeface="Arial" panose="020B0604020202020204" pitchFamily="34" charset="0"/>
              </a:rPr>
              <a:t> </a:t>
            </a:r>
            <a:r>
              <a:rPr lang="en-US" sz="1800" i="1" dirty="0">
                <a:effectLst/>
                <a:latin typeface="Arial" panose="020B0604020202020204" pitchFamily="34" charset="0"/>
              </a:rPr>
              <a:t>“Many people feel anxious when making important decisions, making it harder to think clearly. Yet, avoiding decisions is not a good idea. With help, I can get the information I need and learn how to make a good decision.”</a:t>
            </a:r>
            <a:endParaRPr lang="en-US" sz="18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4C906AC3-F78F-46F1-9E28-3DBA8A41D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537838"/>
            <a:ext cx="7886701" cy="449035"/>
          </a:xfrm>
          <a:prstGeom prst="rect">
            <a:avLst/>
          </a:prstGeom>
        </p:spPr>
      </p:pic>
    </p:spTree>
    <p:extLst>
      <p:ext uri="{BB962C8B-B14F-4D97-AF65-F5344CB8AC3E}">
        <p14:creationId xmlns:p14="http://schemas.microsoft.com/office/powerpoint/2010/main" val="41555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49361"/>
            <a:ext cx="7886700" cy="1325563"/>
          </a:xfrm>
        </p:spPr>
        <p:txBody>
          <a:bodyPr>
            <a:normAutofit/>
          </a:bodyPr>
          <a:lstStyle/>
          <a:p>
            <a:r>
              <a:rPr lang="en-US" sz="3800" dirty="0">
                <a:solidFill>
                  <a:srgbClr val="C6211E"/>
                </a:solidFill>
                <a:latin typeface="Arial" panose="020B0604020202020204" pitchFamily="34" charset="0"/>
                <a:cs typeface="Arial" panose="020B0604020202020204" pitchFamily="34" charset="0"/>
              </a:rPr>
              <a:t>Pyramid of Information Processing</a:t>
            </a:r>
          </a:p>
        </p:txBody>
      </p:sp>
      <p:cxnSp>
        <p:nvCxnSpPr>
          <p:cNvPr id="9" name="Straight Connector 8">
            <a:extLst>
              <a:ext uri="{FF2B5EF4-FFF2-40B4-BE49-F238E27FC236}">
                <a16:creationId xmlns:a16="http://schemas.microsoft.com/office/drawing/2014/main" id="{D9F7A36C-C9D9-4C8D-B278-75955B433A30}"/>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pic>
        <p:nvPicPr>
          <p:cNvPr id="7" name="Content Placeholder 6" descr="Diagram&#10;&#10;Description automatically generated">
            <a:extLst>
              <a:ext uri="{FF2B5EF4-FFF2-40B4-BE49-F238E27FC236}">
                <a16:creationId xmlns:a16="http://schemas.microsoft.com/office/drawing/2014/main" id="{1C0165C2-E473-4F46-9CE0-9B94DC07C7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1092" y="1674924"/>
            <a:ext cx="6041816" cy="4076314"/>
          </a:xfrm>
        </p:spPr>
      </p:pic>
    </p:spTree>
    <p:extLst>
      <p:ext uri="{BB962C8B-B14F-4D97-AF65-F5344CB8AC3E}">
        <p14:creationId xmlns:p14="http://schemas.microsoft.com/office/powerpoint/2010/main" val="103213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rgbClr val="C00000"/>
                </a:solidFill>
                <a:latin typeface="Arial" panose="020B0604020202020204" pitchFamily="34" charset="0"/>
              </a:rPr>
              <a:t>Maximizers and </a:t>
            </a:r>
            <a:r>
              <a:rPr lang="en-US" sz="4200" dirty="0" err="1">
                <a:solidFill>
                  <a:srgbClr val="C00000"/>
                </a:solidFill>
                <a:latin typeface="Arial" panose="020B0604020202020204" pitchFamily="34" charset="0"/>
              </a:rPr>
              <a:t>Satisficers</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775096"/>
            <a:ext cx="8238259" cy="3511003"/>
          </a:xfrm>
        </p:spPr>
        <p:txBody>
          <a:bodyPr>
            <a:noAutofit/>
          </a:bodyPr>
          <a:lstStyle/>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Dealing with overwhelming number of options in the Internet age</a:t>
            </a: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Maximizers--choosing the absolute best choice</a:t>
            </a: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a:t>
            </a:r>
            <a:r>
              <a:rPr lang="en-US" sz="2000" dirty="0" err="1">
                <a:effectLst/>
                <a:latin typeface="Arial" panose="020B0604020202020204" pitchFamily="34" charset="0"/>
              </a:rPr>
              <a:t>Satisficers</a:t>
            </a:r>
            <a:r>
              <a:rPr lang="en-US" sz="2000" dirty="0">
                <a:effectLst/>
                <a:latin typeface="Arial" panose="020B0604020202020204" pitchFamily="34" charset="0"/>
              </a:rPr>
              <a:t>--choosing something that is good enough</a:t>
            </a: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Importance of avoiding perfectionism in decision-making</a:t>
            </a:r>
          </a:p>
          <a:p>
            <a:pPr>
              <a:lnSpc>
                <a:spcPct val="150000"/>
              </a:lnSpc>
              <a:buClr>
                <a:srgbClr val="C00000"/>
              </a:buClr>
              <a:buFont typeface="Wingdings" panose="05000000000000000000" pitchFamily="2" charset="2"/>
              <a:buChar char="v"/>
            </a:pPr>
            <a:r>
              <a:rPr lang="en-US" sz="2000" dirty="0">
                <a:effectLst/>
                <a:latin typeface="Arial" panose="020B0604020202020204" pitchFamily="34" charset="0"/>
              </a:rPr>
              <a:t> How do these fit with your approach to decision-making? Is one  </a:t>
            </a:r>
          </a:p>
          <a:p>
            <a:pPr marL="0" indent="0">
              <a:lnSpc>
                <a:spcPct val="100000"/>
              </a:lnSpc>
              <a:buClr>
                <a:srgbClr val="C00000"/>
              </a:buClr>
              <a:buNone/>
            </a:pPr>
            <a:r>
              <a:rPr lang="en-US" sz="2000" dirty="0">
                <a:latin typeface="Arial" panose="020B0604020202020204" pitchFamily="34" charset="0"/>
              </a:rPr>
              <a:t>     </a:t>
            </a:r>
            <a:r>
              <a:rPr lang="en-US" sz="2000" dirty="0">
                <a:effectLst/>
                <a:latin typeface="Arial" panose="020B0604020202020204" pitchFamily="34" charset="0"/>
              </a:rPr>
              <a:t>better than the other?</a:t>
            </a:r>
            <a:endParaRPr lang="en-US" sz="20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5782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rgbClr val="C00000"/>
                </a:solidFill>
                <a:latin typeface="Arial" panose="020B0604020202020204" pitchFamily="34" charset="0"/>
              </a:rPr>
              <a:t>Maximizers and </a:t>
            </a:r>
            <a:r>
              <a:rPr lang="en-US" sz="4200" dirty="0" err="1">
                <a:solidFill>
                  <a:srgbClr val="C00000"/>
                </a:solidFill>
                <a:latin typeface="Arial" panose="020B0604020202020204" pitchFamily="34" charset="0"/>
              </a:rPr>
              <a:t>Satisficers</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775096"/>
            <a:ext cx="8238259" cy="3511003"/>
          </a:xfrm>
        </p:spPr>
        <p:txBody>
          <a:bodyPr>
            <a:noAutofit/>
          </a:bodyPr>
          <a:lstStyle/>
          <a:p>
            <a:pPr>
              <a:lnSpc>
                <a:spcPct val="150000"/>
              </a:lnSpc>
              <a:buClr>
                <a:srgbClr val="C00000"/>
              </a:buClr>
              <a:buFont typeface="Wingdings" panose="05000000000000000000" pitchFamily="2" charset="2"/>
              <a:buChar char="v"/>
            </a:pPr>
            <a:r>
              <a:rPr lang="en-US" sz="2000" i="1" dirty="0">
                <a:effectLst/>
                <a:latin typeface="Arial" panose="020B0604020202020204" pitchFamily="34" charset="0"/>
                <a:cs typeface="Arial" panose="020B0604020202020204" pitchFamily="34" charset="0"/>
              </a:rPr>
              <a:t> “I can’t think of any fields of study or occupations that would </a:t>
            </a:r>
          </a:p>
          <a:p>
            <a:pPr marL="0" indent="0">
              <a:lnSpc>
                <a:spcPct val="100000"/>
              </a:lnSpc>
              <a:buClr>
                <a:srgbClr val="C00000"/>
              </a:buClr>
              <a:buNone/>
            </a:pPr>
            <a:r>
              <a:rPr lang="en-US" sz="2000" i="1" dirty="0">
                <a:latin typeface="Arial" panose="020B0604020202020204" pitchFamily="34" charset="0"/>
                <a:cs typeface="Arial" panose="020B0604020202020204" pitchFamily="34" charset="0"/>
              </a:rPr>
              <a:t>      </a:t>
            </a:r>
            <a:r>
              <a:rPr lang="en-US" sz="2000" i="1" dirty="0">
                <a:effectLst/>
                <a:latin typeface="Arial" panose="020B0604020202020204" pitchFamily="34" charset="0"/>
                <a:cs typeface="Arial" panose="020B0604020202020204" pitchFamily="34" charset="0"/>
              </a:rPr>
              <a:t>suit me.”*</a:t>
            </a:r>
          </a:p>
          <a:p>
            <a:pPr>
              <a:lnSpc>
                <a:spcPct val="150000"/>
              </a:lnSpc>
              <a:buClr>
                <a:srgbClr val="C00000"/>
              </a:buClr>
              <a:buFont typeface="Wingdings" panose="05000000000000000000" pitchFamily="2" charset="2"/>
              <a:buChar char="v"/>
            </a:pPr>
            <a:r>
              <a:rPr lang="en-US" sz="2000" i="1" dirty="0">
                <a:effectLst/>
                <a:latin typeface="Arial" panose="020B0604020202020204" pitchFamily="34" charset="0"/>
                <a:cs typeface="Arial" panose="020B0604020202020204" pitchFamily="34" charset="0"/>
              </a:rPr>
              <a:t> “The views of important people in my life interfere with choosing a  </a:t>
            </a:r>
          </a:p>
          <a:p>
            <a:pPr marL="0" indent="0">
              <a:lnSpc>
                <a:spcPct val="100000"/>
              </a:lnSpc>
              <a:buClr>
                <a:srgbClr val="C00000"/>
              </a:buClr>
              <a:buNone/>
            </a:pPr>
            <a:r>
              <a:rPr lang="en-US" sz="2000" i="1" dirty="0">
                <a:latin typeface="Arial" panose="020B0604020202020204" pitchFamily="34" charset="0"/>
                <a:cs typeface="Arial" panose="020B0604020202020204" pitchFamily="34" charset="0"/>
              </a:rPr>
              <a:t>      </a:t>
            </a:r>
            <a:r>
              <a:rPr lang="en-US" sz="2000" i="1" dirty="0">
                <a:effectLst/>
                <a:latin typeface="Arial" panose="020B0604020202020204" pitchFamily="34" charset="0"/>
                <a:cs typeface="Arial" panose="020B0604020202020204" pitchFamily="34" charset="0"/>
              </a:rPr>
              <a:t>field of study or occupation.”*</a:t>
            </a:r>
          </a:p>
          <a:p>
            <a:pPr>
              <a:lnSpc>
                <a:spcPct val="150000"/>
              </a:lnSpc>
              <a:buClr>
                <a:srgbClr val="C00000"/>
              </a:buClr>
              <a:buFont typeface="Wingdings" panose="05000000000000000000" pitchFamily="2" charset="2"/>
              <a:buChar char="v"/>
            </a:pPr>
            <a:r>
              <a:rPr lang="en-US" sz="2000" i="1" dirty="0">
                <a:effectLst/>
                <a:latin typeface="Arial" panose="020B0604020202020204" pitchFamily="34" charset="0"/>
                <a:cs typeface="Arial" panose="020B0604020202020204" pitchFamily="34" charset="0"/>
              </a:rPr>
              <a:t> “I know what I want to do but I can’t develop a plan for </a:t>
            </a:r>
          </a:p>
          <a:p>
            <a:pPr marL="0" indent="0">
              <a:lnSpc>
                <a:spcPct val="100000"/>
              </a:lnSpc>
              <a:buClr>
                <a:srgbClr val="C00000"/>
              </a:buClr>
              <a:buNone/>
            </a:pPr>
            <a:r>
              <a:rPr lang="en-US" sz="2000" i="1" dirty="0">
                <a:latin typeface="Arial" panose="020B0604020202020204" pitchFamily="34" charset="0"/>
                <a:cs typeface="Arial" panose="020B0604020202020204" pitchFamily="34" charset="0"/>
              </a:rPr>
              <a:t>      </a:t>
            </a:r>
            <a:r>
              <a:rPr lang="en-US" sz="2000" i="1" dirty="0">
                <a:effectLst/>
                <a:latin typeface="Arial" panose="020B0604020202020204" pitchFamily="34" charset="0"/>
                <a:cs typeface="Arial" panose="020B0604020202020204" pitchFamily="34" charset="0"/>
              </a:rPr>
              <a:t>getting there.”*</a:t>
            </a:r>
            <a:endParaRPr lang="en-US" sz="2000" i="1" dirty="0">
              <a:solidFill>
                <a:srgbClr val="00B050"/>
              </a:solidFill>
              <a:effectLst/>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B0C5C11-5D25-4509-B73C-3946E8F2F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13" y="5537838"/>
            <a:ext cx="7886701" cy="449035"/>
          </a:xfrm>
          <a:prstGeom prst="rect">
            <a:avLst/>
          </a:prstGeom>
        </p:spPr>
      </p:pic>
    </p:spTree>
    <p:extLst>
      <p:ext uri="{BB962C8B-B14F-4D97-AF65-F5344CB8AC3E}">
        <p14:creationId xmlns:p14="http://schemas.microsoft.com/office/powerpoint/2010/main" val="2114527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rgbClr val="C00000"/>
                </a:solidFill>
                <a:latin typeface="Arial" panose="020B0604020202020204" pitchFamily="34" charset="0"/>
              </a:rPr>
              <a:t>Summary</a:t>
            </a:r>
            <a:endParaRPr lang="en-US" sz="4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49" y="1775096"/>
            <a:ext cx="8238259" cy="3511003"/>
          </a:xfrm>
        </p:spPr>
        <p:txBody>
          <a:bodyPr>
            <a:noAutofit/>
          </a:bodyPr>
          <a:lstStyle/>
          <a:p>
            <a:pPr>
              <a:lnSpc>
                <a:spcPct val="200000"/>
              </a:lnSpc>
              <a:buClr>
                <a:srgbClr val="C00000"/>
              </a:buClr>
              <a:buFont typeface="Wingdings" panose="05000000000000000000" pitchFamily="2" charset="2"/>
              <a:buChar char="v"/>
            </a:pPr>
            <a:r>
              <a:rPr lang="en-US" sz="1900" dirty="0">
                <a:effectLst/>
                <a:latin typeface="Arial" panose="020B0604020202020204" pitchFamily="34" charset="0"/>
              </a:rPr>
              <a:t> Decision making is an ongoing process, not an event</a:t>
            </a:r>
          </a:p>
          <a:p>
            <a:pPr>
              <a:lnSpc>
                <a:spcPct val="200000"/>
              </a:lnSpc>
              <a:buClr>
                <a:srgbClr val="C00000"/>
              </a:buClr>
              <a:buFont typeface="Wingdings" panose="05000000000000000000" pitchFamily="2" charset="2"/>
              <a:buChar char="v"/>
            </a:pPr>
            <a:r>
              <a:rPr lang="en-US" sz="1900" dirty="0">
                <a:effectLst/>
                <a:latin typeface="Arial" panose="020B0604020202020204" pitchFamily="34" charset="0"/>
              </a:rPr>
              <a:t> Negative thoughts impede all areas of the Pyramid &amp; CASVE cycle</a:t>
            </a:r>
          </a:p>
          <a:p>
            <a:pPr>
              <a:lnSpc>
                <a:spcPct val="200000"/>
              </a:lnSpc>
              <a:buClr>
                <a:srgbClr val="C00000"/>
              </a:buClr>
              <a:buFont typeface="Wingdings" panose="05000000000000000000" pitchFamily="2" charset="2"/>
              <a:buChar char="v"/>
            </a:pPr>
            <a:r>
              <a:rPr lang="en-US" sz="1900" dirty="0">
                <a:effectLst/>
                <a:latin typeface="Arial" panose="020B0604020202020204" pitchFamily="34" charset="0"/>
              </a:rPr>
              <a:t> Metacognitive skills can be learned with desire, practice, and action</a:t>
            </a:r>
          </a:p>
          <a:p>
            <a:pPr>
              <a:lnSpc>
                <a:spcPct val="200000"/>
              </a:lnSpc>
              <a:buClr>
                <a:srgbClr val="C00000"/>
              </a:buClr>
              <a:buFont typeface="Wingdings" panose="05000000000000000000" pitchFamily="2" charset="2"/>
              <a:buChar char="v"/>
            </a:pPr>
            <a:r>
              <a:rPr lang="en-US" sz="1900" dirty="0">
                <a:effectLst/>
                <a:latin typeface="Arial" panose="020B0604020202020204" pitchFamily="34" charset="0"/>
              </a:rPr>
              <a:t> Use all available resources to aid in changing your thoughts</a:t>
            </a:r>
            <a:endParaRPr lang="en-US" sz="1900" i="1"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185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Information Overload</a:t>
            </a:r>
          </a:p>
        </p:txBody>
      </p:sp>
      <p:sp>
        <p:nvSpPr>
          <p:cNvPr id="3" name="Content Placeholder 2"/>
          <p:cNvSpPr>
            <a:spLocks noGrp="1"/>
          </p:cNvSpPr>
          <p:nvPr>
            <p:ph idx="1"/>
          </p:nvPr>
        </p:nvSpPr>
        <p:spPr/>
        <p:txBody>
          <a:bodyPr>
            <a:normAutofit/>
          </a:bodyPr>
          <a:lstStyle/>
          <a:p>
            <a:pPr>
              <a:lnSpc>
                <a:spcPct val="150000"/>
              </a:lnSpc>
              <a:buClr>
                <a:srgbClr val="C00000"/>
              </a:buClr>
              <a:buFont typeface="Wingdings" panose="05000000000000000000" pitchFamily="2" charset="2"/>
              <a:buChar char="v"/>
            </a:pPr>
            <a:r>
              <a:rPr lang="en-US" sz="2600" dirty="0">
                <a:effectLst/>
                <a:latin typeface="Arial" panose="020B0604020202020204" pitchFamily="34" charset="0"/>
              </a:rPr>
              <a:t> Begley (2011) described “information fatigue”—  </a:t>
            </a:r>
          </a:p>
          <a:p>
            <a:pPr marL="0" indent="0">
              <a:lnSpc>
                <a:spcPct val="100000"/>
              </a:lnSpc>
              <a:buClr>
                <a:srgbClr val="C00000"/>
              </a:buClr>
              <a:buNone/>
            </a:pPr>
            <a:r>
              <a:rPr lang="en-US" sz="2600" dirty="0">
                <a:latin typeface="Arial" panose="020B0604020202020204" pitchFamily="34" charset="0"/>
              </a:rPr>
              <a:t>     </a:t>
            </a:r>
            <a:r>
              <a:rPr lang="en-US" sz="2600" dirty="0">
                <a:effectLst/>
                <a:latin typeface="Arial" panose="020B0604020202020204" pitchFamily="34" charset="0"/>
              </a:rPr>
              <a:t>quantity and rate of information flooding</a:t>
            </a:r>
          </a:p>
          <a:p>
            <a:pPr>
              <a:lnSpc>
                <a:spcPct val="150000"/>
              </a:lnSpc>
              <a:buClr>
                <a:srgbClr val="C00000"/>
              </a:buClr>
              <a:buFont typeface="Wingdings" panose="05000000000000000000" pitchFamily="2" charset="2"/>
              <a:buChar char="v"/>
            </a:pPr>
            <a:r>
              <a:rPr lang="en-US" sz="2600" dirty="0">
                <a:latin typeface="Arial" panose="020B0604020202020204" pitchFamily="34" charset="0"/>
              </a:rPr>
              <a:t> </a:t>
            </a:r>
            <a:r>
              <a:rPr lang="en-US" sz="2600" dirty="0">
                <a:effectLst/>
                <a:latin typeface="Arial" panose="020B0604020202020204" pitchFamily="34" charset="0"/>
              </a:rPr>
              <a:t>How does this affect decision making?</a:t>
            </a:r>
          </a:p>
          <a:p>
            <a:pPr>
              <a:lnSpc>
                <a:spcPct val="150000"/>
              </a:lnSpc>
              <a:buClr>
                <a:srgbClr val="C00000"/>
              </a:buClr>
              <a:buFont typeface="Wingdings" panose="05000000000000000000" pitchFamily="2" charset="2"/>
              <a:buChar char="v"/>
            </a:pPr>
            <a:r>
              <a:rPr lang="en-US" sz="2600" dirty="0">
                <a:latin typeface="Arial" panose="020B0604020202020204" pitchFamily="34" charset="0"/>
              </a:rPr>
              <a:t> </a:t>
            </a:r>
            <a:r>
              <a:rPr lang="en-US" sz="2600" dirty="0">
                <a:effectLst/>
                <a:latin typeface="Arial" panose="020B0604020202020204" pitchFamily="34" charset="0"/>
              </a:rPr>
              <a:t>CIP can help with decision making in general and </a:t>
            </a:r>
          </a:p>
          <a:p>
            <a:pPr marL="0" indent="0">
              <a:lnSpc>
                <a:spcPct val="100000"/>
              </a:lnSpc>
              <a:buClr>
                <a:srgbClr val="C00000"/>
              </a:buClr>
              <a:buNone/>
            </a:pPr>
            <a:r>
              <a:rPr lang="en-US" sz="2600" dirty="0">
                <a:latin typeface="Arial" panose="020B0604020202020204" pitchFamily="34" charset="0"/>
              </a:rPr>
              <a:t>     </a:t>
            </a:r>
            <a:r>
              <a:rPr lang="en-US" sz="2600" dirty="0">
                <a:effectLst/>
                <a:latin typeface="Arial" panose="020B0604020202020204" pitchFamily="34" charset="0"/>
              </a:rPr>
              <a:t>career decisions in particular</a:t>
            </a:r>
            <a:endParaRPr lang="en-US" sz="2600" dirty="0"/>
          </a:p>
        </p:txBody>
      </p:sp>
      <p:cxnSp>
        <p:nvCxnSpPr>
          <p:cNvPr id="4" name="Straight Connector 3">
            <a:extLst>
              <a:ext uri="{FF2B5EF4-FFF2-40B4-BE49-F238E27FC236}">
                <a16:creationId xmlns:a16="http://schemas.microsoft.com/office/drawing/2014/main" id="{BF7E20B8-8084-4E37-B705-94A169FF6135}"/>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218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Executive Processing Domain</a:t>
            </a:r>
          </a:p>
        </p:txBody>
      </p:sp>
      <p:sp>
        <p:nvSpPr>
          <p:cNvPr id="3" name="Content Placeholder 2"/>
          <p:cNvSpPr>
            <a:spLocks noGrp="1"/>
          </p:cNvSpPr>
          <p:nvPr>
            <p:ph idx="1"/>
          </p:nvPr>
        </p:nvSpPr>
        <p:spPr/>
        <p:txBody>
          <a:bodyPr/>
          <a:lstStyle/>
          <a:p>
            <a:pPr>
              <a:buClr>
                <a:srgbClr val="C00000"/>
              </a:buClr>
              <a:buFont typeface="Wingdings" panose="05000000000000000000" pitchFamily="2" charset="2"/>
              <a:buChar char="v"/>
            </a:pPr>
            <a:r>
              <a:rPr lang="en-US" dirty="0">
                <a:effectLst/>
                <a:latin typeface="Arial" panose="020B0604020202020204" pitchFamily="34" charset="0"/>
              </a:rPr>
              <a:t> </a:t>
            </a:r>
            <a:r>
              <a:rPr lang="en-US" b="1" dirty="0">
                <a:effectLst/>
                <a:latin typeface="Arial" panose="020B0604020202020204" pitchFamily="34" charset="0"/>
              </a:rPr>
              <a:t>Metacognitive Skills</a:t>
            </a:r>
          </a:p>
          <a:p>
            <a:pPr lvl="1">
              <a:lnSpc>
                <a:spcPct val="100000"/>
              </a:lnSpc>
              <a:buClr>
                <a:srgbClr val="C00000"/>
              </a:buClr>
              <a:buFont typeface="Wingdings" panose="05000000000000000000" pitchFamily="2" charset="2"/>
              <a:buChar char="v"/>
            </a:pPr>
            <a:r>
              <a:rPr lang="en-US" dirty="0">
                <a:effectLst/>
                <a:latin typeface="Arial" panose="020B0604020202020204" pitchFamily="34" charset="0"/>
              </a:rPr>
              <a:t> Skills used to help us </a:t>
            </a:r>
            <a:r>
              <a:rPr lang="en-US" b="1" dirty="0">
                <a:effectLst/>
                <a:latin typeface="Arial" panose="020B0604020202020204" pitchFamily="34" charset="0"/>
              </a:rPr>
              <a:t>THINK</a:t>
            </a:r>
            <a:r>
              <a:rPr lang="en-US" dirty="0">
                <a:effectLst/>
                <a:latin typeface="Arial" panose="020B0604020202020204" pitchFamily="34" charset="0"/>
              </a:rPr>
              <a:t> about how </a:t>
            </a:r>
          </a:p>
          <a:p>
            <a:pPr marL="457200" lvl="1" indent="0">
              <a:lnSpc>
                <a:spcPct val="100000"/>
              </a:lnSpc>
              <a:buClr>
                <a:srgbClr val="C00000"/>
              </a:buClr>
              <a:buNone/>
            </a:pPr>
            <a:r>
              <a:rPr lang="en-US" dirty="0">
                <a:latin typeface="Arial" panose="020B0604020202020204" pitchFamily="34" charset="0"/>
              </a:rPr>
              <a:t>     </a:t>
            </a:r>
            <a:r>
              <a:rPr lang="en-US" dirty="0">
                <a:effectLst/>
                <a:latin typeface="Arial" panose="020B0604020202020204" pitchFamily="34" charset="0"/>
              </a:rPr>
              <a:t>we make decisions</a:t>
            </a:r>
          </a:p>
          <a:p>
            <a:pPr marL="0" indent="0">
              <a:buClr>
                <a:srgbClr val="C00000"/>
              </a:buClr>
              <a:buNone/>
            </a:pPr>
            <a:endParaRPr lang="en-US" sz="1800" dirty="0">
              <a:effectLst/>
              <a:latin typeface="Arial" panose="020B0604020202020204" pitchFamily="34" charset="0"/>
            </a:endParaRPr>
          </a:p>
          <a:p>
            <a:pPr>
              <a:buClr>
                <a:srgbClr val="C00000"/>
              </a:buClr>
              <a:buFont typeface="Wingdings" panose="05000000000000000000" pitchFamily="2" charset="2"/>
              <a:buChar char="v"/>
            </a:pPr>
            <a:r>
              <a:rPr lang="en-US" dirty="0">
                <a:effectLst/>
                <a:latin typeface="Arial" panose="020B0604020202020204" pitchFamily="34" charset="0"/>
              </a:rPr>
              <a:t> </a:t>
            </a:r>
            <a:r>
              <a:rPr lang="en-US" b="1" dirty="0">
                <a:effectLst/>
                <a:latin typeface="Arial" panose="020B0604020202020204" pitchFamily="34" charset="0"/>
              </a:rPr>
              <a:t>Types of Skills</a:t>
            </a:r>
          </a:p>
          <a:p>
            <a:pPr lvl="1">
              <a:lnSpc>
                <a:spcPct val="100000"/>
              </a:lnSpc>
              <a:buClr>
                <a:srgbClr val="C00000"/>
              </a:buClr>
              <a:buFont typeface="Wingdings" panose="05000000000000000000" pitchFamily="2" charset="2"/>
              <a:buChar char="v"/>
            </a:pPr>
            <a:r>
              <a:rPr lang="en-US" dirty="0">
                <a:effectLst/>
                <a:latin typeface="Arial" panose="020B0604020202020204" pitchFamily="34" charset="0"/>
              </a:rPr>
              <a:t> Self-talk</a:t>
            </a:r>
          </a:p>
          <a:p>
            <a:pPr lvl="1">
              <a:lnSpc>
                <a:spcPct val="100000"/>
              </a:lnSpc>
              <a:buClr>
                <a:srgbClr val="C00000"/>
              </a:buClr>
              <a:buFont typeface="Wingdings" panose="05000000000000000000" pitchFamily="2" charset="2"/>
              <a:buChar char="v"/>
            </a:pPr>
            <a:r>
              <a:rPr lang="en-US" dirty="0">
                <a:effectLst/>
                <a:latin typeface="Arial" panose="020B0604020202020204" pitchFamily="34" charset="0"/>
              </a:rPr>
              <a:t> Self-awareness</a:t>
            </a:r>
          </a:p>
          <a:p>
            <a:pPr lvl="1">
              <a:lnSpc>
                <a:spcPct val="100000"/>
              </a:lnSpc>
              <a:buClr>
                <a:srgbClr val="C00000"/>
              </a:buClr>
              <a:buFont typeface="Wingdings" panose="05000000000000000000" pitchFamily="2" charset="2"/>
              <a:buChar char="v"/>
            </a:pPr>
            <a:r>
              <a:rPr lang="en-US" dirty="0">
                <a:effectLst/>
                <a:latin typeface="Arial" panose="020B0604020202020204" pitchFamily="34" charset="0"/>
              </a:rPr>
              <a:t> Monitoring &amp; control</a:t>
            </a:r>
            <a:endParaRPr lang="en-US" dirty="0"/>
          </a:p>
        </p:txBody>
      </p:sp>
      <p:cxnSp>
        <p:nvCxnSpPr>
          <p:cNvPr id="4" name="Straight Connector 3">
            <a:extLst>
              <a:ext uri="{FF2B5EF4-FFF2-40B4-BE49-F238E27FC236}">
                <a16:creationId xmlns:a16="http://schemas.microsoft.com/office/drawing/2014/main" id="{8B6FD9DB-76AE-420A-A6A4-F2FEC06AD6EE}"/>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383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Metacognitive Skills</a:t>
            </a:r>
          </a:p>
        </p:txBody>
      </p:sp>
      <p:sp>
        <p:nvSpPr>
          <p:cNvPr id="3" name="Content Placeholder 2"/>
          <p:cNvSpPr>
            <a:spLocks noGrp="1"/>
          </p:cNvSpPr>
          <p:nvPr>
            <p:ph idx="1"/>
          </p:nvPr>
        </p:nvSpPr>
        <p:spPr>
          <a:xfrm>
            <a:off x="628649" y="1825625"/>
            <a:ext cx="7886700" cy="4351338"/>
          </a:xfrm>
        </p:spPr>
        <p:txBody>
          <a:bodyPr>
            <a:normAutofit/>
          </a:bodyPr>
          <a:lstStyle/>
          <a:p>
            <a:pPr>
              <a:lnSpc>
                <a:spcPct val="200000"/>
              </a:lnSpc>
              <a:buClr>
                <a:srgbClr val="C00000"/>
              </a:buClr>
              <a:buFont typeface="Wingdings" panose="05000000000000000000" pitchFamily="2" charset="2"/>
              <a:buChar char="v"/>
            </a:pPr>
            <a:r>
              <a:rPr lang="en-US" dirty="0">
                <a:effectLst/>
                <a:latin typeface="Arial" panose="020B0604020202020204" pitchFamily="34" charset="0"/>
              </a:rPr>
              <a:t>Self-Talk</a:t>
            </a:r>
          </a:p>
          <a:p>
            <a:pPr lvl="1">
              <a:lnSpc>
                <a:spcPct val="200000"/>
              </a:lnSpc>
              <a:buClr>
                <a:srgbClr val="C00000"/>
              </a:buClr>
              <a:buFont typeface="Wingdings" panose="05000000000000000000" pitchFamily="2" charset="2"/>
              <a:buChar char="v"/>
            </a:pPr>
            <a:r>
              <a:rPr lang="en-US" dirty="0">
                <a:effectLst/>
                <a:latin typeface="Arial" panose="020B0604020202020204" pitchFamily="34" charset="0"/>
              </a:rPr>
              <a:t>Think of yourself as </a:t>
            </a:r>
            <a:r>
              <a:rPr lang="en-US" b="1" dirty="0">
                <a:effectLst/>
                <a:latin typeface="Arial" panose="020B0604020202020204" pitchFamily="34" charset="0"/>
              </a:rPr>
              <a:t>COMPETENT</a:t>
            </a:r>
            <a:r>
              <a:rPr lang="en-US" dirty="0">
                <a:effectLst/>
                <a:latin typeface="Arial" panose="020B0604020202020204" pitchFamily="34" charset="0"/>
              </a:rPr>
              <a:t> and</a:t>
            </a:r>
            <a:r>
              <a:rPr lang="en-US" dirty="0">
                <a:latin typeface="Arial" panose="020B0604020202020204" pitchFamily="34" charset="0"/>
              </a:rPr>
              <a:t> </a:t>
            </a:r>
            <a:r>
              <a:rPr lang="en-US" b="1" dirty="0">
                <a:effectLst/>
                <a:latin typeface="Arial" panose="020B0604020202020204" pitchFamily="34" charset="0"/>
              </a:rPr>
              <a:t>CAPABLE</a:t>
            </a:r>
          </a:p>
          <a:p>
            <a:pPr lvl="2">
              <a:lnSpc>
                <a:spcPct val="200000"/>
              </a:lnSpc>
              <a:buClr>
                <a:srgbClr val="C00000"/>
              </a:buClr>
              <a:buFont typeface="Wingdings" panose="05000000000000000000" pitchFamily="2" charset="2"/>
              <a:buChar char="v"/>
            </a:pPr>
            <a:r>
              <a:rPr lang="en-US" dirty="0">
                <a:effectLst/>
                <a:latin typeface="Arial" panose="020B0604020202020204" pitchFamily="34" charset="0"/>
              </a:rPr>
              <a:t>Creates a POSITIVE </a:t>
            </a:r>
            <a:r>
              <a:rPr lang="en-US" dirty="0">
                <a:solidFill>
                  <a:srgbClr val="00B050"/>
                </a:solidFill>
                <a:effectLst/>
                <a:latin typeface="Arial" panose="020B0604020202020204" pitchFamily="34" charset="0"/>
              </a:rPr>
              <a:t>self-image</a:t>
            </a:r>
          </a:p>
          <a:p>
            <a:pPr lvl="2">
              <a:lnSpc>
                <a:spcPct val="200000"/>
              </a:lnSpc>
              <a:buClr>
                <a:srgbClr val="C00000"/>
              </a:buClr>
              <a:buFont typeface="Wingdings" panose="05000000000000000000" pitchFamily="2" charset="2"/>
              <a:buChar char="v"/>
            </a:pPr>
            <a:r>
              <a:rPr lang="en-US" dirty="0">
                <a:effectLst/>
                <a:latin typeface="Arial" panose="020B0604020202020204" pitchFamily="34" charset="0"/>
              </a:rPr>
              <a:t>Reinforces POSITIVE </a:t>
            </a:r>
            <a:r>
              <a:rPr lang="en-US" dirty="0">
                <a:solidFill>
                  <a:srgbClr val="00B050"/>
                </a:solidFill>
                <a:effectLst/>
                <a:latin typeface="Arial" panose="020B0604020202020204" pitchFamily="34" charset="0"/>
              </a:rPr>
              <a:t>behavior</a:t>
            </a: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507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Negative Self Talk</a:t>
            </a:r>
          </a:p>
        </p:txBody>
      </p:sp>
      <p:sp>
        <p:nvSpPr>
          <p:cNvPr id="3" name="Content Placeholder 2"/>
          <p:cNvSpPr>
            <a:spLocks noGrp="1"/>
          </p:cNvSpPr>
          <p:nvPr>
            <p:ph idx="1"/>
          </p:nvPr>
        </p:nvSpPr>
        <p:spPr>
          <a:xfrm>
            <a:off x="628650" y="1825625"/>
            <a:ext cx="7591714" cy="4351338"/>
          </a:xfrm>
        </p:spPr>
        <p:txBody>
          <a:bodyPr>
            <a:normAutofit/>
          </a:bodyPr>
          <a:lstStyle/>
          <a:p>
            <a:pPr>
              <a:lnSpc>
                <a:spcPct val="150000"/>
              </a:lnSpc>
              <a:buClr>
                <a:srgbClr val="C00000"/>
              </a:buClr>
              <a:buFont typeface="Wingdings" panose="05000000000000000000" pitchFamily="2" charset="2"/>
              <a:buChar char="v"/>
            </a:pPr>
            <a:r>
              <a:rPr lang="en-US" dirty="0">
                <a:effectLst/>
                <a:latin typeface="Arial" panose="020B0604020202020204" pitchFamily="34" charset="0"/>
              </a:rPr>
              <a:t>Creates “noise” inside our heads</a:t>
            </a:r>
          </a:p>
          <a:p>
            <a:pPr lvl="1">
              <a:lnSpc>
                <a:spcPct val="150000"/>
              </a:lnSpc>
              <a:buClr>
                <a:srgbClr val="C00000"/>
              </a:buClr>
              <a:buFont typeface="Wingdings" panose="05000000000000000000" pitchFamily="2" charset="2"/>
              <a:buChar char="v"/>
            </a:pPr>
            <a:r>
              <a:rPr lang="en-US" dirty="0">
                <a:effectLst/>
                <a:latin typeface="Arial" panose="020B0604020202020204" pitchFamily="34" charset="0"/>
              </a:rPr>
              <a:t> “I’ll </a:t>
            </a:r>
            <a:r>
              <a:rPr lang="en-US" u="sng" dirty="0">
                <a:solidFill>
                  <a:srgbClr val="FF0000"/>
                </a:solidFill>
                <a:effectLst/>
                <a:latin typeface="Arial" panose="020B0604020202020204" pitchFamily="34" charset="0"/>
              </a:rPr>
              <a:t>never</a:t>
            </a:r>
            <a:r>
              <a:rPr lang="en-US" dirty="0">
                <a:effectLst/>
                <a:latin typeface="Arial" panose="020B0604020202020204" pitchFamily="34" charset="0"/>
              </a:rPr>
              <a:t> be able to find the right major for me.”</a:t>
            </a:r>
          </a:p>
          <a:p>
            <a:pPr lvl="1">
              <a:lnSpc>
                <a:spcPct val="150000"/>
              </a:lnSpc>
              <a:buClr>
                <a:srgbClr val="C00000"/>
              </a:buClr>
              <a:buFont typeface="Wingdings" panose="05000000000000000000" pitchFamily="2" charset="2"/>
              <a:buChar char="v"/>
            </a:pPr>
            <a:r>
              <a:rPr lang="en-US" dirty="0">
                <a:effectLst/>
                <a:latin typeface="Arial" panose="020B0604020202020204" pitchFamily="34" charset="0"/>
              </a:rPr>
              <a:t> “I </a:t>
            </a:r>
            <a:r>
              <a:rPr lang="en-US" u="sng" dirty="0">
                <a:solidFill>
                  <a:srgbClr val="FF0000"/>
                </a:solidFill>
                <a:effectLst/>
                <a:latin typeface="Arial" panose="020B0604020202020204" pitchFamily="34" charset="0"/>
              </a:rPr>
              <a:t>can’t</a:t>
            </a:r>
            <a:r>
              <a:rPr lang="en-US" dirty="0">
                <a:effectLst/>
                <a:latin typeface="Arial" panose="020B0604020202020204" pitchFamily="34" charset="0"/>
              </a:rPr>
              <a:t> find any employers who will hire me with  </a:t>
            </a:r>
          </a:p>
          <a:p>
            <a:pPr marL="457200" lvl="1" indent="0">
              <a:lnSpc>
                <a:spcPct val="150000"/>
              </a:lnSpc>
              <a:buClr>
                <a:srgbClr val="C00000"/>
              </a:buClr>
              <a:buNone/>
            </a:pPr>
            <a:r>
              <a:rPr lang="en-US" dirty="0">
                <a:latin typeface="Arial" panose="020B0604020202020204" pitchFamily="34" charset="0"/>
              </a:rPr>
              <a:t>      </a:t>
            </a:r>
            <a:r>
              <a:rPr lang="en-US" dirty="0">
                <a:effectLst/>
                <a:latin typeface="Arial" panose="020B0604020202020204" pitchFamily="34" charset="0"/>
              </a:rPr>
              <a:t>my GPA.”</a:t>
            </a: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2347803F-D6A3-4A33-ADF1-0E6675F49C25}"/>
              </a:ext>
            </a:extLst>
          </p:cNvPr>
          <p:cNvSpPr txBox="1"/>
          <p:nvPr/>
        </p:nvSpPr>
        <p:spPr>
          <a:xfrm>
            <a:off x="2747539" y="4484068"/>
            <a:ext cx="3648922" cy="1200329"/>
          </a:xfrm>
          <a:prstGeom prst="rect">
            <a:avLst/>
          </a:prstGeom>
          <a:noFill/>
        </p:spPr>
        <p:txBody>
          <a:bodyPr wrap="square" rtlCol="0">
            <a:spAutoFit/>
          </a:bodyPr>
          <a:lstStyle/>
          <a:p>
            <a:pPr algn="ctr"/>
            <a:r>
              <a:rPr lang="en-US" sz="3600" b="1" dirty="0">
                <a:solidFill>
                  <a:srgbClr val="00B0F0"/>
                </a:solidFill>
                <a:effectLst/>
                <a:latin typeface="Bradley Hand ITC" panose="03070402050302030203" pitchFamily="66" charset="0"/>
              </a:rPr>
              <a:t>Can you think of other examples?</a:t>
            </a:r>
            <a:endParaRPr lang="en-US" sz="3600" b="1" dirty="0">
              <a:solidFill>
                <a:srgbClr val="00B0F0"/>
              </a:solidFill>
              <a:latin typeface="Bradley Hand ITC" panose="03070402050302030203" pitchFamily="66" charset="0"/>
            </a:endParaRPr>
          </a:p>
        </p:txBody>
      </p:sp>
    </p:spTree>
    <p:extLst>
      <p:ext uri="{BB962C8B-B14F-4D97-AF65-F5344CB8AC3E}">
        <p14:creationId xmlns:p14="http://schemas.microsoft.com/office/powerpoint/2010/main" val="13913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Metacognitive Skills</a:t>
            </a:r>
          </a:p>
        </p:txBody>
      </p:sp>
      <p:sp>
        <p:nvSpPr>
          <p:cNvPr id="3" name="Content Placeholder 2"/>
          <p:cNvSpPr>
            <a:spLocks noGrp="1"/>
          </p:cNvSpPr>
          <p:nvPr>
            <p:ph idx="1"/>
          </p:nvPr>
        </p:nvSpPr>
        <p:spPr>
          <a:xfrm>
            <a:off x="628650" y="1825625"/>
            <a:ext cx="7886700" cy="4351338"/>
          </a:xfrm>
        </p:spPr>
        <p:txBody>
          <a:bodyPr>
            <a:normAutofit/>
          </a:bodyPr>
          <a:lstStyle/>
          <a:p>
            <a:pPr>
              <a:lnSpc>
                <a:spcPct val="150000"/>
              </a:lnSpc>
              <a:buClr>
                <a:srgbClr val="C00000"/>
              </a:buClr>
              <a:buFont typeface="Wingdings" panose="05000000000000000000" pitchFamily="2" charset="2"/>
              <a:buChar char="v"/>
            </a:pPr>
            <a:r>
              <a:rPr lang="en-US" dirty="0">
                <a:effectLst/>
                <a:latin typeface="Arial" panose="020B0604020202020204" pitchFamily="34" charset="0"/>
              </a:rPr>
              <a:t> Self-awareness</a:t>
            </a:r>
          </a:p>
          <a:p>
            <a:pPr lvl="1">
              <a:lnSpc>
                <a:spcPct val="150000"/>
              </a:lnSpc>
              <a:buClr>
                <a:srgbClr val="C00000"/>
              </a:buClr>
              <a:buFont typeface="Wingdings" panose="05000000000000000000" pitchFamily="2" charset="2"/>
              <a:buChar char="v"/>
            </a:pPr>
            <a:r>
              <a:rPr lang="en-US" sz="2300" dirty="0">
                <a:effectLst/>
                <a:latin typeface="Arial" panose="020B0604020202020204" pitchFamily="34" charset="0"/>
              </a:rPr>
              <a:t> Being aware of yourself during the </a:t>
            </a:r>
          </a:p>
          <a:p>
            <a:pPr marL="457200" lvl="1" indent="0">
              <a:lnSpc>
                <a:spcPct val="100000"/>
              </a:lnSpc>
              <a:buClr>
                <a:srgbClr val="C00000"/>
              </a:buClr>
              <a:buNone/>
            </a:pPr>
            <a:r>
              <a:rPr lang="en-US" sz="2300" dirty="0">
                <a:latin typeface="Arial" panose="020B0604020202020204" pitchFamily="34" charset="0"/>
              </a:rPr>
              <a:t>    </a:t>
            </a:r>
            <a:r>
              <a:rPr lang="en-US" sz="2300" dirty="0">
                <a:effectLst/>
                <a:latin typeface="Arial" panose="020B0604020202020204" pitchFamily="34" charset="0"/>
              </a:rPr>
              <a:t>process by attending to:</a:t>
            </a:r>
          </a:p>
          <a:p>
            <a:pPr lvl="2">
              <a:lnSpc>
                <a:spcPct val="150000"/>
              </a:lnSpc>
              <a:buClr>
                <a:srgbClr val="C00000"/>
              </a:buClr>
              <a:buFont typeface="Wingdings" panose="05000000000000000000" pitchFamily="2" charset="2"/>
              <a:buChar char="v"/>
            </a:pPr>
            <a:r>
              <a:rPr lang="en-US" dirty="0">
                <a:effectLst/>
                <a:latin typeface="Arial" panose="020B0604020202020204" pitchFamily="34" charset="0"/>
              </a:rPr>
              <a:t> Physiological signs: headache</a:t>
            </a:r>
          </a:p>
          <a:p>
            <a:pPr lvl="2">
              <a:lnSpc>
                <a:spcPct val="200000"/>
              </a:lnSpc>
              <a:buClr>
                <a:srgbClr val="C00000"/>
              </a:buClr>
              <a:buFont typeface="Wingdings" panose="05000000000000000000" pitchFamily="2" charset="2"/>
              <a:buChar char="v"/>
            </a:pPr>
            <a:r>
              <a:rPr lang="en-US" dirty="0">
                <a:effectLst/>
                <a:latin typeface="Arial" panose="020B0604020202020204" pitchFamily="34" charset="0"/>
              </a:rPr>
              <a:t> Emotions &amp; feelings: anxiety</a:t>
            </a:r>
          </a:p>
          <a:p>
            <a:pPr lvl="2">
              <a:lnSpc>
                <a:spcPct val="200000"/>
              </a:lnSpc>
              <a:buClr>
                <a:srgbClr val="C00000"/>
              </a:buClr>
              <a:buFont typeface="Wingdings" panose="05000000000000000000" pitchFamily="2" charset="2"/>
              <a:buChar char="v"/>
            </a:pPr>
            <a:r>
              <a:rPr lang="en-US" dirty="0">
                <a:effectLst/>
                <a:latin typeface="Arial" panose="020B0604020202020204" pitchFamily="34" charset="0"/>
              </a:rPr>
              <a:t> Interests of self &amp; significant others</a:t>
            </a:r>
            <a:endParaRPr lang="en-US"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2574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Metacognitive Skills</a:t>
            </a:r>
          </a:p>
        </p:txBody>
      </p:sp>
      <p:sp>
        <p:nvSpPr>
          <p:cNvPr id="3" name="Content Placeholder 2"/>
          <p:cNvSpPr>
            <a:spLocks noGrp="1"/>
          </p:cNvSpPr>
          <p:nvPr>
            <p:ph idx="1"/>
          </p:nvPr>
        </p:nvSpPr>
        <p:spPr>
          <a:xfrm>
            <a:off x="628649" y="1825625"/>
            <a:ext cx="7886700" cy="4351338"/>
          </a:xfrm>
        </p:spPr>
        <p:txBody>
          <a:bodyPr>
            <a:normAutofit/>
          </a:bodyPr>
          <a:lstStyle/>
          <a:p>
            <a:pPr>
              <a:lnSpc>
                <a:spcPct val="150000"/>
              </a:lnSpc>
              <a:buClr>
                <a:srgbClr val="C00000"/>
              </a:buClr>
              <a:buFont typeface="Wingdings" panose="05000000000000000000" pitchFamily="2" charset="2"/>
              <a:buChar char="v"/>
            </a:pPr>
            <a:r>
              <a:rPr lang="en-US" dirty="0">
                <a:effectLst/>
                <a:latin typeface="Arial" panose="020B0604020202020204" pitchFamily="34" charset="0"/>
              </a:rPr>
              <a:t> Monitoring &amp; control:</a:t>
            </a:r>
          </a:p>
          <a:p>
            <a:pPr lvl="1">
              <a:lnSpc>
                <a:spcPct val="150000"/>
              </a:lnSpc>
              <a:buClr>
                <a:srgbClr val="C00000"/>
              </a:buClr>
              <a:buFont typeface="Wingdings" panose="05000000000000000000" pitchFamily="2" charset="2"/>
              <a:buChar char="v"/>
            </a:pPr>
            <a:r>
              <a:rPr lang="en-US" dirty="0">
                <a:effectLst/>
                <a:latin typeface="Arial" panose="020B0604020202020204" pitchFamily="34" charset="0"/>
              </a:rPr>
              <a:t> Knowing when to go ahead</a:t>
            </a:r>
          </a:p>
          <a:p>
            <a:pPr lvl="1">
              <a:lnSpc>
                <a:spcPct val="150000"/>
              </a:lnSpc>
              <a:buClr>
                <a:srgbClr val="C00000"/>
              </a:buClr>
              <a:buFont typeface="Wingdings" panose="05000000000000000000" pitchFamily="2" charset="2"/>
              <a:buChar char="v"/>
            </a:pPr>
            <a:r>
              <a:rPr lang="en-US" dirty="0">
                <a:effectLst/>
                <a:latin typeface="Arial" panose="020B0604020202020204" pitchFamily="34" charset="0"/>
              </a:rPr>
              <a:t> Knowing when to get more information</a:t>
            </a:r>
          </a:p>
          <a:p>
            <a:pPr lvl="1">
              <a:lnSpc>
                <a:spcPct val="150000"/>
              </a:lnSpc>
              <a:buClr>
                <a:srgbClr val="C00000"/>
              </a:buClr>
              <a:buFont typeface="Wingdings" panose="05000000000000000000" pitchFamily="2" charset="2"/>
              <a:buChar char="v"/>
            </a:pPr>
            <a:r>
              <a:rPr lang="en-US" dirty="0">
                <a:effectLst/>
                <a:latin typeface="Arial" panose="020B0604020202020204" pitchFamily="34" charset="0"/>
              </a:rPr>
              <a:t> Balance between compulsivity &amp; impulsivity</a:t>
            </a:r>
            <a:endParaRPr lang="en-US"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959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rgbClr val="C00000"/>
                </a:solidFill>
                <a:latin typeface="Arial" panose="020B0604020202020204" pitchFamily="34" charset="0"/>
                <a:cs typeface="Arial" panose="020B0604020202020204" pitchFamily="34" charset="0"/>
              </a:rPr>
              <a:t>What Are Metacognitive Skills?</a:t>
            </a:r>
          </a:p>
        </p:txBody>
      </p:sp>
      <p:sp>
        <p:nvSpPr>
          <p:cNvPr id="3" name="Content Placeholder 2"/>
          <p:cNvSpPr>
            <a:spLocks noGrp="1"/>
          </p:cNvSpPr>
          <p:nvPr>
            <p:ph idx="1"/>
          </p:nvPr>
        </p:nvSpPr>
        <p:spPr>
          <a:xfrm>
            <a:off x="628650" y="1690689"/>
            <a:ext cx="7886700" cy="4351338"/>
          </a:xfrm>
        </p:spPr>
        <p:txBody>
          <a:bodyPr>
            <a:normAutofit/>
          </a:bodyPr>
          <a:lstStyle/>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Knowing when to get additional help</a:t>
            </a:r>
          </a:p>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Being aware of effective decision-making strategies</a:t>
            </a:r>
          </a:p>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Being clear about </a:t>
            </a:r>
            <a:r>
              <a:rPr lang="en-US" sz="2400" u="sng" dirty="0">
                <a:effectLst/>
                <a:latin typeface="Arial" panose="020B0604020202020204" pitchFamily="34" charset="0"/>
              </a:rPr>
              <a:t>specific</a:t>
            </a:r>
            <a:r>
              <a:rPr lang="en-US" sz="2400" dirty="0">
                <a:effectLst/>
                <a:latin typeface="Arial" panose="020B0604020202020204" pitchFamily="34" charset="0"/>
              </a:rPr>
              <a:t> problems that need</a:t>
            </a:r>
          </a:p>
          <a:p>
            <a:pPr marL="0" indent="0">
              <a:lnSpc>
                <a:spcPct val="150000"/>
              </a:lnSpc>
              <a:buClr>
                <a:srgbClr val="C00000"/>
              </a:buClr>
              <a:buNone/>
            </a:pPr>
            <a:r>
              <a:rPr lang="en-US" sz="2400" dirty="0">
                <a:effectLst/>
                <a:latin typeface="Arial" panose="020B0604020202020204" pitchFamily="34" charset="0"/>
              </a:rPr>
              <a:t>     to be solved</a:t>
            </a:r>
          </a:p>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Monitoring how process is going</a:t>
            </a:r>
          </a:p>
          <a:p>
            <a:pPr>
              <a:lnSpc>
                <a:spcPct val="150000"/>
              </a:lnSpc>
              <a:buClr>
                <a:srgbClr val="C00000"/>
              </a:buClr>
              <a:buFont typeface="Wingdings" panose="05000000000000000000" pitchFamily="2" charset="2"/>
              <a:buChar char="v"/>
            </a:pPr>
            <a:r>
              <a:rPr lang="en-US" sz="2400" dirty="0">
                <a:effectLst/>
                <a:latin typeface="Arial" panose="020B0604020202020204" pitchFamily="34" charset="0"/>
              </a:rPr>
              <a:t> Having a positive attitude</a:t>
            </a:r>
            <a:endParaRPr lang="en-US" sz="2400" dirty="0">
              <a:solidFill>
                <a:srgbClr val="00B050"/>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86BB8E73-90AA-4B32-92F6-A3266235E9E1}"/>
              </a:ext>
            </a:extLst>
          </p:cNvPr>
          <p:cNvCxnSpPr/>
          <p:nvPr/>
        </p:nvCxnSpPr>
        <p:spPr>
          <a:xfrm>
            <a:off x="725214" y="1521372"/>
            <a:ext cx="7118131" cy="0"/>
          </a:xfrm>
          <a:prstGeom prst="line">
            <a:avLst/>
          </a:prstGeom>
          <a:ln w="12700">
            <a:solidFill>
              <a:srgbClr val="33CCF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3753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TotalTime>
  <Words>1047</Words>
  <Application>Microsoft Office PowerPoint</Application>
  <PresentationFormat>On-screen Show (4:3)</PresentationFormat>
  <Paragraphs>129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Bradley Hand ITC</vt:lpstr>
      <vt:lpstr>Calibri</vt:lpstr>
      <vt:lpstr>Calibri Light</vt:lpstr>
      <vt:lpstr>Wingdings</vt:lpstr>
      <vt:lpstr>Office Theme</vt:lpstr>
      <vt:lpstr>PowerPoint Presentation</vt:lpstr>
      <vt:lpstr>Pyramid of Information Processing</vt:lpstr>
      <vt:lpstr>Information Overload</vt:lpstr>
      <vt:lpstr>Executive Processing Domain</vt:lpstr>
      <vt:lpstr>Metacognitive Skills</vt:lpstr>
      <vt:lpstr>Negative Self Talk</vt:lpstr>
      <vt:lpstr>Metacognitive Skills</vt:lpstr>
      <vt:lpstr>Metacognitive Skills</vt:lpstr>
      <vt:lpstr>What Are Metacognitive Skills?</vt:lpstr>
      <vt:lpstr>Improving Metacognitive Skills</vt:lpstr>
      <vt:lpstr>Identifying negative thoughts</vt:lpstr>
      <vt:lpstr>Train for Positive Self-Talk</vt:lpstr>
      <vt:lpstr>Reducing Either/Or Thinking</vt:lpstr>
      <vt:lpstr>Developing Self-Control</vt:lpstr>
      <vt:lpstr>Improved General Problem-Solving</vt:lpstr>
      <vt:lpstr>Negative Self-Talk and  Self-Knowledge</vt:lpstr>
      <vt:lpstr>Negative Self-Talk and Option Knowledge</vt:lpstr>
      <vt:lpstr>Negative Self-Talk and Decision Making</vt:lpstr>
      <vt:lpstr>Negative Self-Talk and Executive Processing</vt:lpstr>
      <vt:lpstr>Maximizers and Satisficers</vt:lpstr>
      <vt:lpstr>Maximizers and Satisficers</vt:lpstr>
      <vt:lpstr>Summary</vt:lpstr>
    </vt:vector>
  </TitlesOfParts>
  <Company>Westmark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White</dc:creator>
  <cp:lastModifiedBy>Natalie</cp:lastModifiedBy>
  <cp:revision>117</cp:revision>
  <dcterms:created xsi:type="dcterms:W3CDTF">2022-03-08T19:49:57Z</dcterms:created>
  <dcterms:modified xsi:type="dcterms:W3CDTF">2022-05-11T20:21:02Z</dcterms:modified>
</cp:coreProperties>
</file>