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306" r:id="rId4"/>
    <p:sldId id="276" r:id="rId5"/>
    <p:sldId id="302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262" r:id="rId21"/>
    <p:sldId id="303" r:id="rId22"/>
    <p:sldId id="330" r:id="rId23"/>
    <p:sldId id="331" r:id="rId24"/>
    <p:sldId id="332" r:id="rId25"/>
    <p:sldId id="313" r:id="rId26"/>
    <p:sldId id="314" r:id="rId27"/>
    <p:sldId id="31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00FFCC"/>
    <a:srgbClr val="3BC3BD"/>
    <a:srgbClr val="EE8640"/>
    <a:srgbClr val="EF5438"/>
    <a:srgbClr val="24B5AF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6"/>
            <a:ext cx="7318317" cy="99991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300" dirty="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Alternative Ways to Work</a:t>
            </a:r>
            <a:endParaRPr lang="en-US" sz="93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Hourly vs. salaried employees—how do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they differ?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Role of U.S. Fair Labor Standards Act on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hourly (or non-exempt) employees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What accounts for employers’ use of overtime?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Check organization’s policy on overtime work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4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Work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24-hour work schedules—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including night, early morning,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and weekend work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May be expected of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workers at all levels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1A096-AA33-45AB-9896-0A63D098F970}"/>
              </a:ext>
            </a:extLst>
          </p:cNvPr>
          <p:cNvSpPr txBox="1"/>
          <p:nvPr/>
        </p:nvSpPr>
        <p:spPr>
          <a:xfrm>
            <a:off x="5268551" y="2090172"/>
            <a:ext cx="2574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might shift work affect employees’ lifestyle and other life roles?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Moonlighting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Examples include: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2 part-time jobs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Full-time job plus a 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part-time job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2 full-time jobs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1A096-AA33-45AB-9896-0A63D098F970}"/>
              </a:ext>
            </a:extLst>
          </p:cNvPr>
          <p:cNvSpPr txBox="1"/>
          <p:nvPr/>
        </p:nvSpPr>
        <p:spPr>
          <a:xfrm>
            <a:off x="4769788" y="2071699"/>
            <a:ext cx="2574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the pros and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cons of moonlighting?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Sharing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Single job shared by 2 people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What are some advantages of job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sharing for individuals? For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organizations?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What are some keys to proposing a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job sharing plan to one’s employer?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4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Working from a remote site away from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office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Home-based work most common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Made possible because of technology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What are some pros and cons of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telecommuting for workers &amp; organizations?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Self-Employment/ Independent Contracting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Important source of jobs—10% of the workforce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Growth in women-owned businesses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Failure rate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Importance of using resources on starting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a business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Distinctions between employees &amp;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independent contractors (see Table 9.1)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0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Worker owned companies, often found in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rural communities &amp; states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Organized to meet a need not fulfilled by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marketplace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What are some examples of cooperatives?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How might this type of work fit with your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skills, interest, &amp; values?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9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Contingent Workforce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One of the fastest growing areas of the  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economy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Has expanded to many different industries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Variety of terms used (see Table 9.2)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Nature of the work is uncertain, unpredictable,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dependent on employers’ needs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Contingent workers now a fixed part of many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organizations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3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757820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Organizations contracting with other companies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do work previously done by organization’s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Switching from a permanent employee to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as a contingent worker and doing the     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job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are some examples of jobs that can or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been outsourced?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might this affect you as a worker?</a:t>
            </a:r>
            <a:endParaRPr lang="en-US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2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Leasing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757820"/>
            <a:ext cx="6574141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Similar to outsourcing, leasing company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“leases” employees back to an organization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Often done to cover personnel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What could this mean if you are working in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</a:rPr>
              <a:t>an organization or seeking a job?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How are jobs created?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Alternative ways to work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Contingent workforce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The gig economy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Retirement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CIP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819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“Temps” are in a job with an ending date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Temporary employment vs.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working for a staffing agency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Distinguish between the terms,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employee, employer, and client in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the context of temporary</a:t>
            </a: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employment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What does “temp-to-hire” mean?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958DFC-586E-49DF-B513-2C0783F39F8B}"/>
              </a:ext>
            </a:extLst>
          </p:cNvPr>
          <p:cNvSpPr txBox="1"/>
          <p:nvPr/>
        </p:nvSpPr>
        <p:spPr>
          <a:xfrm>
            <a:off x="5674952" y="1938994"/>
            <a:ext cx="2574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the pros and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cons of temp work?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Gig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Various terms used to describe this type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of contingent work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Covers a wide variety of occupations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Often based around “digital matching”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Benefits &amp; “costs” of gig work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What might make someone choose to </a:t>
            </a:r>
          </a:p>
          <a:p>
            <a:pPr marL="0" indent="0">
              <a:lnSpc>
                <a:spcPct val="12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work in the gig economy?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0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Contingent Work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Contingent work and job satisfaction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Nature of employee benefits or lack thereof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Being tied to work that provides no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 or paid vacation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How does precarious work affect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 employed in these positions?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 &amp; Co-ops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Specialized type of contingent work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Provides employers with a chance to observe intern/co-op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students as potential permanent employees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US Department of Labor guidelines that govern unpaid 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internships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Internships as a link to full-time</a:t>
            </a: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positions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2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Retirement?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How do alternative ways of working affect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retirement plans?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Extent to which education, work, and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leisure have merged in today’s society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Options for individuals in retirement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Redefining what “retirement” means—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”encore careers”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7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Self-Knowledge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ways of working can still relate to interests,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values, skills, employment preferences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Knowledge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schema and language needed for jobs and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Connecting contingent &amp; permanent work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positions in one’s career tapestry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 (CASVE Cycle)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Rapid changes in organizations will create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gaps for career decisions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Processing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Requires new career metacognitions—what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some of these?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Thinking about the extent to which your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will include alternative ways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endParaRPr lang="en-US" sz="24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Learning about options for alternative ways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nderstanding how jobs are created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forces that impact “regular”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contingent jobs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 problems associated with alternative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ways of working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Creation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Where do jobs come from?</a:t>
            </a:r>
          </a:p>
          <a:p>
            <a:pPr lvl="1"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</a:rPr>
              <a:t> Consumer wants &amp; needs—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600" dirty="0">
                <a:effectLst/>
                <a:latin typeface="Arial" panose="020B0604020202020204" pitchFamily="34" charset="0"/>
              </a:rPr>
              <a:t>what are some examples of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600" dirty="0">
                <a:effectLst/>
                <a:latin typeface="Arial" panose="020B0604020202020204" pitchFamily="34" charset="0"/>
              </a:rPr>
              <a:t>these?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Number of jobs created by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new businesses—success &amp;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failure of start ups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Impact of artificial intelligence (AI) </a:t>
            </a:r>
          </a:p>
          <a:p>
            <a:pPr marL="0" indent="0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on future employment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2B8655-5418-4E8F-8C1F-16A403504D09}"/>
              </a:ext>
            </a:extLst>
          </p:cNvPr>
          <p:cNvSpPr txBox="1"/>
          <p:nvPr/>
        </p:nvSpPr>
        <p:spPr>
          <a:xfrm>
            <a:off x="4765965" y="2049829"/>
            <a:ext cx="3363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might this inform your career planning and job hunting?</a:t>
            </a:r>
            <a:endParaRPr lang="en-US" sz="32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Ways to Work: Examples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2" y="1877892"/>
            <a:ext cx="4449777" cy="387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Permanent full-time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positions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Part-time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Flextime, Compressed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workweek, Comp time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Overtime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Shift work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47349-6139-45B3-843C-036A9FAC72FE}"/>
              </a:ext>
            </a:extLst>
          </p:cNvPr>
          <p:cNvSpPr txBox="1"/>
          <p:nvPr/>
        </p:nvSpPr>
        <p:spPr>
          <a:xfrm>
            <a:off x="4867564" y="1877892"/>
            <a:ext cx="3380509" cy="39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“Moonlighting”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Job sharing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Telecommuting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Self-employment,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independent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contracting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Cooperatives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B0EA6-383F-4E17-8ED5-C2D7940470CF}"/>
              </a:ext>
            </a:extLst>
          </p:cNvPr>
          <p:cNvCxnSpPr>
            <a:cxnSpLocks/>
          </p:cNvCxnSpPr>
          <p:nvPr/>
        </p:nvCxnSpPr>
        <p:spPr>
          <a:xfrm>
            <a:off x="4544450" y="1521372"/>
            <a:ext cx="0" cy="448226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Full-Time Positions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Most common way of working (typically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50 to 80% of workers)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Term “permanent” may have less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meaning in today’s economy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Individuals work directly for the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organization with full benefits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2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Positions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Most common alternative way to work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Defined as 1-34 hours per week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Allow employers to adjust to changes in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consumer demands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Meets needs of employees with other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personal responsibilities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3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Variety of ways to flex—e.g., 4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days at 10 hours per week, 6:30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am-3:30 pm, working longer days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>
                <a:effectLst/>
                <a:latin typeface="Arial" panose="020B0604020202020204" pitchFamily="34" charset="0"/>
              </a:rPr>
              <a:t>and half days, weekends, etc.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44CEB-BAAF-4511-8DD3-5979999F0E4D}"/>
              </a:ext>
            </a:extLst>
          </p:cNvPr>
          <p:cNvSpPr txBox="1"/>
          <p:nvPr/>
        </p:nvSpPr>
        <p:spPr>
          <a:xfrm>
            <a:off x="5837383" y="1877892"/>
            <a:ext cx="2207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Which of these might appeal to you or not?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What are some advantages of flextime?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Helping employees meet other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obligations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Helping employers cover different shifts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Help communities with traffic problems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7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Work Week/ Comp 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Variations on flextime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Working extra hours to have some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days off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Allowing employees to work extra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hours and then “bank” them for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effectLst/>
                <a:latin typeface="Arial" panose="020B0604020202020204" pitchFamily="34" charset="0"/>
              </a:rPr>
              <a:t>personal time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9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1249</Words>
  <Application>Microsoft Office PowerPoint</Application>
  <PresentationFormat>On-screen Show (4:3)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Job Creation</vt:lpstr>
      <vt:lpstr>Alternative Ways to Work: Examples</vt:lpstr>
      <vt:lpstr>Permanent Full-Time Positions</vt:lpstr>
      <vt:lpstr>Part-Time Positions</vt:lpstr>
      <vt:lpstr>Flextime</vt:lpstr>
      <vt:lpstr>Flextime</vt:lpstr>
      <vt:lpstr>Compressed Work Week/ Comp Time</vt:lpstr>
      <vt:lpstr>Overtime</vt:lpstr>
      <vt:lpstr>Shift Work</vt:lpstr>
      <vt:lpstr>Moonlighting</vt:lpstr>
      <vt:lpstr>Job Sharing</vt:lpstr>
      <vt:lpstr>Telecommuting</vt:lpstr>
      <vt:lpstr>Self-Employment/ Independent Contracting</vt:lpstr>
      <vt:lpstr>Cooperatives</vt:lpstr>
      <vt:lpstr>Contingent Workforce</vt:lpstr>
      <vt:lpstr>Outsourcing</vt:lpstr>
      <vt:lpstr>Employee Leasing</vt:lpstr>
      <vt:lpstr>Temporary Services</vt:lpstr>
      <vt:lpstr>The Gig Economy</vt:lpstr>
      <vt:lpstr>Issues with Contingent Work</vt:lpstr>
      <vt:lpstr>Internships &amp; Co-ops</vt:lpstr>
      <vt:lpstr>What About Retirement?</vt:lpstr>
      <vt:lpstr>CIP Perspective</vt:lpstr>
      <vt:lpstr>CIP Perspective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235</cp:revision>
  <dcterms:created xsi:type="dcterms:W3CDTF">2022-03-08T19:49:57Z</dcterms:created>
  <dcterms:modified xsi:type="dcterms:W3CDTF">2022-05-12T20:38:50Z</dcterms:modified>
</cp:coreProperties>
</file>