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C88E"/>
    <a:srgbClr val="E4D768"/>
    <a:srgbClr val="B2D1E3"/>
    <a:srgbClr val="B5E6E3"/>
    <a:srgbClr val="BAE6E3"/>
    <a:srgbClr val="B5E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F4223-0670-4780-85A9-EB6558B41C37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15659-CD33-4918-88B2-495F62DC1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09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smtClean="0"/>
              <a:t>For those new</a:t>
            </a:r>
            <a:r>
              <a:rPr lang="en-US" baseline="0" dirty="0" smtClean="0"/>
              <a:t> to what internships are, explain briefly what they are and how they differ from other experiential learning opportunities.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15659-CD33-4918-88B2-495F62DC15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4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15659-CD33-4918-88B2-495F62DC15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30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15659-CD33-4918-88B2-495F62DC15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01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Important</a:t>
            </a:r>
            <a:r>
              <a:rPr lang="en-US" baseline="0" dirty="0" smtClean="0"/>
              <a:t> to do self-assessment on what the student is looking for and skills they hope to gain, values, and limitations.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15659-CD33-4918-88B2-495F62DC15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59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Show you’ve done your homework!</a:t>
            </a:r>
          </a:p>
          <a:p>
            <a:pPr>
              <a:buClrTx/>
              <a:defRPr/>
            </a:pP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What are the most important characteristics for success in this role?</a:t>
            </a:r>
          </a:p>
          <a:p>
            <a:pPr>
              <a:buClrTx/>
              <a:defRPr/>
            </a:pP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What are the priorities                     for the job?</a:t>
            </a:r>
          </a:p>
          <a:p>
            <a:pPr>
              <a:buClrTx/>
              <a:defRPr/>
            </a:pP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What are 3 things you                find most challenging                   about your job?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15659-CD33-4918-88B2-495F62DC15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24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There</a:t>
            </a:r>
            <a:r>
              <a:rPr lang="en-US" baseline="0" dirty="0" smtClean="0"/>
              <a:t> are so many ways to find internships!</a:t>
            </a:r>
            <a:br>
              <a:rPr lang="en-US" baseline="0" dirty="0" smtClean="0"/>
            </a:br>
            <a:endParaRPr lang="en-US" baseline="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aseline="0" dirty="0" smtClean="0"/>
              <a:t>The Career Center has many resources, including but not limited to Handshake, on our website.  There are other online platforms like LinkedIn, </a:t>
            </a:r>
            <a:r>
              <a:rPr lang="en-US" baseline="0" dirty="0" err="1" smtClean="0"/>
              <a:t>Goin</a:t>
            </a:r>
            <a:r>
              <a:rPr lang="en-US" baseline="0" dirty="0" smtClean="0"/>
              <a:t> Global, and ones more tailored to certain career paths.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aseline="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aseline="0" dirty="0" smtClean="0"/>
              <a:t>Networking is huge.  It makes the difference between just being a paper/electronic application and actually putting a face to the name or endorsement from a friend/colleague/etc.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15659-CD33-4918-88B2-495F62DC15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80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critical part.</a:t>
            </a:r>
          </a:p>
          <a:p>
            <a:endParaRPr lang="en-US" dirty="0" smtClean="0"/>
          </a:p>
          <a:p>
            <a:r>
              <a:rPr lang="en-US" dirty="0" smtClean="0"/>
              <a:t>Typically,</a:t>
            </a:r>
            <a:r>
              <a:rPr lang="en-US" baseline="0" dirty="0" smtClean="0"/>
              <a:t> men are more likely to apply for positions if they match at least 50% of the qualifications listed.  For women, it much closer to 80+%.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15659-CD33-4918-88B2-495F62DC15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7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Connect</a:t>
            </a:r>
            <a:r>
              <a:rPr lang="en-US" baseline="0" dirty="0" smtClean="0"/>
              <a:t> with companies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Ask for business cards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Practice my elevator speech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What if none of the companies are hiring?</a:t>
            </a:r>
            <a:endParaRPr lang="en-US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15659-CD33-4918-88B2-495F62DC15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20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FAQs:</a:t>
            </a:r>
            <a:r>
              <a:rPr lang="en-US" baseline="0" dirty="0" smtClean="0"/>
              <a:t> Add in frequently asked questions for your topic</a:t>
            </a:r>
          </a:p>
          <a:p>
            <a:r>
              <a:rPr lang="en-US" baseline="0" dirty="0" smtClean="0"/>
              <a:t>-timeline?</a:t>
            </a:r>
          </a:p>
          <a:p>
            <a:r>
              <a:rPr lang="en-US" baseline="0" dirty="0" smtClean="0"/>
              <a:t>-how many to apply to?</a:t>
            </a:r>
          </a:p>
          <a:p>
            <a:r>
              <a:rPr lang="en-US" baseline="0" dirty="0" smtClean="0"/>
              <a:t>-how to get hired full-time after graduation?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15659-CD33-4918-88B2-495F62DC15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83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15659-CD33-4918-88B2-495F62DC15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57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15659-CD33-4918-88B2-495F62DC15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91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79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9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8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8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4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63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62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8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79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5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73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ADF24-0ADA-49C8-88BF-1D981B2B416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0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fsu.qualtrics.com/jfe/form/SV_ehYHior3VQCsabz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jobs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areer.fsu.edu/resources/search-internships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fsu.joinhandshake.com/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career.fsu.edu/ERP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fsu.joinhandshake.com/login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95" y="174987"/>
            <a:ext cx="6915203" cy="16621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55568"/>
            <a:ext cx="12192000" cy="802432"/>
          </a:xfrm>
          <a:prstGeom prst="rect">
            <a:avLst/>
          </a:prstGeom>
          <a:solidFill>
            <a:srgbClr val="B2D1E3"/>
          </a:solidFill>
          <a:ln>
            <a:solidFill>
              <a:srgbClr val="B2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07706" y="2481943"/>
            <a:ext cx="101703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dobe Garamond Pro Bold" panose="02020702060506020403" pitchFamily="18" charset="0"/>
              </a:rPr>
              <a:t>PRC Express Workshop: Landing an Internship</a:t>
            </a:r>
          </a:p>
          <a:p>
            <a:pPr algn="ctr"/>
            <a:endParaRPr lang="en-US" sz="4400" dirty="0" smtClean="0">
              <a:latin typeface="Adobe Garamond Pro Bold" panose="02020702060506020403" pitchFamily="18" charset="0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3" y="4052724"/>
            <a:ext cx="10058400" cy="200284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1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04"/>
    </mc:Choice>
    <mc:Fallback>
      <p:transition spd="slow" advTm="20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dobe Garamond Pro Bold" panose="02020702060506020403" pitchFamily="18" charset="0"/>
              </a:rPr>
              <a:t>Questions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88" y="5793971"/>
            <a:ext cx="3781113" cy="908821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B2D1E3"/>
          </a:solidFill>
          <a:ln>
            <a:solidFill>
              <a:srgbClr val="B2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A9C88E"/>
          </a:solidFill>
          <a:ln>
            <a:solidFill>
              <a:srgbClr val="A9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E4D768"/>
          </a:solidFill>
          <a:ln>
            <a:solidFill>
              <a:srgbClr val="E4D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9162" y="2257498"/>
            <a:ext cx="10050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mbria" panose="02040503050406030204" pitchFamily="18" charset="0"/>
              </a:rPr>
              <a:t>When should I start looking for internships?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mbria" panose="02040503050406030204" pitchFamily="18" charset="0"/>
              </a:rPr>
              <a:t>How many internships should I have before I graduate?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9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64"/>
    </mc:Choice>
    <mc:Fallback>
      <p:transition spd="slow" advTm="57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Professional Clothing Closet</a:t>
            </a:r>
            <a:r>
              <a:rPr lang="en-US" sz="3200" b="1" dirty="0">
                <a:solidFill>
                  <a:srgbClr val="65021A"/>
                </a:solidFill>
                <a:latin typeface="Cambria" panose="02040503050406030204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65021A"/>
                </a:solidFill>
                <a:latin typeface="Cambria" panose="02040503050406030204" pitchFamily="18" charset="0"/>
                <a:cs typeface="Times New Roman" pitchFamily="18" charset="0"/>
              </a:rPr>
            </a:b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88" y="5793971"/>
            <a:ext cx="3781113" cy="908821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B2D1E3"/>
          </a:solidFill>
          <a:ln>
            <a:solidFill>
              <a:srgbClr val="B2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A9C88E"/>
          </a:solidFill>
          <a:ln>
            <a:solidFill>
              <a:srgbClr val="A9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E4D768"/>
          </a:solidFill>
          <a:ln>
            <a:solidFill>
              <a:srgbClr val="E4D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45054" y="15384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ambria" panose="02040503050406030204" pitchFamily="18" charset="0"/>
                <a:cs typeface="Calibri" panose="020F0502020204030204" pitchFamily="34" charset="0"/>
              </a:rPr>
              <a:t>Students can obtain FREE professional and business casual attire appropriate for: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778" y="2383951"/>
            <a:ext cx="2682472" cy="24873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771" y="2538828"/>
            <a:ext cx="3733800" cy="2489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3835" y="5424639"/>
            <a:ext cx="5760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View hours of operation at </a:t>
            </a:r>
            <a:r>
              <a:rPr lang="en-US" dirty="0">
                <a:solidFill>
                  <a:srgbClr val="8A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career.fsu.edu/</a:t>
            </a:r>
            <a:r>
              <a:rPr lang="en-US" dirty="0" err="1">
                <a:solidFill>
                  <a:srgbClr val="8A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ClothingCloset</a:t>
            </a:r>
            <a:endParaRPr lang="en-US" dirty="0">
              <a:solidFill>
                <a:srgbClr val="8A000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0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68"/>
    </mc:Choice>
    <mc:Fallback>
      <p:transition spd="slow" advTm="2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Drop- in Career Advising</a:t>
            </a:r>
            <a:r>
              <a:rPr lang="en-US" sz="3200" b="1" dirty="0">
                <a:solidFill>
                  <a:srgbClr val="65021A"/>
                </a:solidFill>
                <a:latin typeface="Cambria" panose="02040503050406030204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65021A"/>
                </a:solidFill>
                <a:latin typeface="Cambria" panose="02040503050406030204" pitchFamily="18" charset="0"/>
                <a:cs typeface="Times New Roman" pitchFamily="18" charset="0"/>
              </a:rPr>
            </a:b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88" y="5793971"/>
            <a:ext cx="3781113" cy="908821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B2D1E3"/>
          </a:solidFill>
          <a:ln>
            <a:solidFill>
              <a:srgbClr val="B2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A9C88E"/>
          </a:solidFill>
          <a:ln>
            <a:solidFill>
              <a:srgbClr val="A9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E4D768"/>
          </a:solidFill>
          <a:ln>
            <a:solidFill>
              <a:srgbClr val="E4D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45054" y="1538406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Monday – Friday, 9 a.m. - 4:30 p.m.</a:t>
            </a:r>
          </a:p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Extended Tuesday hours, 9 a.m. - 8 p.m. </a:t>
            </a:r>
          </a:p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(Fall and Spring semesters only)</a:t>
            </a:r>
          </a:p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Closed Fridays, 1:30 - 2:30 p.m. (Fall &amp; Spring semester)</a:t>
            </a:r>
            <a:endParaRPr lang="en-US" dirty="0"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2896" y="5283962"/>
            <a:ext cx="4689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Visit career.fsu.edu/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CareerSpots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 learn more!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03" y="3011515"/>
            <a:ext cx="2811087" cy="196548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29"/>
    </mc:Choice>
    <mc:Fallback>
      <p:transition spd="slow" advTm="26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The Career Center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88" y="5793971"/>
            <a:ext cx="3781113" cy="908821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B2D1E3"/>
          </a:solidFill>
          <a:ln>
            <a:solidFill>
              <a:srgbClr val="B2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A9C88E"/>
          </a:solidFill>
          <a:ln>
            <a:solidFill>
              <a:srgbClr val="A9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E4D768"/>
          </a:solidFill>
          <a:ln>
            <a:solidFill>
              <a:srgbClr val="E4D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45054" y="153840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Located in the Dunlap Success Center at the corner of Learning Way and Woodward Avenue</a:t>
            </a:r>
            <a:endParaRPr lang="en-US" dirty="0"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117" y="2387255"/>
            <a:ext cx="4759577" cy="3265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14982" y="6024949"/>
            <a:ext cx="528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mbria" panose="02040503050406030204" pitchFamily="18" charset="0"/>
              </a:rPr>
              <a:t>Career.fsu.edu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1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0"/>
    </mc:Choice>
    <mc:Fallback>
      <p:transition spd="slow" advTm="11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Complete the survey to confirm your attendance 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88" y="5793971"/>
            <a:ext cx="3781113" cy="908821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B2D1E3"/>
          </a:solidFill>
          <a:ln>
            <a:solidFill>
              <a:srgbClr val="B2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A9C88E"/>
          </a:solidFill>
          <a:ln>
            <a:solidFill>
              <a:srgbClr val="A9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E4D768"/>
          </a:solidFill>
          <a:ln>
            <a:solidFill>
              <a:srgbClr val="E4D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14982" y="6024949"/>
            <a:ext cx="528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mbria" panose="02040503050406030204" pitchFamily="18" charset="0"/>
              </a:rPr>
              <a:t>Career.fsu.edu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52141" y="2752014"/>
            <a:ext cx="843182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dobe Garamond Pro" panose="02020502060506020403" pitchFamily="18" charset="0"/>
                <a:hlinkClick r:id="rId6"/>
              </a:rPr>
              <a:t>PRC workshop survey</a:t>
            </a:r>
            <a:endParaRPr lang="en-US" sz="3600" dirty="0">
              <a:latin typeface="Adobe Garamond Pro" panose="020205020605060204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7321" y="4004337"/>
            <a:ext cx="8431823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latin typeface="Adobe Garamond Pro" panose="02020502060506020403" pitchFamily="18" charset="0"/>
              </a:rPr>
              <a:t>*</a:t>
            </a:r>
            <a:r>
              <a:rPr lang="en-US" sz="3600" i="1" dirty="0" smtClean="0">
                <a:latin typeface="Adobe Garamond Pro" panose="02020502060506020403" pitchFamily="18" charset="0"/>
              </a:rPr>
              <a:t>This will count towards your </a:t>
            </a:r>
            <a:r>
              <a:rPr lang="en-US" sz="3600" i="1" dirty="0" smtClean="0">
                <a:latin typeface="Adobe Garamond Pro" panose="02020502060506020403" pitchFamily="18" charset="0"/>
              </a:rPr>
              <a:t>completion </a:t>
            </a:r>
            <a:r>
              <a:rPr lang="en-US" sz="3600" i="1" dirty="0" smtClean="0">
                <a:latin typeface="Adobe Garamond Pro" panose="02020502060506020403" pitchFamily="18" charset="0"/>
              </a:rPr>
              <a:t>of the </a:t>
            </a:r>
            <a:r>
              <a:rPr lang="en-US" sz="3600" i="1" dirty="0" smtClean="0">
                <a:latin typeface="Adobe Garamond Pro" panose="02020502060506020403" pitchFamily="18" charset="0"/>
              </a:rPr>
              <a:t>ProfessioNole </a:t>
            </a:r>
            <a:r>
              <a:rPr lang="en-US" sz="3600" i="1" dirty="0">
                <a:latin typeface="Adobe Garamond Pro" panose="02020502060506020403" pitchFamily="18" charset="0"/>
              </a:rPr>
              <a:t>R</a:t>
            </a:r>
            <a:r>
              <a:rPr lang="en-US" sz="3600" i="1" dirty="0" smtClean="0">
                <a:latin typeface="Adobe Garamond Pro" panose="02020502060506020403" pitchFamily="18" charset="0"/>
              </a:rPr>
              <a:t>eady </a:t>
            </a:r>
            <a:r>
              <a:rPr lang="en-US" sz="3600" i="1" dirty="0">
                <a:latin typeface="Adobe Garamond Pro" panose="02020502060506020403" pitchFamily="18" charset="0"/>
              </a:rPr>
              <a:t>C</a:t>
            </a:r>
            <a:r>
              <a:rPr lang="en-US" sz="3600" i="1" dirty="0" smtClean="0">
                <a:latin typeface="Adobe Garamond Pro" panose="02020502060506020403" pitchFamily="18" charset="0"/>
              </a:rPr>
              <a:t>ertificate</a:t>
            </a:r>
            <a:endParaRPr lang="en-US" sz="3600" i="1" dirty="0">
              <a:latin typeface="Adobe Garamond Pro" panose="02020502060506020403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8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76"/>
    </mc:Choice>
    <mc:Fallback>
      <p:transition spd="slow" advTm="35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Overview: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88" y="5793971"/>
            <a:ext cx="3781113" cy="908821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B2D1E3"/>
          </a:solidFill>
          <a:ln>
            <a:solidFill>
              <a:srgbClr val="B2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A9C88E"/>
          </a:solidFill>
          <a:ln>
            <a:solidFill>
              <a:srgbClr val="A9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E4D768"/>
          </a:solidFill>
          <a:ln>
            <a:solidFill>
              <a:srgbClr val="E4D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96538" y="1920240"/>
            <a:ext cx="88613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Adobe Garamond Pro"/>
              </a:rPr>
              <a:t>Outcomes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Adobe Garamond Pro"/>
              </a:rPr>
              <a:t>5 tips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Adobe Garamond Pro"/>
              </a:rPr>
              <a:t>Next steps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Adobe Garamond Pro"/>
              </a:rPr>
              <a:t>Questions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2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75"/>
    </mc:Choice>
    <mc:Fallback>
      <p:transition spd="slow" advTm="19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dobe Garamond Pro Bold" panose="02020702060506020403" pitchFamily="18" charset="0"/>
              </a:rPr>
              <a:t>Learning Outcomes and Career Readiness Competencies: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88" y="5793971"/>
            <a:ext cx="3781113" cy="908821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B2D1E3"/>
          </a:solidFill>
          <a:ln>
            <a:solidFill>
              <a:srgbClr val="B2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A9C88E"/>
          </a:solidFill>
          <a:ln>
            <a:solidFill>
              <a:srgbClr val="A9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E4D768"/>
          </a:solidFill>
          <a:ln>
            <a:solidFill>
              <a:srgbClr val="E4D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21724" y="1830648"/>
            <a:ext cx="10050087" cy="345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342900">
              <a:spcBef>
                <a:spcPts val="750"/>
              </a:spcBef>
              <a:buSzPct val="100000"/>
            </a:pPr>
            <a:r>
              <a:rPr lang="en-US" sz="3200" b="1" dirty="0">
                <a:solidFill>
                  <a:prstClr val="black"/>
                </a:solidFill>
                <a:latin typeface="Adobe Garamond Pro"/>
                <a:cs typeface="Calibri" panose="020F0502020204030204" pitchFamily="34" charset="0"/>
              </a:rPr>
              <a:t>Learning Outcome: </a:t>
            </a:r>
            <a:r>
              <a:rPr lang="en-US" sz="3200" dirty="0">
                <a:solidFill>
                  <a:prstClr val="black"/>
                </a:solidFill>
                <a:latin typeface="Adobe Garamond Pro"/>
                <a:cs typeface="Calibri" panose="020F0502020204030204" pitchFamily="34" charset="0"/>
              </a:rPr>
              <a:t>Understand timing, process and tips to successfully land an internship</a:t>
            </a:r>
          </a:p>
          <a:p>
            <a:pPr lvl="0" defTabSz="342900">
              <a:spcBef>
                <a:spcPts val="750"/>
              </a:spcBef>
              <a:buSzPct val="100000"/>
            </a:pPr>
            <a:endParaRPr lang="en-US" sz="3200" b="1" dirty="0">
              <a:solidFill>
                <a:prstClr val="black"/>
              </a:solidFill>
              <a:latin typeface="Adobe Garamond Pro"/>
              <a:cs typeface="Calibri" panose="020F0502020204030204" pitchFamily="34" charset="0"/>
            </a:endParaRPr>
          </a:p>
          <a:p>
            <a:pPr marL="257175" lvl="0" indent="-257175" defTabSz="342900">
              <a:spcBef>
                <a:spcPts val="750"/>
              </a:spcBef>
              <a:buClr>
                <a:srgbClr val="65021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Adobe Garamond Pro"/>
                <a:cs typeface="Calibri" panose="020F0502020204030204" pitchFamily="34" charset="0"/>
              </a:rPr>
              <a:t>Related competencies:</a:t>
            </a:r>
          </a:p>
          <a:p>
            <a:pPr marL="857250" lvl="2" indent="-171450" defTabSz="342900">
              <a:spcBef>
                <a:spcPts val="75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dobe Garamond Pro"/>
                <a:cs typeface="Calibri" panose="020F0502020204030204" pitchFamily="34" charset="0"/>
              </a:rPr>
              <a:t>Career Management</a:t>
            </a:r>
          </a:p>
          <a:p>
            <a:pPr marL="857250" lvl="2" indent="-171450" defTabSz="342900">
              <a:spcBef>
                <a:spcPts val="75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dobe Garamond Pro"/>
                <a:cs typeface="Calibri" panose="020F0502020204030204" pitchFamily="34" charset="0"/>
              </a:rPr>
              <a:t>Critical Thinking/Problem Solving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1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03"/>
    </mc:Choice>
    <mc:Fallback>
      <p:transition spd="slow" advTm="24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dobe Garamond Pro Bold" panose="02020702060506020403" pitchFamily="18" charset="0"/>
              </a:rPr>
              <a:t>Tip #1: Understand what an internship is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88" y="5793971"/>
            <a:ext cx="3781113" cy="908821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B2D1E3"/>
          </a:solidFill>
          <a:ln>
            <a:solidFill>
              <a:srgbClr val="B2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A9C88E"/>
          </a:solidFill>
          <a:ln>
            <a:solidFill>
              <a:srgbClr val="A9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E4D768"/>
          </a:solidFill>
          <a:ln>
            <a:solidFill>
              <a:srgbClr val="E4D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21724" y="1830648"/>
            <a:ext cx="10050087" cy="308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342900">
              <a:spcBef>
                <a:spcPts val="75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Career-related experience </a:t>
            </a:r>
          </a:p>
          <a:p>
            <a:pPr marL="257175" lvl="0" indent="-257175" defTabSz="342900">
              <a:spcBef>
                <a:spcPts val="75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Paid or unpaid</a:t>
            </a:r>
          </a:p>
          <a:p>
            <a:pPr marL="257175" lvl="0" indent="-257175" defTabSz="342900">
              <a:spcBef>
                <a:spcPts val="75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Typically lasts one semester/at least 60 hours</a:t>
            </a:r>
          </a:p>
          <a:p>
            <a:pPr marL="257175" lvl="0" indent="-257175" defTabSz="342900">
              <a:spcBef>
                <a:spcPts val="75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Usually part-time </a:t>
            </a:r>
          </a:p>
          <a:p>
            <a:pPr marL="257175" lvl="0" indent="-257175" defTabSz="342900">
              <a:spcBef>
                <a:spcPts val="75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Opportunity to receive either academic credit through your college or recognition through The Career Center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2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972"/>
    </mc:Choice>
    <mc:Fallback>
      <p:transition spd="slow" advTm="94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dobe Garamond Pro Bold" panose="02020702060506020403" pitchFamily="18" charset="0"/>
              </a:rPr>
              <a:t>Tip #2: Know Yourself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88" y="5793971"/>
            <a:ext cx="3781113" cy="908821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B2D1E3"/>
          </a:solidFill>
          <a:ln>
            <a:solidFill>
              <a:srgbClr val="B2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A9C88E"/>
          </a:solidFill>
          <a:ln>
            <a:solidFill>
              <a:srgbClr val="A9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E4D768"/>
          </a:solidFill>
          <a:ln>
            <a:solidFill>
              <a:srgbClr val="E4D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21724" y="1830648"/>
            <a:ext cx="10050087" cy="319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342900">
              <a:spcBef>
                <a:spcPts val="750"/>
              </a:spcBef>
              <a:buClr>
                <a:srgbClr val="65021A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What type of experience are you looking for?</a:t>
            </a:r>
          </a:p>
          <a:p>
            <a:pPr marL="557213" lvl="1" indent="-214313" defTabSz="342900">
              <a:spcBef>
                <a:spcPts val="750"/>
              </a:spcBef>
              <a:buClr>
                <a:srgbClr val="65021A"/>
              </a:buClr>
              <a:buSzPct val="60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Related to intended career field vs. trying something new?</a:t>
            </a:r>
          </a:p>
          <a:p>
            <a:pPr marL="557213" lvl="1" indent="-214313" defTabSz="342900">
              <a:spcBef>
                <a:spcPts val="750"/>
              </a:spcBef>
              <a:buClr>
                <a:srgbClr val="65021A"/>
              </a:buClr>
              <a:buSzPct val="60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Paid vs. unpaid?</a:t>
            </a:r>
          </a:p>
          <a:p>
            <a:pPr marL="557213" lvl="1" indent="-214313" defTabSz="342900">
              <a:spcBef>
                <a:spcPts val="750"/>
              </a:spcBef>
              <a:buClr>
                <a:srgbClr val="65021A"/>
              </a:buClr>
              <a:buSzPct val="60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Time commitment? </a:t>
            </a:r>
          </a:p>
          <a:p>
            <a:pPr marL="257175" lvl="0" indent="-257175" defTabSz="342900">
              <a:spcBef>
                <a:spcPts val="750"/>
              </a:spcBef>
              <a:buClr>
                <a:srgbClr val="65021A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Where do you want to complete the internship?</a:t>
            </a:r>
          </a:p>
          <a:p>
            <a:pPr marL="257175" lvl="0" indent="-257175" defTabSz="342900">
              <a:spcBef>
                <a:spcPts val="750"/>
              </a:spcBef>
              <a:buClr>
                <a:srgbClr val="65021A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What are the skills you want to build?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12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281"/>
    </mc:Choice>
    <mc:Fallback>
      <p:transition spd="slow" advTm="104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dobe Garamond Pro Bold" panose="02020702060506020403" pitchFamily="18" charset="0"/>
              </a:rPr>
              <a:t>Tip #3: Know the Process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88" y="5793971"/>
            <a:ext cx="3781113" cy="908821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B2D1E3"/>
          </a:solidFill>
          <a:ln>
            <a:solidFill>
              <a:srgbClr val="B2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A9C88E"/>
          </a:solidFill>
          <a:ln>
            <a:solidFill>
              <a:srgbClr val="A9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E4D768"/>
          </a:solidFill>
          <a:ln>
            <a:solidFill>
              <a:srgbClr val="E4D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54670" y="1584463"/>
            <a:ext cx="1005008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342900">
              <a:spcBef>
                <a:spcPct val="0"/>
              </a:spcBef>
              <a:defRPr/>
            </a:pPr>
            <a:r>
              <a:rPr lang="en-US" altLang="en-US" sz="2400" b="1" dirty="0">
                <a:latin typeface="Adobe Garamond Pro"/>
                <a:cs typeface="Calibri" panose="020F0502020204030204" pitchFamily="34" charset="0"/>
              </a:rPr>
              <a:t>The process includes:</a:t>
            </a:r>
          </a:p>
          <a:p>
            <a:pPr marL="457200" lvl="0" indent="-457200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dobe Garamond Pro"/>
                <a:cs typeface="Calibri" panose="020F0502020204030204" pitchFamily="34" charset="0"/>
              </a:rPr>
              <a:t>Having idea what you’re looking for and where</a:t>
            </a:r>
          </a:p>
          <a:p>
            <a:pPr marL="457200" lvl="0" indent="-457200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dobe Garamond Pro"/>
                <a:cs typeface="Calibri" panose="020F0502020204030204" pitchFamily="34" charset="0"/>
              </a:rPr>
              <a:t>Creating strong resume/cover letter</a:t>
            </a:r>
          </a:p>
          <a:p>
            <a:pPr marL="457200" lvl="0" indent="-457200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dobe Garamond Pro"/>
                <a:cs typeface="Calibri" panose="020F0502020204030204" pitchFamily="34" charset="0"/>
              </a:rPr>
              <a:t>Using resources to find internships</a:t>
            </a:r>
          </a:p>
          <a:p>
            <a:pPr marL="457200" lvl="0" indent="-457200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dobe Garamond Pro"/>
                <a:cs typeface="Calibri" panose="020F0502020204030204" pitchFamily="34" charset="0"/>
              </a:rPr>
              <a:t>Applying to internships</a:t>
            </a:r>
          </a:p>
          <a:p>
            <a:pPr marL="457200" lvl="0" indent="-457200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dobe Garamond Pro"/>
                <a:cs typeface="Calibri" panose="020F0502020204030204" pitchFamily="34" charset="0"/>
              </a:rPr>
              <a:t>Interviewing</a:t>
            </a:r>
          </a:p>
          <a:p>
            <a:pPr marL="457200" lvl="0" indent="-457200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dobe Garamond Pro"/>
                <a:cs typeface="Calibri" panose="020F0502020204030204" pitchFamily="34" charset="0"/>
              </a:rPr>
              <a:t>Sending a thank you note</a:t>
            </a:r>
          </a:p>
          <a:p>
            <a:pPr marL="457200" lvl="0" indent="-457200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dobe Garamond Pro"/>
                <a:cs typeface="Calibri" panose="020F0502020204030204" pitchFamily="34" charset="0"/>
              </a:rPr>
              <a:t>Following up</a:t>
            </a:r>
          </a:p>
          <a:p>
            <a:pPr lvl="0" defTabSz="342900">
              <a:spcBef>
                <a:spcPct val="0"/>
              </a:spcBef>
              <a:defRPr/>
            </a:pPr>
            <a:endParaRPr lang="en-US" altLang="en-US" sz="1200" dirty="0">
              <a:latin typeface="Adobe Garamond Pro"/>
              <a:cs typeface="Calibri" panose="020F0502020204030204" pitchFamily="34" charset="0"/>
            </a:endParaRPr>
          </a:p>
          <a:p>
            <a:pPr lvl="0" defTabSz="342900">
              <a:spcBef>
                <a:spcPct val="0"/>
              </a:spcBef>
              <a:defRPr/>
            </a:pPr>
            <a:r>
              <a:rPr lang="en-US" altLang="en-US" sz="2400" dirty="0">
                <a:latin typeface="Adobe Garamond Pro"/>
                <a:cs typeface="Calibri" panose="020F0502020204030204" pitchFamily="34" charset="0"/>
              </a:rPr>
              <a:t>Typically, this process can take 12-16 weeks from submitting an application to actually starting. Think about when you want to begin your internship and then back up 3-4 months.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5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14"/>
    </mc:Choice>
    <mc:Fallback>
      <p:transition spd="slow" advTm="9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dobe Garamond Pro Bold" panose="02020702060506020403" pitchFamily="18" charset="0"/>
              </a:rPr>
              <a:t>Tip #4: Don’t Limit yourself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88" y="5793971"/>
            <a:ext cx="3781113" cy="908821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B2D1E3"/>
          </a:solidFill>
          <a:ln>
            <a:solidFill>
              <a:srgbClr val="B2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A9C88E"/>
          </a:solidFill>
          <a:ln>
            <a:solidFill>
              <a:srgbClr val="A9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E4D768"/>
          </a:solidFill>
          <a:ln>
            <a:solidFill>
              <a:srgbClr val="E4D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54670" y="1584463"/>
            <a:ext cx="100500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342900">
              <a:spcBef>
                <a:spcPct val="0"/>
              </a:spcBef>
              <a:defRPr/>
            </a:pPr>
            <a:r>
              <a:rPr lang="en-US" altLang="en-US" sz="2400" b="1" dirty="0">
                <a:latin typeface="Adobe Garamond Pro"/>
                <a:cs typeface="Calibri" panose="020F0502020204030204" pitchFamily="34" charset="0"/>
              </a:rPr>
              <a:t>There are many different platforms to find internships. Examples include:</a:t>
            </a:r>
          </a:p>
          <a:p>
            <a:pPr lvl="0" defTabSz="342900">
              <a:spcBef>
                <a:spcPct val="0"/>
              </a:spcBef>
              <a:defRPr/>
            </a:pPr>
            <a:endParaRPr lang="en-US" altLang="en-US" sz="2400" b="1" dirty="0">
              <a:solidFill>
                <a:prstClr val="black"/>
              </a:solidFill>
              <a:latin typeface="Adobe Garamond Pro"/>
              <a:cs typeface="Calibri" panose="020F0502020204030204" pitchFamily="34" charset="0"/>
            </a:endParaRPr>
          </a:p>
          <a:p>
            <a:pPr marL="457200" lvl="0" indent="-457200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prstClr val="black"/>
                </a:solidFill>
                <a:latin typeface="Adobe Garamond Pro"/>
                <a:cs typeface="Calibri" panose="020F0502020204030204" pitchFamily="34" charset="0"/>
                <a:hlinkClick r:id="rId6"/>
              </a:rPr>
              <a:t>Handshake</a:t>
            </a:r>
            <a:endParaRPr lang="en-US" altLang="en-US" sz="2400" dirty="0">
              <a:solidFill>
                <a:prstClr val="black"/>
              </a:solidFill>
              <a:latin typeface="Adobe Garamond Pro"/>
              <a:cs typeface="Calibri" panose="020F0502020204030204" pitchFamily="34" charset="0"/>
            </a:endParaRPr>
          </a:p>
          <a:p>
            <a:pPr marL="457200" lvl="0" indent="-457200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prstClr val="black"/>
                </a:solidFill>
                <a:latin typeface="Adobe Garamond Pro"/>
                <a:cs typeface="Calibri" panose="020F0502020204030204" pitchFamily="34" charset="0"/>
                <a:hlinkClick r:id="rId7"/>
              </a:rPr>
              <a:t>Search Internships</a:t>
            </a:r>
            <a:endParaRPr lang="en-US" altLang="en-US" sz="2400" dirty="0">
              <a:solidFill>
                <a:prstClr val="black"/>
              </a:solidFill>
              <a:latin typeface="Adobe Garamond Pro"/>
              <a:cs typeface="Calibri" panose="020F0502020204030204" pitchFamily="34" charset="0"/>
            </a:endParaRPr>
          </a:p>
          <a:p>
            <a:pPr marL="457200" lvl="0" indent="-457200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prstClr val="black"/>
                </a:solidFill>
                <a:latin typeface="Adobe Garamond Pro"/>
                <a:cs typeface="Calibri" panose="020F0502020204030204" pitchFamily="34" charset="0"/>
                <a:hlinkClick r:id="rId8"/>
              </a:rPr>
              <a:t>LinkedIn</a:t>
            </a:r>
            <a:endParaRPr lang="en-US" altLang="en-US" sz="2400" dirty="0">
              <a:solidFill>
                <a:prstClr val="black"/>
              </a:solidFill>
              <a:latin typeface="Adobe Garamond Pro"/>
              <a:cs typeface="Calibri" panose="020F0502020204030204" pitchFamily="34" charset="0"/>
            </a:endParaRPr>
          </a:p>
          <a:p>
            <a:pPr marL="457200" lvl="0" indent="-457200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dobe Garamond Pro"/>
                <a:cs typeface="Calibri" panose="020F0502020204030204" pitchFamily="34" charset="0"/>
              </a:rPr>
              <a:t>Networking</a:t>
            </a:r>
          </a:p>
        </p:txBody>
      </p:sp>
      <p:pic>
        <p:nvPicPr>
          <p:cNvPr id="9" name="Picture 2" descr="Image result for no limit clip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817" y="2401556"/>
            <a:ext cx="3438114" cy="202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58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325"/>
    </mc:Choice>
    <mc:Fallback>
      <p:transition spd="slow" advTm="155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dobe Garamond Pro Bold" panose="02020702060506020403" pitchFamily="18" charset="0"/>
              </a:rPr>
              <a:t>Tip #5: Customize and Apply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88" y="5793971"/>
            <a:ext cx="3781113" cy="908821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B2D1E3"/>
          </a:solidFill>
          <a:ln>
            <a:solidFill>
              <a:srgbClr val="B2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A9C88E"/>
          </a:solidFill>
          <a:ln>
            <a:solidFill>
              <a:srgbClr val="A9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E4D768"/>
          </a:solidFill>
          <a:ln>
            <a:solidFill>
              <a:srgbClr val="E4D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7470" y="1439813"/>
            <a:ext cx="10050087" cy="4052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342900">
              <a:spcBef>
                <a:spcPts val="750"/>
              </a:spcBef>
              <a:buClr>
                <a:srgbClr val="65021A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When applying to multiple internships, customize your resume (and definitely your cover letter!) to each application.  Customization includes:</a:t>
            </a:r>
          </a:p>
          <a:p>
            <a:pPr marL="557213" lvl="1" indent="-214313" defTabSz="342900">
              <a:spcBef>
                <a:spcPts val="750"/>
              </a:spcBef>
              <a:buClr>
                <a:srgbClr val="65021A"/>
              </a:buClr>
              <a:buSzPct val="60000"/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Relevant experience/skillsets</a:t>
            </a:r>
          </a:p>
          <a:p>
            <a:pPr marL="557213" lvl="1" indent="-214313" defTabSz="342900">
              <a:spcBef>
                <a:spcPts val="750"/>
              </a:spcBef>
              <a:buClr>
                <a:srgbClr val="65021A"/>
              </a:buClr>
              <a:buSzPct val="60000"/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Coursework/projects</a:t>
            </a:r>
          </a:p>
          <a:p>
            <a:pPr marL="557213" lvl="1" indent="-214313" defTabSz="342900">
              <a:spcBef>
                <a:spcPts val="750"/>
              </a:spcBef>
              <a:buClr>
                <a:srgbClr val="65021A"/>
              </a:buClr>
              <a:buSzPct val="60000"/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Campus/Community Involvement</a:t>
            </a:r>
          </a:p>
          <a:p>
            <a:pPr marL="557213" lvl="1" indent="-214313" defTabSz="342900">
              <a:spcBef>
                <a:spcPts val="750"/>
              </a:spcBef>
              <a:buClr>
                <a:srgbClr val="65021A"/>
              </a:buClr>
              <a:buSzPct val="60000"/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Leadership</a:t>
            </a:r>
          </a:p>
          <a:p>
            <a:pPr marL="257175" lvl="0" indent="-257175" defTabSz="342900">
              <a:spcBef>
                <a:spcPts val="750"/>
              </a:spcBef>
              <a:buClr>
                <a:srgbClr val="65021A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You won’t get the internship if you don’t submit an application!</a:t>
            </a:r>
          </a:p>
        </p:txBody>
      </p:sp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096" y="2597354"/>
            <a:ext cx="1875819" cy="187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5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077"/>
    </mc:Choice>
    <mc:Fallback>
      <p:transition spd="slow" advTm="94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352" y="552423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dobe Garamond Pro Bold" panose="02020702060506020403" pitchFamily="18" charset="0"/>
              </a:rPr>
              <a:t>Next steps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88" y="5793971"/>
            <a:ext cx="3781113" cy="908821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B2D1E3"/>
          </a:solidFill>
          <a:ln>
            <a:solidFill>
              <a:srgbClr val="B2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A9C88E"/>
          </a:solidFill>
          <a:ln>
            <a:solidFill>
              <a:srgbClr val="A9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E4D768"/>
          </a:solidFill>
          <a:ln>
            <a:solidFill>
              <a:srgbClr val="E4D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9162" y="2257498"/>
            <a:ext cx="100500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mbria" panose="02040503050406030204" pitchFamily="18" charset="0"/>
              </a:rPr>
              <a:t>Just beginning? Look for internships and other experiential learning opportunities on </a:t>
            </a:r>
            <a:r>
              <a:rPr lang="en-US" sz="2400" dirty="0">
                <a:latin typeface="Cambria" panose="02040503050406030204" pitchFamily="18" charset="0"/>
                <a:hlinkClick r:id="rId6"/>
              </a:rPr>
              <a:t>Handshake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mbria" panose="02040503050406030204" pitchFamily="18" charset="0"/>
              </a:rPr>
              <a:t>Meet with your Career Liaison or with a Career Center staff member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mbria" panose="02040503050406030204" pitchFamily="18" charset="0"/>
              </a:rPr>
              <a:t>Get your experience recognized through the </a:t>
            </a:r>
            <a:r>
              <a:rPr lang="en-US" sz="2400" dirty="0">
                <a:latin typeface="Cambria" panose="02040503050406030204" pitchFamily="18" charset="0"/>
                <a:hlinkClick r:id="rId7"/>
              </a:rPr>
              <a:t>Experiential Recognition Program</a:t>
            </a:r>
            <a:endParaRPr lang="en-US" sz="2400" dirty="0">
              <a:latin typeface="Cambria" panose="02040503050406030204" pitchFamily="18" charset="0"/>
            </a:endParaRPr>
          </a:p>
          <a:p>
            <a:pPr defTabSz="342900">
              <a:spcBef>
                <a:spcPct val="0"/>
              </a:spcBef>
            </a:pPr>
            <a:endParaRPr lang="en-US" altLang="en-U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8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92"/>
    </mc:Choice>
    <mc:Fallback>
      <p:transition spd="slow" advTm="73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636</Words>
  <Application>Microsoft Office PowerPoint</Application>
  <PresentationFormat>Widescreen</PresentationFormat>
  <Paragraphs>106</Paragraphs>
  <Slides>14</Slides>
  <Notes>11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Adobe Garamond Pro</vt:lpstr>
      <vt:lpstr>Adobe Garamond Pro Bold</vt:lpstr>
      <vt:lpstr>Arial</vt:lpstr>
      <vt:lpstr>Calibri</vt:lpstr>
      <vt:lpstr>Calibri Light</vt:lpstr>
      <vt:lpstr>Cambria</vt:lpstr>
      <vt:lpstr>Courier New</vt:lpstr>
      <vt:lpstr>Times New Roman</vt:lpstr>
      <vt:lpstr>Office Theme</vt:lpstr>
      <vt:lpstr>PowerPoint Presentation</vt:lpstr>
      <vt:lpstr>Overview: </vt:lpstr>
      <vt:lpstr>Learning Outcomes and Career Readiness Competencies: </vt:lpstr>
      <vt:lpstr>Tip #1: Understand what an internship is</vt:lpstr>
      <vt:lpstr>Tip #2: Know Yourself</vt:lpstr>
      <vt:lpstr>Tip #3: Know the Process</vt:lpstr>
      <vt:lpstr>Tip #4: Don’t Limit yourself</vt:lpstr>
      <vt:lpstr>Tip #5: Customize and Apply</vt:lpstr>
      <vt:lpstr>Next steps</vt:lpstr>
      <vt:lpstr>Questions</vt:lpstr>
      <vt:lpstr>Professional Clothing Closet </vt:lpstr>
      <vt:lpstr>Drop- in Career Advising </vt:lpstr>
      <vt:lpstr>The Career Center</vt:lpstr>
      <vt:lpstr>Complete the survey to confirm your attendance 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Geneva Scott</dc:creator>
  <cp:lastModifiedBy>Geneva Scott</cp:lastModifiedBy>
  <cp:revision>10</cp:revision>
  <dcterms:created xsi:type="dcterms:W3CDTF">2018-08-03T14:33:07Z</dcterms:created>
  <dcterms:modified xsi:type="dcterms:W3CDTF">2018-12-05T18:53:09Z</dcterms:modified>
</cp:coreProperties>
</file>