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304" r:id="rId3"/>
    <p:sldId id="305" r:id="rId4"/>
    <p:sldId id="306" r:id="rId5"/>
    <p:sldId id="307" r:id="rId6"/>
    <p:sldId id="308" r:id="rId7"/>
    <p:sldId id="285" r:id="rId8"/>
    <p:sldId id="258" r:id="rId9"/>
    <p:sldId id="286" r:id="rId10"/>
    <p:sldId id="287" r:id="rId11"/>
    <p:sldId id="284" r:id="rId12"/>
    <p:sldId id="288" r:id="rId13"/>
    <p:sldId id="262" r:id="rId14"/>
    <p:sldId id="263" r:id="rId15"/>
    <p:sldId id="265" r:id="rId16"/>
    <p:sldId id="264" r:id="rId17"/>
    <p:sldId id="302" r:id="rId18"/>
    <p:sldId id="303" r:id="rId19"/>
    <p:sldId id="269" r:id="rId20"/>
    <p:sldId id="271" r:id="rId21"/>
    <p:sldId id="272" r:id="rId22"/>
    <p:sldId id="268" r:id="rId23"/>
    <p:sldId id="261" r:id="rId24"/>
    <p:sldId id="266" r:id="rId25"/>
    <p:sldId id="267" r:id="rId26"/>
    <p:sldId id="309" r:id="rId27"/>
    <p:sldId id="280" r:id="rId28"/>
    <p:sldId id="310" r:id="rId29"/>
    <p:sldId id="311" r:id="rId30"/>
    <p:sldId id="312" r:id="rId31"/>
    <p:sldId id="282" r:id="rId32"/>
    <p:sldId id="313" r:id="rId33"/>
    <p:sldId id="301" r:id="rId34"/>
    <p:sldId id="314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3" autoAdjust="0"/>
    <p:restoredTop sz="94641" autoAdjust="0"/>
  </p:normalViewPr>
  <p:slideViewPr>
    <p:cSldViewPr snapToGrid="0" snapToObjects="1">
      <p:cViewPr>
        <p:scale>
          <a:sx n="84" d="100"/>
          <a:sy n="84" d="100"/>
        </p:scale>
        <p:origin x="10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03EA3-7E7F-4A05-8FFF-0C547463445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8207F-C4F1-4A0D-A8AB-10B29C271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have a better image? This one is fuzzy.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A6BCA-B9EA-3D4A-86AB-888C92556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1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want to say negative career metacognition?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A6BCA-B9EA-3D4A-86AB-888C92556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7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A6BCA-B9EA-3D4A-86AB-888C92556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3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me more about that. Tell me about your decision making. You said you only slightly agree with this – tell me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A6BCA-B9EA-3D4A-86AB-888C92556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Gauge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A6BCA-B9EA-3D4A-86AB-888C92556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E248-F036-4811-94C5-0132FF13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256D7-D302-400F-8DAB-04FF2641F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9D59A-46C4-4AFB-9E4D-F1FC25506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9AB68-E2EF-451D-BD81-7AEE049F0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573E7-78F7-41E5-9350-297A4F26B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F91FA-774C-4ED0-8CDC-2E38B4AC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EB81-0403-4318-8D31-64A1D4E34A3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1C332-AE83-4061-B6C8-1DA89850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62FC5-EEE5-4F44-B776-44141D6C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02EEA-C09C-4002-8355-868EF31D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6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osborn@fsu.edu" TargetMode="External"/><Relationship Id="rId2" Type="http://schemas.openxmlformats.org/officeDocument/2006/relationships/hyperlink" Target="mailto:MJM18J@my.f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E8DD-60D5-4E90-B316-40991C386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The Career Outcome Metacognitions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DEA7B-C86C-4C14-8FCD-EF322B285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Michael J. Morgan Jr., M.S.</a:t>
            </a:r>
          </a:p>
          <a:p>
            <a:r>
              <a:rPr lang="en-US" dirty="0">
                <a:cs typeface="Calibri"/>
              </a:rPr>
              <a:t>Debra S. Osborn, Ph.D.</a:t>
            </a:r>
          </a:p>
        </p:txBody>
      </p:sp>
    </p:spTree>
    <p:extLst>
      <p:ext uri="{BB962C8B-B14F-4D97-AF65-F5344CB8AC3E}">
        <p14:creationId xmlns:p14="http://schemas.microsoft.com/office/powerpoint/2010/main" val="39817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Cognitive Behavioral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Therapy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A048DA-C324-401B-A847-1CF45E7A4259}"/>
              </a:ext>
            </a:extLst>
          </p:cNvPr>
          <p:cNvGrpSpPr/>
          <p:nvPr/>
        </p:nvGrpSpPr>
        <p:grpSpPr>
          <a:xfrm>
            <a:off x="3742435" y="2372332"/>
            <a:ext cx="5084894" cy="3376253"/>
            <a:chOff x="5075257" y="1379482"/>
            <a:chExt cx="6779859" cy="450166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4B8E575-3150-4DBF-9654-FE090BF2F545}"/>
                </a:ext>
              </a:extLst>
            </p:cNvPr>
            <p:cNvSpPr/>
            <p:nvPr/>
          </p:nvSpPr>
          <p:spPr>
            <a:xfrm>
              <a:off x="6437377" y="1962912"/>
              <a:ext cx="4011167" cy="3304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C725EF-01FD-44C4-AEA6-0469D1BEE7DC}"/>
                </a:ext>
              </a:extLst>
            </p:cNvPr>
            <p:cNvSpPr txBox="1"/>
            <p:nvPr/>
          </p:nvSpPr>
          <p:spPr>
            <a:xfrm>
              <a:off x="10123852" y="5481041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Emotion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424F98-449B-407B-8E2E-45BA2E1495E2}"/>
                </a:ext>
              </a:extLst>
            </p:cNvPr>
            <p:cNvSpPr txBox="1"/>
            <p:nvPr/>
          </p:nvSpPr>
          <p:spPr>
            <a:xfrm>
              <a:off x="7577328" y="137948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Cognition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CC9B0-386E-468F-8478-4B4F72FFA52B}"/>
                </a:ext>
              </a:extLst>
            </p:cNvPr>
            <p:cNvSpPr txBox="1"/>
            <p:nvPr/>
          </p:nvSpPr>
          <p:spPr>
            <a:xfrm>
              <a:off x="5075257" y="548104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Behavior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A20E7F-B827-448C-B433-BF4AFC111D57}"/>
              </a:ext>
            </a:extLst>
          </p:cNvPr>
          <p:cNvSpPr txBox="1"/>
          <p:nvPr/>
        </p:nvSpPr>
        <p:spPr>
          <a:xfrm>
            <a:off x="7772400" y="4791214"/>
            <a:ext cx="1171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Interest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88FB3F-F561-4BFA-AB57-4B43779A8ECA}"/>
              </a:ext>
            </a:extLst>
          </p:cNvPr>
          <p:cNvSpPr txBox="1"/>
          <p:nvPr/>
        </p:nvSpPr>
        <p:spPr>
          <a:xfrm>
            <a:off x="3593021" y="4687339"/>
            <a:ext cx="1171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Planning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75D8C-4F04-403C-BA93-1AA5C3D462C8}"/>
              </a:ext>
            </a:extLst>
          </p:cNvPr>
          <p:cNvSpPr txBox="1"/>
          <p:nvPr/>
        </p:nvSpPr>
        <p:spPr>
          <a:xfrm>
            <a:off x="7186898" y="2268457"/>
            <a:ext cx="11710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“I like speech pathology”</a:t>
            </a:r>
          </a:p>
        </p:txBody>
      </p:sp>
    </p:spTree>
    <p:extLst>
      <p:ext uri="{BB962C8B-B14F-4D97-AF65-F5344CB8AC3E}">
        <p14:creationId xmlns:p14="http://schemas.microsoft.com/office/powerpoint/2010/main" val="271957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Meta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Cognitive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Therapy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A048DA-C324-401B-A847-1CF45E7A4259}"/>
              </a:ext>
            </a:extLst>
          </p:cNvPr>
          <p:cNvGrpSpPr/>
          <p:nvPr/>
        </p:nvGrpSpPr>
        <p:grpSpPr>
          <a:xfrm>
            <a:off x="3742435" y="2372332"/>
            <a:ext cx="5084894" cy="3376253"/>
            <a:chOff x="5075257" y="1379482"/>
            <a:chExt cx="6779859" cy="450166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4B8E575-3150-4DBF-9654-FE090BF2F545}"/>
                </a:ext>
              </a:extLst>
            </p:cNvPr>
            <p:cNvSpPr/>
            <p:nvPr/>
          </p:nvSpPr>
          <p:spPr>
            <a:xfrm>
              <a:off x="6437377" y="1962912"/>
              <a:ext cx="4011167" cy="3304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C725EF-01FD-44C4-AEA6-0469D1BEE7DC}"/>
                </a:ext>
              </a:extLst>
            </p:cNvPr>
            <p:cNvSpPr txBox="1"/>
            <p:nvPr/>
          </p:nvSpPr>
          <p:spPr>
            <a:xfrm>
              <a:off x="10123852" y="5481041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Emotion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424F98-449B-407B-8E2E-45BA2E1495E2}"/>
                </a:ext>
              </a:extLst>
            </p:cNvPr>
            <p:cNvSpPr txBox="1"/>
            <p:nvPr/>
          </p:nvSpPr>
          <p:spPr>
            <a:xfrm>
              <a:off x="7577328" y="137948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Cognition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CC9B0-386E-468F-8478-4B4F72FFA52B}"/>
                </a:ext>
              </a:extLst>
            </p:cNvPr>
            <p:cNvSpPr txBox="1"/>
            <p:nvPr/>
          </p:nvSpPr>
          <p:spPr>
            <a:xfrm>
              <a:off x="5075257" y="548104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Behavior</a:t>
              </a:r>
            </a:p>
          </p:txBody>
        </p:sp>
      </p:grp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64415D84-8EB1-4F4E-99A4-E2AACE1E5E5D}"/>
              </a:ext>
            </a:extLst>
          </p:cNvPr>
          <p:cNvSpPr/>
          <p:nvPr/>
        </p:nvSpPr>
        <p:spPr>
          <a:xfrm>
            <a:off x="6345936" y="1799298"/>
            <a:ext cx="219456" cy="4486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122664A9-95CB-4912-A19F-571ACBF17C19}"/>
              </a:ext>
            </a:extLst>
          </p:cNvPr>
          <p:cNvSpPr/>
          <p:nvPr/>
        </p:nvSpPr>
        <p:spPr>
          <a:xfrm rot="10800000">
            <a:off x="6008724" y="1763132"/>
            <a:ext cx="219456" cy="4486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6A077-9890-4398-894A-C367BE461560}"/>
              </a:ext>
            </a:extLst>
          </p:cNvPr>
          <p:cNvSpPr txBox="1"/>
          <p:nvPr/>
        </p:nvSpPr>
        <p:spPr>
          <a:xfrm>
            <a:off x="5518534" y="1275964"/>
            <a:ext cx="14993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Meta Cognition</a:t>
            </a:r>
          </a:p>
        </p:txBody>
      </p:sp>
    </p:spTree>
    <p:extLst>
      <p:ext uri="{BB962C8B-B14F-4D97-AF65-F5344CB8AC3E}">
        <p14:creationId xmlns:p14="http://schemas.microsoft.com/office/powerpoint/2010/main" val="110986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Meta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Cognitive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Therapy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A048DA-C324-401B-A847-1CF45E7A4259}"/>
              </a:ext>
            </a:extLst>
          </p:cNvPr>
          <p:cNvGrpSpPr/>
          <p:nvPr/>
        </p:nvGrpSpPr>
        <p:grpSpPr>
          <a:xfrm>
            <a:off x="3742435" y="2372332"/>
            <a:ext cx="5084894" cy="3376253"/>
            <a:chOff x="5075257" y="1379482"/>
            <a:chExt cx="6779859" cy="450166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4B8E575-3150-4DBF-9654-FE090BF2F545}"/>
                </a:ext>
              </a:extLst>
            </p:cNvPr>
            <p:cNvSpPr/>
            <p:nvPr/>
          </p:nvSpPr>
          <p:spPr>
            <a:xfrm>
              <a:off x="6437377" y="1962912"/>
              <a:ext cx="4011167" cy="3304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C725EF-01FD-44C4-AEA6-0469D1BEE7DC}"/>
                </a:ext>
              </a:extLst>
            </p:cNvPr>
            <p:cNvSpPr txBox="1"/>
            <p:nvPr/>
          </p:nvSpPr>
          <p:spPr>
            <a:xfrm>
              <a:off x="10123852" y="5481041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Emotion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424F98-449B-407B-8E2E-45BA2E1495E2}"/>
                </a:ext>
              </a:extLst>
            </p:cNvPr>
            <p:cNvSpPr txBox="1"/>
            <p:nvPr/>
          </p:nvSpPr>
          <p:spPr>
            <a:xfrm>
              <a:off x="7577328" y="137948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Cognition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CC9B0-386E-468F-8478-4B4F72FFA52B}"/>
                </a:ext>
              </a:extLst>
            </p:cNvPr>
            <p:cNvSpPr txBox="1"/>
            <p:nvPr/>
          </p:nvSpPr>
          <p:spPr>
            <a:xfrm>
              <a:off x="5075257" y="548104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Behavior</a:t>
              </a:r>
            </a:p>
          </p:txBody>
        </p:sp>
      </p:grp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64415D84-8EB1-4F4E-99A4-E2AACE1E5E5D}"/>
              </a:ext>
            </a:extLst>
          </p:cNvPr>
          <p:cNvSpPr/>
          <p:nvPr/>
        </p:nvSpPr>
        <p:spPr>
          <a:xfrm>
            <a:off x="6345936" y="1799298"/>
            <a:ext cx="219456" cy="4486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122664A9-95CB-4912-A19F-571ACBF17C19}"/>
              </a:ext>
            </a:extLst>
          </p:cNvPr>
          <p:cNvSpPr/>
          <p:nvPr/>
        </p:nvSpPr>
        <p:spPr>
          <a:xfrm rot="10800000">
            <a:off x="6008724" y="1763132"/>
            <a:ext cx="219456" cy="4486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6A077-9890-4398-894A-C367BE461560}"/>
              </a:ext>
            </a:extLst>
          </p:cNvPr>
          <p:cNvSpPr txBox="1"/>
          <p:nvPr/>
        </p:nvSpPr>
        <p:spPr>
          <a:xfrm>
            <a:off x="5518534" y="1275964"/>
            <a:ext cx="14993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Meta Cognition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AD35C-7039-4335-A0A8-EE11DF703C44}"/>
              </a:ext>
            </a:extLst>
          </p:cNvPr>
          <p:cNvSpPr txBox="1"/>
          <p:nvPr/>
        </p:nvSpPr>
        <p:spPr>
          <a:xfrm>
            <a:off x="7186898" y="1047551"/>
            <a:ext cx="11710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“I will make a bad choice”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25651-57C6-40E0-A57E-D02A6302FAD5}"/>
              </a:ext>
            </a:extLst>
          </p:cNvPr>
          <p:cNvSpPr txBox="1"/>
          <p:nvPr/>
        </p:nvSpPr>
        <p:spPr>
          <a:xfrm>
            <a:off x="7772400" y="5069136"/>
            <a:ext cx="1171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Fear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9B7A1-2234-476A-B5C2-2E5BB112BA28}"/>
              </a:ext>
            </a:extLst>
          </p:cNvPr>
          <p:cNvSpPr txBox="1"/>
          <p:nvPr/>
        </p:nvSpPr>
        <p:spPr>
          <a:xfrm>
            <a:off x="3593021" y="4965261"/>
            <a:ext cx="1171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Indecision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824B9C-467F-442F-80C5-5C76FC98369E}"/>
              </a:ext>
            </a:extLst>
          </p:cNvPr>
          <p:cNvSpPr txBox="1"/>
          <p:nvPr/>
        </p:nvSpPr>
        <p:spPr>
          <a:xfrm>
            <a:off x="7186898" y="2268457"/>
            <a:ext cx="11710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“I like speech pathology”</a:t>
            </a:r>
          </a:p>
        </p:txBody>
      </p:sp>
    </p:spTree>
    <p:extLst>
      <p:ext uri="{BB962C8B-B14F-4D97-AF65-F5344CB8AC3E}">
        <p14:creationId xmlns:p14="http://schemas.microsoft.com/office/powerpoint/2010/main" val="99644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1563-F1B3-4DB2-B45E-ACC6A9D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Metacognition?</a:t>
            </a:r>
          </a:p>
        </p:txBody>
      </p:sp>
    </p:spTree>
    <p:extLst>
      <p:ext uri="{BB962C8B-B14F-4D97-AF65-F5344CB8AC3E}">
        <p14:creationId xmlns:p14="http://schemas.microsoft.com/office/powerpoint/2010/main" val="69549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1563-F1B3-4DB2-B45E-ACC6A9D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Metacognition?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54D4-B149-4A8F-8A2F-7B6D4070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634" y="1974409"/>
            <a:ext cx="3166110" cy="5327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Thinking about Thinking</a:t>
            </a:r>
          </a:p>
        </p:txBody>
      </p:sp>
    </p:spTree>
    <p:extLst>
      <p:ext uri="{BB962C8B-B14F-4D97-AF65-F5344CB8AC3E}">
        <p14:creationId xmlns:p14="http://schemas.microsoft.com/office/powerpoint/2010/main" val="233237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1563-F1B3-4DB2-B45E-ACC6A9D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Metacognition?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54D4-B149-4A8F-8A2F-7B6D4070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634" y="1974409"/>
            <a:ext cx="3166110" cy="5327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Thinking about Thinking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1C31E-E284-4EF9-8463-F0686E53A510}"/>
              </a:ext>
            </a:extLst>
          </p:cNvPr>
          <p:cNvSpPr txBox="1"/>
          <p:nvPr/>
        </p:nvSpPr>
        <p:spPr>
          <a:xfrm>
            <a:off x="617220" y="2842439"/>
            <a:ext cx="3511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chemeClr val="accent4">
                    <a:lumMod val="75000"/>
                  </a:schemeClr>
                </a:solidFill>
              </a:rPr>
              <a:t>Metacognitive 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0275F-4B92-44BE-B586-538785A259B4}"/>
              </a:ext>
            </a:extLst>
          </p:cNvPr>
          <p:cNvSpPr txBox="1"/>
          <p:nvPr/>
        </p:nvSpPr>
        <p:spPr>
          <a:xfrm>
            <a:off x="736092" y="3417459"/>
            <a:ext cx="307695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Knowledge and beliefs </a:t>
            </a:r>
            <a:r>
              <a:rPr lang="en-US" dirty="0"/>
              <a:t>about factors that 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affect the process and outcome </a:t>
            </a:r>
            <a:r>
              <a:rPr lang="en-US" dirty="0"/>
              <a:t>of cognition.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7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1563-F1B3-4DB2-B45E-ACC6A9D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Metacognition?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54D4-B149-4A8F-8A2F-7B6D4070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634" y="1974409"/>
            <a:ext cx="3166110" cy="5327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Thinking about Thinking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1C31E-E284-4EF9-8463-F0686E53A510}"/>
              </a:ext>
            </a:extLst>
          </p:cNvPr>
          <p:cNvSpPr txBox="1"/>
          <p:nvPr/>
        </p:nvSpPr>
        <p:spPr>
          <a:xfrm>
            <a:off x="617220" y="2842439"/>
            <a:ext cx="3511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chemeClr val="accent4">
                    <a:lumMod val="75000"/>
                  </a:schemeClr>
                </a:solidFill>
              </a:rPr>
              <a:t>Metacognitive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1434C-3797-4681-A334-5618C6E362AD}"/>
              </a:ext>
            </a:extLst>
          </p:cNvPr>
          <p:cNvSpPr txBox="1"/>
          <p:nvPr/>
        </p:nvSpPr>
        <p:spPr>
          <a:xfrm>
            <a:off x="4887468" y="2842439"/>
            <a:ext cx="33787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chemeClr val="accent6">
                    <a:lumMod val="75000"/>
                  </a:schemeClr>
                </a:solidFill>
              </a:rPr>
              <a:t>Metacognitive Experiences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0275F-4B92-44BE-B586-538785A259B4}"/>
              </a:ext>
            </a:extLst>
          </p:cNvPr>
          <p:cNvSpPr txBox="1"/>
          <p:nvPr/>
        </p:nvSpPr>
        <p:spPr>
          <a:xfrm>
            <a:off x="736092" y="3417459"/>
            <a:ext cx="307695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Knowledge and beliefs </a:t>
            </a:r>
            <a:r>
              <a:rPr lang="en-US" dirty="0"/>
              <a:t>about factors that 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affect the process and outcome </a:t>
            </a:r>
            <a:r>
              <a:rPr lang="en-US" dirty="0"/>
              <a:t>of cognition.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5ED54-715E-477E-BA6E-0650BEB088EE}"/>
              </a:ext>
            </a:extLst>
          </p:cNvPr>
          <p:cNvSpPr txBox="1"/>
          <p:nvPr/>
        </p:nvSpPr>
        <p:spPr>
          <a:xfrm>
            <a:off x="5104638" y="3417459"/>
            <a:ext cx="294436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endParaRPr lang="en-US" sz="1350" dirty="0"/>
          </a:p>
          <a:p>
            <a:endParaRPr lang="en-US" sz="1350" dirty="0"/>
          </a:p>
          <a:p>
            <a:r>
              <a:rPr lang="en-US" dirty="0"/>
              <a:t>Any conscious or cognitive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affective</a:t>
            </a:r>
            <a:r>
              <a:rPr lang="en-US" dirty="0"/>
              <a:t> experiences that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accompany and pertain</a:t>
            </a:r>
            <a:r>
              <a:rPr lang="en-US" dirty="0"/>
              <a:t> to any intellectual enterprise.</a:t>
            </a:r>
          </a:p>
          <a:p>
            <a:endParaRPr lang="en-US" sz="1350" dirty="0"/>
          </a:p>
          <a:p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41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DCD5BA9-7DE4-4635-85DC-CD285D30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5" y="1059618"/>
            <a:ext cx="8721852" cy="4452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9BCB99-03D8-47A8-9086-56450F41F0F1}"/>
              </a:ext>
            </a:extLst>
          </p:cNvPr>
          <p:cNvSpPr txBox="1"/>
          <p:nvPr/>
        </p:nvSpPr>
        <p:spPr>
          <a:xfrm>
            <a:off x="7778958" y="5646804"/>
            <a:ext cx="1365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(</a:t>
            </a:r>
            <a:r>
              <a:rPr lang="en-US" sz="1350" dirty="0" err="1"/>
              <a:t>Efklides</a:t>
            </a:r>
            <a:r>
              <a:rPr lang="en-US" sz="1350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226807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1931-DC89-453C-9D02-C942EF02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/>
              <a:t>Metacognitive experiences link the person and the task.</a:t>
            </a:r>
            <a:endParaRPr lang="en-US" sz="2700">
              <a:cs typeface="Calibri Light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76844BF-8049-4384-BF0F-103CB470E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" y="1751214"/>
            <a:ext cx="8888758" cy="4034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5CEA5-C052-4F94-865C-F223E7E10656}"/>
              </a:ext>
            </a:extLst>
          </p:cNvPr>
          <p:cNvSpPr txBox="1"/>
          <p:nvPr/>
        </p:nvSpPr>
        <p:spPr>
          <a:xfrm>
            <a:off x="7424315" y="5545321"/>
            <a:ext cx="1365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(</a:t>
            </a:r>
            <a:r>
              <a:rPr lang="en-US" sz="1350" dirty="0" err="1"/>
              <a:t>Efklides</a:t>
            </a:r>
            <a:r>
              <a:rPr lang="en-US" sz="1350" dirty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55373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4069166-F15C-4B07-AEEA-22AC08C2C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59355"/>
            <a:ext cx="8178800" cy="3925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ECA22A-55F4-4FCC-A808-9412FDDD392E}"/>
              </a:ext>
            </a:extLst>
          </p:cNvPr>
          <p:cNvSpPr txBox="1"/>
          <p:nvPr/>
        </p:nvSpPr>
        <p:spPr>
          <a:xfrm>
            <a:off x="6155627" y="5285178"/>
            <a:ext cx="2809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(Morgan &amp; Osborn, 2021)</a:t>
            </a:r>
          </a:p>
        </p:txBody>
      </p:sp>
    </p:spTree>
    <p:extLst>
      <p:ext uri="{BB962C8B-B14F-4D97-AF65-F5344CB8AC3E}">
        <p14:creationId xmlns:p14="http://schemas.microsoft.com/office/powerpoint/2010/main" val="148962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235E-7119-4ED4-856C-87AE46DC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1329200"/>
            <a:ext cx="3708114" cy="12167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5738-65FB-4D9B-8729-C1B8CDA41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686051"/>
            <a:ext cx="3708113" cy="283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We have created a free resource that can be used to both assess the level of intervention needed and track client progress during career decision making.</a:t>
            </a:r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7AEC305B-DFBA-4B08-8EBD-E23861BA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170" y="1329927"/>
            <a:ext cx="3341318" cy="41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DA67-BD5D-4076-9520-12AA165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/>
              <a:t>What does Metacognition have to do with MY clients?</a:t>
            </a:r>
          </a:p>
        </p:txBody>
      </p:sp>
    </p:spTree>
    <p:extLst>
      <p:ext uri="{BB962C8B-B14F-4D97-AF65-F5344CB8AC3E}">
        <p14:creationId xmlns:p14="http://schemas.microsoft.com/office/powerpoint/2010/main" val="367013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DA67-BD5D-4076-9520-12AA165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/>
              <a:t>What does Metacognition have to do with MY clients?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5F42-29B2-4267-B27D-63E0411A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Maladaptive metacognition is associated with:</a:t>
            </a:r>
          </a:p>
          <a:p>
            <a:pPr lvl="1"/>
            <a:r>
              <a:rPr lang="en-US" dirty="0"/>
              <a:t>Increased Worry</a:t>
            </a:r>
          </a:p>
          <a:p>
            <a:pPr lvl="1"/>
            <a:r>
              <a:rPr lang="en-US" dirty="0"/>
              <a:t>Trait Anxiety</a:t>
            </a:r>
          </a:p>
          <a:p>
            <a:pPr lvl="1"/>
            <a:r>
              <a:rPr lang="en-US" dirty="0"/>
              <a:t>MDD</a:t>
            </a:r>
          </a:p>
          <a:p>
            <a:pPr lvl="1"/>
            <a:r>
              <a:rPr lang="en-US" dirty="0"/>
              <a:t>GAD</a:t>
            </a:r>
          </a:p>
          <a:p>
            <a:pPr lvl="1"/>
            <a:r>
              <a:rPr lang="en-US" dirty="0"/>
              <a:t>OCD</a:t>
            </a:r>
          </a:p>
          <a:p>
            <a:pPr lvl="1"/>
            <a:r>
              <a:rPr lang="en-US" dirty="0"/>
              <a:t>SCZ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F92FB-D73D-43AF-A4B3-18041FD0B76B}"/>
              </a:ext>
            </a:extLst>
          </p:cNvPr>
          <p:cNvSpPr txBox="1"/>
          <p:nvPr/>
        </p:nvSpPr>
        <p:spPr>
          <a:xfrm>
            <a:off x="747522" y="5202936"/>
            <a:ext cx="2809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(Sun et al., 2017; Wells &amp; Cartwright, 2004)</a:t>
            </a:r>
          </a:p>
        </p:txBody>
      </p:sp>
    </p:spTree>
    <p:extLst>
      <p:ext uri="{BB962C8B-B14F-4D97-AF65-F5344CB8AC3E}">
        <p14:creationId xmlns:p14="http://schemas.microsoft.com/office/powerpoint/2010/main" val="20535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DA67-BD5D-4076-9520-12AA165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/>
              <a:t>What does Metacognition have to do with MY clients?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5F42-29B2-4267-B27D-63E0411A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94335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Maladaptive metacognition is associated with:</a:t>
            </a:r>
          </a:p>
          <a:p>
            <a:pPr lvl="1"/>
            <a:r>
              <a:rPr lang="en-US" dirty="0"/>
              <a:t>Increased Worry</a:t>
            </a:r>
          </a:p>
          <a:p>
            <a:pPr lvl="1"/>
            <a:r>
              <a:rPr lang="en-US" dirty="0"/>
              <a:t>Trait Anxiety</a:t>
            </a:r>
          </a:p>
          <a:p>
            <a:pPr lvl="1"/>
            <a:r>
              <a:rPr lang="en-US" dirty="0"/>
              <a:t>MDD</a:t>
            </a:r>
          </a:p>
          <a:p>
            <a:pPr lvl="1"/>
            <a:r>
              <a:rPr lang="en-US" dirty="0"/>
              <a:t>GAD</a:t>
            </a:r>
          </a:p>
          <a:p>
            <a:pPr lvl="1"/>
            <a:r>
              <a:rPr lang="en-US" dirty="0"/>
              <a:t>OCD</a:t>
            </a:r>
          </a:p>
          <a:p>
            <a:pPr lvl="1"/>
            <a:r>
              <a:rPr lang="en-US" dirty="0"/>
              <a:t>SCZ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796B12-C1DC-4B6D-9781-07126FBBC4CB}"/>
              </a:ext>
            </a:extLst>
          </p:cNvPr>
          <p:cNvSpPr txBox="1">
            <a:spLocks/>
          </p:cNvSpPr>
          <p:nvPr/>
        </p:nvSpPr>
        <p:spPr>
          <a:xfrm>
            <a:off x="4572000" y="2226469"/>
            <a:ext cx="3943350" cy="326350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Career Metacognition is associated with:</a:t>
            </a:r>
          </a:p>
          <a:p>
            <a:pPr lvl="1"/>
            <a:r>
              <a:rPr lang="en-US" sz="1800" dirty="0"/>
              <a:t>Worry</a:t>
            </a:r>
          </a:p>
          <a:p>
            <a:pPr lvl="1"/>
            <a:r>
              <a:rPr lang="en-US" sz="1800" dirty="0"/>
              <a:t>Depression</a:t>
            </a:r>
          </a:p>
          <a:p>
            <a:pPr lvl="1"/>
            <a:r>
              <a:rPr lang="en-US" sz="1800" dirty="0"/>
              <a:t>Trait Anxiety</a:t>
            </a:r>
          </a:p>
          <a:p>
            <a:pPr lvl="1"/>
            <a:r>
              <a:rPr lang="en-US" sz="1800" dirty="0"/>
              <a:t>State Anxiety</a:t>
            </a:r>
          </a:p>
          <a:p>
            <a:pPr lvl="1"/>
            <a:r>
              <a:rPr lang="en-US" sz="1800" dirty="0"/>
              <a:t>Motivation to Achieve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F92FB-D73D-43AF-A4B3-18041FD0B76B}"/>
              </a:ext>
            </a:extLst>
          </p:cNvPr>
          <p:cNvSpPr txBox="1"/>
          <p:nvPr/>
        </p:nvSpPr>
        <p:spPr>
          <a:xfrm>
            <a:off x="747522" y="5180076"/>
            <a:ext cx="2809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(Sun et al., 2017; Wells &amp; Cartwright, 2004)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8D19-8181-48BA-A007-F2EB7C4AA654}"/>
              </a:ext>
            </a:extLst>
          </p:cNvPr>
          <p:cNvSpPr txBox="1"/>
          <p:nvPr/>
        </p:nvSpPr>
        <p:spPr>
          <a:xfrm>
            <a:off x="4690872" y="5054345"/>
            <a:ext cx="2809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(Morgan &amp; Osborn, 2021; Saunders et al., 2000)</a:t>
            </a:r>
          </a:p>
        </p:txBody>
      </p:sp>
    </p:spTree>
    <p:extLst>
      <p:ext uri="{BB962C8B-B14F-4D97-AF65-F5344CB8AC3E}">
        <p14:creationId xmlns:p14="http://schemas.microsoft.com/office/powerpoint/2010/main" val="785250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D48-08D8-4226-B92E-DE2A01D8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CIP-based Assessments of Metacognition</a:t>
            </a:r>
          </a:p>
        </p:txBody>
      </p:sp>
    </p:spTree>
    <p:extLst>
      <p:ext uri="{BB962C8B-B14F-4D97-AF65-F5344CB8AC3E}">
        <p14:creationId xmlns:p14="http://schemas.microsoft.com/office/powerpoint/2010/main" val="347023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D48-08D8-4226-B92E-DE2A01D8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CIP-based Assessments of Metacognition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4657-4567-4F64-91AB-D12FD94C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742182" cy="3263504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/>
              <a:t>Career Thoughts Inventory</a:t>
            </a:r>
          </a:p>
          <a:p>
            <a:pPr lvl="1"/>
            <a:r>
              <a:rPr lang="en-US" dirty="0"/>
              <a:t>Dysfunctional Career Thoughts</a:t>
            </a:r>
          </a:p>
          <a:p>
            <a:pPr lvl="1"/>
            <a:r>
              <a:rPr lang="en-US" dirty="0"/>
              <a:t>3 Subscales: </a:t>
            </a:r>
          </a:p>
          <a:p>
            <a:pPr lvl="2"/>
            <a:r>
              <a:rPr lang="en-US" dirty="0"/>
              <a:t>Decision Making Confusion</a:t>
            </a:r>
          </a:p>
          <a:p>
            <a:pPr lvl="2"/>
            <a:r>
              <a:rPr lang="en-US" dirty="0"/>
              <a:t>Commitment Anxiety</a:t>
            </a:r>
          </a:p>
          <a:p>
            <a:pPr lvl="2"/>
            <a:r>
              <a:rPr lang="en-US" dirty="0"/>
              <a:t>External Conflict</a:t>
            </a:r>
          </a:p>
          <a:p>
            <a:pPr lvl="1"/>
            <a:r>
              <a:rPr lang="en-US" dirty="0"/>
              <a:t>48 Items</a:t>
            </a:r>
          </a:p>
          <a:p>
            <a:pPr lvl="1"/>
            <a:r>
              <a:rPr lang="en-US" dirty="0"/>
              <a:t>PAR Copyright</a:t>
            </a:r>
          </a:p>
        </p:txBody>
      </p:sp>
    </p:spTree>
    <p:extLst>
      <p:ext uri="{BB962C8B-B14F-4D97-AF65-F5344CB8AC3E}">
        <p14:creationId xmlns:p14="http://schemas.microsoft.com/office/powerpoint/2010/main" val="388798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D48-08D8-4226-B92E-DE2A01D8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CIP-based Assessments of Metacognition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4657-4567-4F64-91AB-D12FD94C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742182" cy="3263504"/>
          </a:xfrm>
        </p:spPr>
        <p:txBody>
          <a:bodyPr anchor="ctr">
            <a:normAutofit fontScale="62500" lnSpcReduction="20000"/>
          </a:bodyPr>
          <a:lstStyle/>
          <a:p>
            <a:r>
              <a:rPr lang="en-US" dirty="0"/>
              <a:t>Career Thoughts Inventory</a:t>
            </a:r>
          </a:p>
          <a:p>
            <a:pPr lvl="1"/>
            <a:r>
              <a:rPr lang="en-US" dirty="0"/>
              <a:t>Dysfunctional Career Thoughts</a:t>
            </a:r>
          </a:p>
          <a:p>
            <a:pPr lvl="1"/>
            <a:r>
              <a:rPr lang="en-US" dirty="0"/>
              <a:t>3 Subscales: </a:t>
            </a:r>
          </a:p>
          <a:p>
            <a:pPr lvl="2"/>
            <a:r>
              <a:rPr lang="en-US" dirty="0"/>
              <a:t>Decision Making Confusion</a:t>
            </a:r>
          </a:p>
          <a:p>
            <a:pPr lvl="2"/>
            <a:r>
              <a:rPr lang="en-US" dirty="0"/>
              <a:t>Commitment Anxiety</a:t>
            </a:r>
          </a:p>
          <a:p>
            <a:pPr lvl="2"/>
            <a:r>
              <a:rPr lang="en-US" dirty="0"/>
              <a:t>External Conflict</a:t>
            </a:r>
          </a:p>
          <a:p>
            <a:pPr lvl="1"/>
            <a:r>
              <a:rPr lang="en-US" dirty="0"/>
              <a:t>48 Items</a:t>
            </a:r>
          </a:p>
          <a:p>
            <a:pPr lvl="1"/>
            <a:r>
              <a:rPr lang="en-US" dirty="0"/>
              <a:t>Strong Psychometrics</a:t>
            </a:r>
          </a:p>
          <a:p>
            <a:pPr lvl="1"/>
            <a:r>
              <a:rPr lang="en-US" dirty="0"/>
              <a:t>PAR Copyright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F74817-62EF-4520-BA20-08F24BAB1E17}"/>
              </a:ext>
            </a:extLst>
          </p:cNvPr>
          <p:cNvSpPr txBox="1">
            <a:spLocks/>
          </p:cNvSpPr>
          <p:nvPr/>
        </p:nvSpPr>
        <p:spPr>
          <a:xfrm>
            <a:off x="4464558" y="2226469"/>
            <a:ext cx="3742182" cy="32635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Career Outcome Metacognitions Survey</a:t>
            </a:r>
          </a:p>
          <a:p>
            <a:pPr lvl="1"/>
            <a:r>
              <a:rPr lang="en-US" sz="1800" dirty="0"/>
              <a:t>Metacognitive Experiences</a:t>
            </a:r>
          </a:p>
          <a:p>
            <a:pPr lvl="1"/>
            <a:r>
              <a:rPr lang="en-US" sz="1800" dirty="0"/>
              <a:t>2 Subscales: </a:t>
            </a:r>
          </a:p>
          <a:p>
            <a:pPr lvl="2"/>
            <a:r>
              <a:rPr lang="en-US" sz="1500" dirty="0"/>
              <a:t>Positive Valence/MK</a:t>
            </a:r>
          </a:p>
          <a:p>
            <a:pPr lvl="2"/>
            <a:r>
              <a:rPr lang="en-US" sz="1500" dirty="0"/>
              <a:t>Negative Valence/ME</a:t>
            </a:r>
          </a:p>
          <a:p>
            <a:pPr lvl="1"/>
            <a:r>
              <a:rPr lang="en-US" sz="1800" dirty="0"/>
              <a:t>10 Items</a:t>
            </a:r>
          </a:p>
          <a:p>
            <a:pPr lvl="1"/>
            <a:r>
              <a:rPr lang="en-US" sz="1800" dirty="0">
                <a:cs typeface="Calibri"/>
              </a:rPr>
              <a:t>Developing Psychometrics</a:t>
            </a:r>
          </a:p>
          <a:p>
            <a:pPr lvl="1"/>
            <a:r>
              <a:rPr lang="en-US" sz="1800" dirty="0"/>
              <a:t>Open Source</a:t>
            </a:r>
          </a:p>
        </p:txBody>
      </p:sp>
    </p:spTree>
    <p:extLst>
      <p:ext uri="{BB962C8B-B14F-4D97-AF65-F5344CB8AC3E}">
        <p14:creationId xmlns:p14="http://schemas.microsoft.com/office/powerpoint/2010/main" val="1699662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E256-D3D2-6F46-98E2-5C17F030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Calibri Light"/>
              </a:rPr>
              <a:t>Scoring and Tentative Decision Matrix Cutoffs</a:t>
            </a:r>
          </a:p>
        </p:txBody>
      </p:sp>
      <p:pic>
        <p:nvPicPr>
          <p:cNvPr id="5" name="Picture 6" descr="Table&#10;&#10;Description automatically generated">
            <a:extLst>
              <a:ext uri="{FF2B5EF4-FFF2-40B4-BE49-F238E27FC236}">
                <a16:creationId xmlns:a16="http://schemas.microsoft.com/office/drawing/2014/main" id="{65BDCFA2-8B3D-40C1-93DA-0E6E83835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73" y="2020858"/>
            <a:ext cx="8281171" cy="3706040"/>
          </a:xfrm>
        </p:spPr>
      </p:pic>
    </p:spTree>
    <p:extLst>
      <p:ext uri="{BB962C8B-B14F-4D97-AF65-F5344CB8AC3E}">
        <p14:creationId xmlns:p14="http://schemas.microsoft.com/office/powerpoint/2010/main" val="1435727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F53F3F-9346-4663-8633-2D0FE080546F}"/>
              </a:ext>
            </a:extLst>
          </p:cNvPr>
          <p:cNvCxnSpPr>
            <a:cxnSpLocks/>
          </p:cNvCxnSpPr>
          <p:nvPr/>
        </p:nvCxnSpPr>
        <p:spPr>
          <a:xfrm>
            <a:off x="4572000" y="1494640"/>
            <a:ext cx="0" cy="4016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9878BB-09C0-46AB-B139-1B2180421536}"/>
              </a:ext>
            </a:extLst>
          </p:cNvPr>
          <p:cNvCxnSpPr/>
          <p:nvPr/>
        </p:nvCxnSpPr>
        <p:spPr>
          <a:xfrm>
            <a:off x="1115568" y="3429000"/>
            <a:ext cx="6830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0BB4F9-743C-49B9-B874-A5E85AD65E4E}"/>
              </a:ext>
            </a:extLst>
          </p:cNvPr>
          <p:cNvSpPr txBox="1"/>
          <p:nvPr/>
        </p:nvSpPr>
        <p:spPr>
          <a:xfrm>
            <a:off x="3438144" y="1058418"/>
            <a:ext cx="2075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Positive Metacognitions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B6AAA-053D-4132-A5D3-E854F797DD27}"/>
              </a:ext>
            </a:extLst>
          </p:cNvPr>
          <p:cNvSpPr txBox="1"/>
          <p:nvPr/>
        </p:nvSpPr>
        <p:spPr>
          <a:xfrm rot="16200000">
            <a:off x="-619701" y="3312327"/>
            <a:ext cx="2075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Negative Metacognitions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D333E-3A9F-448E-AD0D-F6D48A792B06}"/>
              </a:ext>
            </a:extLst>
          </p:cNvPr>
          <p:cNvSpPr txBox="1"/>
          <p:nvPr/>
        </p:nvSpPr>
        <p:spPr>
          <a:xfrm>
            <a:off x="1563624" y="1833729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en-US" sz="1350" dirty="0"/>
              <a:t> sufficient information to make a decision, and negative metacognitions are </a:t>
            </a:r>
            <a:r>
              <a:rPr lang="en-US" sz="1350" b="1" u="sng" dirty="0">
                <a:solidFill>
                  <a:schemeClr val="accent6"/>
                </a:solidFill>
              </a:rPr>
              <a:t>probably not </a:t>
            </a:r>
            <a:r>
              <a:rPr lang="en-US" sz="1350" dirty="0"/>
              <a:t>hampering decision making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4E365-6F5F-4B17-91CC-4866C64D244B}"/>
              </a:ext>
            </a:extLst>
          </p:cNvPr>
          <p:cNvSpPr txBox="1"/>
          <p:nvPr/>
        </p:nvSpPr>
        <p:spPr>
          <a:xfrm>
            <a:off x="5216652" y="1833729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2"/>
                </a:solidFill>
              </a:rPr>
              <a:t>lacks</a:t>
            </a:r>
            <a:r>
              <a:rPr lang="en-US" sz="1350" dirty="0"/>
              <a:t> sufficient information to make a decision, and negative metacognitions are </a:t>
            </a:r>
            <a:r>
              <a:rPr lang="en-US" sz="1350" b="1" u="sng" dirty="0">
                <a:solidFill>
                  <a:schemeClr val="accent6"/>
                </a:solidFill>
              </a:rPr>
              <a:t>probably not </a:t>
            </a:r>
            <a:r>
              <a:rPr lang="en-US" sz="1350" dirty="0"/>
              <a:t>hampering decision making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62240-62A6-4BB5-B9FE-12CC2824D464}"/>
              </a:ext>
            </a:extLst>
          </p:cNvPr>
          <p:cNvSpPr txBox="1"/>
          <p:nvPr/>
        </p:nvSpPr>
        <p:spPr>
          <a:xfrm>
            <a:off x="5216652" y="4060152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2"/>
                </a:solidFill>
              </a:rPr>
              <a:t>lacks</a:t>
            </a:r>
            <a:r>
              <a:rPr lang="en-US" sz="1350" dirty="0"/>
              <a:t> sufficient information to make a decision, and negative metacognitions are </a:t>
            </a:r>
            <a:r>
              <a:rPr lang="en-US" sz="1350" b="1" u="sng" dirty="0">
                <a:solidFill>
                  <a:schemeClr val="accent2"/>
                </a:solidFill>
              </a:rPr>
              <a:t>probably</a:t>
            </a:r>
            <a:r>
              <a:rPr lang="en-US" sz="1350" b="1" u="sng" dirty="0"/>
              <a:t> </a:t>
            </a:r>
            <a:r>
              <a:rPr lang="en-US" sz="1350" dirty="0"/>
              <a:t>hampering decision making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B4C79-DDF6-4AF2-A59B-E2739F99D13F}"/>
              </a:ext>
            </a:extLst>
          </p:cNvPr>
          <p:cNvSpPr txBox="1"/>
          <p:nvPr/>
        </p:nvSpPr>
        <p:spPr>
          <a:xfrm>
            <a:off x="1424176" y="4060152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6"/>
                </a:solidFill>
              </a:rPr>
              <a:t>has</a:t>
            </a:r>
            <a:r>
              <a:rPr lang="en-US" sz="1350" dirty="0">
                <a:solidFill>
                  <a:schemeClr val="accent2"/>
                </a:solidFill>
              </a:rPr>
              <a:t> </a:t>
            </a:r>
            <a:r>
              <a:rPr lang="en-US" sz="1350" dirty="0"/>
              <a:t>sufficient information to make a decision, and negative metacognitions are </a:t>
            </a:r>
            <a:r>
              <a:rPr lang="en-US" sz="1350" b="1" u="sng" dirty="0">
                <a:solidFill>
                  <a:schemeClr val="accent2"/>
                </a:solidFill>
              </a:rPr>
              <a:t>probably</a:t>
            </a:r>
            <a:r>
              <a:rPr lang="en-US" sz="1350" b="1" u="sng" dirty="0"/>
              <a:t> </a:t>
            </a:r>
            <a:r>
              <a:rPr lang="en-US" sz="1350" dirty="0"/>
              <a:t>hampering decision making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C9526-972C-435E-B44D-14997B496C7E}"/>
              </a:ext>
            </a:extLst>
          </p:cNvPr>
          <p:cNvSpPr txBox="1"/>
          <p:nvPr/>
        </p:nvSpPr>
        <p:spPr>
          <a:xfrm>
            <a:off x="1514474" y="2911051"/>
            <a:ext cx="2560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1"/>
                </a:solidFill>
              </a:rPr>
              <a:t>Self-Help; Not Likely to Need Help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4A0B5-11CB-4BD9-86C5-C17292A62A66}"/>
              </a:ext>
            </a:extLst>
          </p:cNvPr>
          <p:cNvSpPr txBox="1"/>
          <p:nvPr/>
        </p:nvSpPr>
        <p:spPr>
          <a:xfrm>
            <a:off x="4662299" y="2911051"/>
            <a:ext cx="3927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6"/>
                </a:solidFill>
              </a:rPr>
              <a:t>Brief Help; Career Exploration; Career Center Referral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F7B01-4319-4868-AB36-F263502869F8}"/>
              </a:ext>
            </a:extLst>
          </p:cNvPr>
          <p:cNvSpPr txBox="1"/>
          <p:nvPr/>
        </p:nvSpPr>
        <p:spPr>
          <a:xfrm>
            <a:off x="4665728" y="5045228"/>
            <a:ext cx="3927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solidFill>
                  <a:schemeClr val="accent2"/>
                </a:solidFill>
              </a:rPr>
              <a:t>Individual Counseling and Career Center Referral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EC33C-58EA-4AF7-8BF8-6523377D8ED8}"/>
              </a:ext>
            </a:extLst>
          </p:cNvPr>
          <p:cNvSpPr txBox="1"/>
          <p:nvPr/>
        </p:nvSpPr>
        <p:spPr>
          <a:xfrm>
            <a:off x="603504" y="5053069"/>
            <a:ext cx="3927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solidFill>
                  <a:schemeClr val="accent2"/>
                </a:solidFill>
              </a:rPr>
              <a:t>Individual Counseling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F7CE-65AE-4DCF-B534-9687D6AB0556}"/>
              </a:ext>
            </a:extLst>
          </p:cNvPr>
          <p:cNvSpPr txBox="1"/>
          <p:nvPr/>
        </p:nvSpPr>
        <p:spPr>
          <a:xfrm>
            <a:off x="2048261" y="1315790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High</a:t>
            </a:r>
          </a:p>
          <a:p>
            <a:pPr algn="ctr"/>
            <a:r>
              <a:rPr lang="en-US" sz="1350" dirty="0"/>
              <a:t>(&gt; 43)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2091C-1508-472E-93C9-AF3077FDD6C5}"/>
              </a:ext>
            </a:extLst>
          </p:cNvPr>
          <p:cNvSpPr txBox="1"/>
          <p:nvPr/>
        </p:nvSpPr>
        <p:spPr>
          <a:xfrm>
            <a:off x="357758" y="2067766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High</a:t>
            </a:r>
          </a:p>
          <a:p>
            <a:pPr algn="ctr"/>
            <a:r>
              <a:rPr lang="en-US" sz="1350" dirty="0"/>
              <a:t>(&gt;13)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9738A7-6DAE-4D80-8B98-38FF5D28EF59}"/>
              </a:ext>
            </a:extLst>
          </p:cNvPr>
          <p:cNvSpPr txBox="1"/>
          <p:nvPr/>
        </p:nvSpPr>
        <p:spPr>
          <a:xfrm>
            <a:off x="5961884" y="1322923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Low</a:t>
            </a:r>
          </a:p>
          <a:p>
            <a:pPr algn="ctr"/>
            <a:r>
              <a:rPr lang="en-US" sz="1350" dirty="0"/>
              <a:t>(&lt;31)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D4EB2-6F4E-4A08-8804-292332F27A5A}"/>
              </a:ext>
            </a:extLst>
          </p:cNvPr>
          <p:cNvSpPr txBox="1"/>
          <p:nvPr/>
        </p:nvSpPr>
        <p:spPr>
          <a:xfrm>
            <a:off x="329180" y="4384117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Low</a:t>
            </a:r>
          </a:p>
          <a:p>
            <a:pPr algn="ctr"/>
            <a:r>
              <a:rPr lang="en-US" sz="1350" dirty="0"/>
              <a:t>(&lt;7)</a:t>
            </a:r>
          </a:p>
        </p:txBody>
      </p:sp>
    </p:spTree>
    <p:extLst>
      <p:ext uri="{BB962C8B-B14F-4D97-AF65-F5344CB8AC3E}">
        <p14:creationId xmlns:p14="http://schemas.microsoft.com/office/powerpoint/2010/main" val="80236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8640-5824-4BD8-BBDC-35F9ABB3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27" y="677550"/>
            <a:ext cx="374112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Case Study: Robert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7FF3-A5AF-49F4-BA75-E85B07B9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91" y="1648862"/>
            <a:ext cx="4131609" cy="2479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Robert, 50 years old, was laid off from his position due to company cutbacks. He looked for similar work but reported having difficulty getting excited about going back into the same “same-old,” but is excited about exploring how he might use his interests and skills in a different way.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7A903-0F61-1541-AB2C-64BE5AFF17FD}"/>
              </a:ext>
            </a:extLst>
          </p:cNvPr>
          <p:cNvSpPr txBox="1"/>
          <p:nvPr/>
        </p:nvSpPr>
        <p:spPr>
          <a:xfrm>
            <a:off x="5696175" y="535125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pic>
        <p:nvPicPr>
          <p:cNvPr id="6" name="Picture 5" descr="A picture containing text, receipt, document&#10;&#10;Description automatically generated">
            <a:extLst>
              <a:ext uri="{FF2B5EF4-FFF2-40B4-BE49-F238E27FC236}">
                <a16:creationId xmlns:a16="http://schemas.microsoft.com/office/drawing/2014/main" id="{8A3121B2-EC71-0F42-B3EE-B7484274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1" y="3992986"/>
            <a:ext cx="4462829" cy="2007764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3FFC010-E373-1D4B-82F3-FB98DD0C3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206660"/>
            <a:ext cx="3861905" cy="47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40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F53F3F-9346-4663-8633-2D0FE080546F}"/>
              </a:ext>
            </a:extLst>
          </p:cNvPr>
          <p:cNvCxnSpPr>
            <a:cxnSpLocks/>
          </p:cNvCxnSpPr>
          <p:nvPr/>
        </p:nvCxnSpPr>
        <p:spPr>
          <a:xfrm>
            <a:off x="4572000" y="1494640"/>
            <a:ext cx="0" cy="4016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9878BB-09C0-46AB-B139-1B2180421536}"/>
              </a:ext>
            </a:extLst>
          </p:cNvPr>
          <p:cNvCxnSpPr/>
          <p:nvPr/>
        </p:nvCxnSpPr>
        <p:spPr>
          <a:xfrm>
            <a:off x="1115568" y="3429000"/>
            <a:ext cx="6830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0BB4F9-743C-49B9-B874-A5E85AD65E4E}"/>
              </a:ext>
            </a:extLst>
          </p:cNvPr>
          <p:cNvSpPr txBox="1"/>
          <p:nvPr/>
        </p:nvSpPr>
        <p:spPr>
          <a:xfrm>
            <a:off x="3438144" y="1058418"/>
            <a:ext cx="2075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Positive Metacognitions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B6AAA-053D-4132-A5D3-E854F797DD27}"/>
              </a:ext>
            </a:extLst>
          </p:cNvPr>
          <p:cNvSpPr txBox="1"/>
          <p:nvPr/>
        </p:nvSpPr>
        <p:spPr>
          <a:xfrm rot="16200000">
            <a:off x="-619701" y="3312327"/>
            <a:ext cx="2075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Negative Metacognitions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D333E-3A9F-448E-AD0D-F6D48A792B06}"/>
              </a:ext>
            </a:extLst>
          </p:cNvPr>
          <p:cNvSpPr txBox="1"/>
          <p:nvPr/>
        </p:nvSpPr>
        <p:spPr>
          <a:xfrm>
            <a:off x="1563624" y="1833729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en-US" sz="1350" dirty="0"/>
              <a:t> sufficient information to make a decision, and negative metacognitions are </a:t>
            </a:r>
            <a:r>
              <a:rPr lang="en-US" sz="1350" b="1" u="sng" dirty="0">
                <a:solidFill>
                  <a:schemeClr val="accent6"/>
                </a:solidFill>
              </a:rPr>
              <a:t>probably not </a:t>
            </a:r>
            <a:r>
              <a:rPr lang="en-US" sz="1350" dirty="0"/>
              <a:t>hampering decision making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4E365-6F5F-4B17-91CC-4866C64D244B}"/>
              </a:ext>
            </a:extLst>
          </p:cNvPr>
          <p:cNvSpPr txBox="1"/>
          <p:nvPr/>
        </p:nvSpPr>
        <p:spPr>
          <a:xfrm>
            <a:off x="5216652" y="1833729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2"/>
                </a:solidFill>
              </a:rPr>
              <a:t>lacks</a:t>
            </a:r>
            <a:r>
              <a:rPr lang="en-US" sz="1350" dirty="0"/>
              <a:t> sufficient information to make a decision, and negative metacognitions are </a:t>
            </a:r>
            <a:r>
              <a:rPr lang="en-US" sz="1350" b="1" u="sng" dirty="0">
                <a:solidFill>
                  <a:schemeClr val="accent6"/>
                </a:solidFill>
              </a:rPr>
              <a:t>probably not </a:t>
            </a:r>
            <a:r>
              <a:rPr lang="en-US" sz="1350" dirty="0"/>
              <a:t>hampering decision making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62240-62A6-4BB5-B9FE-12CC2824D464}"/>
              </a:ext>
            </a:extLst>
          </p:cNvPr>
          <p:cNvSpPr txBox="1"/>
          <p:nvPr/>
        </p:nvSpPr>
        <p:spPr>
          <a:xfrm>
            <a:off x="5216652" y="4060152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2"/>
                </a:solidFill>
              </a:rPr>
              <a:t>lacks</a:t>
            </a:r>
            <a:r>
              <a:rPr lang="en-US" sz="1350" dirty="0"/>
              <a:t> sufficient information to make a decision, and negative metacognitions are </a:t>
            </a:r>
            <a:r>
              <a:rPr lang="en-US" sz="1350" b="1" u="sng" dirty="0">
                <a:solidFill>
                  <a:schemeClr val="accent2"/>
                </a:solidFill>
              </a:rPr>
              <a:t>probably</a:t>
            </a:r>
            <a:r>
              <a:rPr lang="en-US" sz="1350" b="1" u="sng" dirty="0"/>
              <a:t> </a:t>
            </a:r>
            <a:r>
              <a:rPr lang="en-US" sz="1350" dirty="0"/>
              <a:t>hampering decision making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B4C79-DDF6-4AF2-A59B-E2739F99D13F}"/>
              </a:ext>
            </a:extLst>
          </p:cNvPr>
          <p:cNvSpPr txBox="1"/>
          <p:nvPr/>
        </p:nvSpPr>
        <p:spPr>
          <a:xfrm>
            <a:off x="1424176" y="4060152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Client </a:t>
            </a:r>
            <a:r>
              <a:rPr lang="en-US" sz="1350" b="1" u="sng" dirty="0">
                <a:solidFill>
                  <a:schemeClr val="accent6"/>
                </a:solidFill>
              </a:rPr>
              <a:t>has</a:t>
            </a:r>
            <a:r>
              <a:rPr lang="en-US" sz="1350" dirty="0">
                <a:solidFill>
                  <a:schemeClr val="accent2"/>
                </a:solidFill>
              </a:rPr>
              <a:t> </a:t>
            </a:r>
            <a:r>
              <a:rPr lang="en-US" sz="1350" dirty="0"/>
              <a:t>sufficient information to make a decision, and negative metacognitions are </a:t>
            </a:r>
            <a:r>
              <a:rPr lang="en-US" sz="1350" b="1" u="sng" dirty="0">
                <a:solidFill>
                  <a:schemeClr val="accent2"/>
                </a:solidFill>
              </a:rPr>
              <a:t>probably</a:t>
            </a:r>
            <a:r>
              <a:rPr lang="en-US" sz="1350" b="1" u="sng" dirty="0"/>
              <a:t> </a:t>
            </a:r>
            <a:r>
              <a:rPr lang="en-US" sz="1350" dirty="0"/>
              <a:t>hampering decision making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C9526-972C-435E-B44D-14997B496C7E}"/>
              </a:ext>
            </a:extLst>
          </p:cNvPr>
          <p:cNvSpPr txBox="1"/>
          <p:nvPr/>
        </p:nvSpPr>
        <p:spPr>
          <a:xfrm>
            <a:off x="1514474" y="2911051"/>
            <a:ext cx="2560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1"/>
                </a:solidFill>
              </a:rPr>
              <a:t>Self-Help; Not Likely to Need Help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4A0B5-11CB-4BD9-86C5-C17292A62A66}"/>
              </a:ext>
            </a:extLst>
          </p:cNvPr>
          <p:cNvSpPr txBox="1"/>
          <p:nvPr/>
        </p:nvSpPr>
        <p:spPr>
          <a:xfrm>
            <a:off x="4662299" y="2911051"/>
            <a:ext cx="3927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6"/>
                </a:solidFill>
              </a:rPr>
              <a:t>Brief Help; Career Exploration; Career Center Referral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F7B01-4319-4868-AB36-F263502869F8}"/>
              </a:ext>
            </a:extLst>
          </p:cNvPr>
          <p:cNvSpPr txBox="1"/>
          <p:nvPr/>
        </p:nvSpPr>
        <p:spPr>
          <a:xfrm>
            <a:off x="4665728" y="5045228"/>
            <a:ext cx="3927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solidFill>
                  <a:schemeClr val="accent2"/>
                </a:solidFill>
              </a:rPr>
              <a:t>Individual Counseling and Career Center Referral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EC33C-58EA-4AF7-8BF8-6523377D8ED8}"/>
              </a:ext>
            </a:extLst>
          </p:cNvPr>
          <p:cNvSpPr txBox="1"/>
          <p:nvPr/>
        </p:nvSpPr>
        <p:spPr>
          <a:xfrm>
            <a:off x="603504" y="5053069"/>
            <a:ext cx="3927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solidFill>
                  <a:schemeClr val="accent2"/>
                </a:solidFill>
              </a:rPr>
              <a:t>Individual Counseling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F7CE-65AE-4DCF-B534-9687D6AB0556}"/>
              </a:ext>
            </a:extLst>
          </p:cNvPr>
          <p:cNvSpPr txBox="1"/>
          <p:nvPr/>
        </p:nvSpPr>
        <p:spPr>
          <a:xfrm>
            <a:off x="2048261" y="1315790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High</a:t>
            </a:r>
          </a:p>
          <a:p>
            <a:pPr algn="ctr"/>
            <a:r>
              <a:rPr lang="en-US" sz="1350" dirty="0"/>
              <a:t>(&gt; 43)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2091C-1508-472E-93C9-AF3077FDD6C5}"/>
              </a:ext>
            </a:extLst>
          </p:cNvPr>
          <p:cNvSpPr txBox="1"/>
          <p:nvPr/>
        </p:nvSpPr>
        <p:spPr>
          <a:xfrm>
            <a:off x="357758" y="2067766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High</a:t>
            </a:r>
          </a:p>
          <a:p>
            <a:pPr algn="ctr"/>
            <a:r>
              <a:rPr lang="en-US" sz="1350" dirty="0"/>
              <a:t>(&gt;13)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9738A7-6DAE-4D80-8B98-38FF5D28EF59}"/>
              </a:ext>
            </a:extLst>
          </p:cNvPr>
          <p:cNvSpPr txBox="1"/>
          <p:nvPr/>
        </p:nvSpPr>
        <p:spPr>
          <a:xfrm>
            <a:off x="5961884" y="1322923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Low</a:t>
            </a:r>
          </a:p>
          <a:p>
            <a:pPr algn="ctr"/>
            <a:r>
              <a:rPr lang="en-US" sz="1350" dirty="0"/>
              <a:t>(&lt;31)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D4EB2-6F4E-4A08-8804-292332F27A5A}"/>
              </a:ext>
            </a:extLst>
          </p:cNvPr>
          <p:cNvSpPr txBox="1"/>
          <p:nvPr/>
        </p:nvSpPr>
        <p:spPr>
          <a:xfrm>
            <a:off x="352044" y="4392686"/>
            <a:ext cx="1014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Low</a:t>
            </a:r>
          </a:p>
          <a:p>
            <a:pPr algn="ctr"/>
            <a:r>
              <a:rPr lang="en-US" sz="1350" dirty="0"/>
              <a:t>(&lt;7)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2A0F32A0-3DC4-AC4C-9D55-57434EE774EA}"/>
              </a:ext>
            </a:extLst>
          </p:cNvPr>
          <p:cNvSpPr/>
          <p:nvPr/>
        </p:nvSpPr>
        <p:spPr>
          <a:xfrm>
            <a:off x="4314826" y="1736697"/>
            <a:ext cx="4689325" cy="1815344"/>
          </a:xfrm>
          <a:prstGeom prst="donut">
            <a:avLst>
              <a:gd name="adj" fmla="val 3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F17E9CE6-6BA4-934A-9043-66E301DB3BED}"/>
              </a:ext>
            </a:extLst>
          </p:cNvPr>
          <p:cNvSpPr/>
          <p:nvPr/>
        </p:nvSpPr>
        <p:spPr>
          <a:xfrm>
            <a:off x="533652" y="1999090"/>
            <a:ext cx="664213" cy="661112"/>
          </a:xfrm>
          <a:prstGeom prst="donut">
            <a:avLst>
              <a:gd name="adj" fmla="val 66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8129CD9D-92F4-EA4B-8300-C7CAF004369B}"/>
              </a:ext>
            </a:extLst>
          </p:cNvPr>
          <p:cNvSpPr/>
          <p:nvPr/>
        </p:nvSpPr>
        <p:spPr>
          <a:xfrm>
            <a:off x="6164131" y="1315789"/>
            <a:ext cx="613187" cy="491882"/>
          </a:xfrm>
          <a:prstGeom prst="donut">
            <a:avLst>
              <a:gd name="adj" fmla="val 118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157E-56D0-408D-95E1-53FCCBA4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386A0-E0D0-47F8-B32C-2DE4FD41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Describe how metacognition and self-regulation influence career decision-making</a:t>
            </a:r>
          </a:p>
          <a:p>
            <a:pPr>
              <a:lnSpc>
                <a:spcPct val="100000"/>
              </a:lnSpc>
            </a:pPr>
            <a:r>
              <a:rPr lang="en-US" dirty="0"/>
              <a:t>Differentiate between metacognitive experiences and beliefs</a:t>
            </a:r>
          </a:p>
          <a:p>
            <a:pPr>
              <a:lnSpc>
                <a:spcPct val="150000"/>
              </a:lnSpc>
            </a:pPr>
            <a:r>
              <a:rPr lang="en-US" dirty="0"/>
              <a:t>See the psychometric properties of the COMS</a:t>
            </a:r>
          </a:p>
          <a:p>
            <a:pPr>
              <a:lnSpc>
                <a:spcPct val="150000"/>
              </a:lnSpc>
            </a:pPr>
            <a:r>
              <a:rPr lang="en-US" dirty="0"/>
              <a:t>Learn how to score/interpret the COMS </a:t>
            </a:r>
          </a:p>
          <a:p>
            <a:pPr>
              <a:lnSpc>
                <a:spcPct val="150000"/>
              </a:lnSpc>
            </a:pPr>
            <a:r>
              <a:rPr lang="en-US" dirty="0"/>
              <a:t>Apply the COMS to potential clients</a:t>
            </a:r>
          </a:p>
        </p:txBody>
      </p:sp>
    </p:spTree>
    <p:extLst>
      <p:ext uri="{BB962C8B-B14F-4D97-AF65-F5344CB8AC3E}">
        <p14:creationId xmlns:p14="http://schemas.microsoft.com/office/powerpoint/2010/main" val="1389221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72EF-077B-574C-9178-1A3351B1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Interventions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DE8AC4-E181-A24E-9D2F-9ED4D71A3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-1" r="5341" b="2972"/>
          <a:stretch/>
        </p:blipFill>
        <p:spPr>
          <a:xfrm>
            <a:off x="4941277" y="857250"/>
            <a:ext cx="4088423" cy="16265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1FA3-2232-2941-83A8-C16B9F558655}"/>
              </a:ext>
            </a:extLst>
          </p:cNvPr>
          <p:cNvSpPr txBox="1"/>
          <p:nvPr/>
        </p:nvSpPr>
        <p:spPr>
          <a:xfrm>
            <a:off x="112955" y="2608306"/>
            <a:ext cx="67127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Discuss the extreme items and the self-talk item: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#7 I know which career fits me best (rated as strongly disagree)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#10 I know how I make career decisions (rated as strongly agree)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#3 I know how to monitor and control the way I talk to myself (rated as slightly agree)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Explore what options Robert has been considering.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What information would he need to make him feel more certain about his choice?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 Connect with relevant resources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Self-assessments/CACGS to see options related to values, interests, skills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Occupational information such as O*Net to build options knowledge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Networking strategies to explore local opportunities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Resume writing to highlight transferable skills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Consider individual plan for multiple steps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6AE52BD-C588-EA4B-BE40-D2696115D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70" y="2888274"/>
            <a:ext cx="2217530" cy="3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6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6790-1DFB-4ED7-94A4-2EBCA169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Study: Tina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1262B-D80A-42F0-BD01-B0C2C8FCE64C}"/>
              </a:ext>
            </a:extLst>
          </p:cNvPr>
          <p:cNvSpPr txBox="1">
            <a:spLocks/>
          </p:cNvSpPr>
          <p:nvPr/>
        </p:nvSpPr>
        <p:spPr>
          <a:xfrm>
            <a:off x="628650" y="2125266"/>
            <a:ext cx="7886700" cy="326350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/>
              <a:t>The client is a 23-year-old African American female that identifies as a cisgender heterosexual female. The client reported </a:t>
            </a:r>
            <a:r>
              <a:rPr lang="en-US" sz="2100" i="1" u="sng">
                <a:solidFill>
                  <a:srgbClr val="00B0F0"/>
                </a:solidFill>
              </a:rPr>
              <a:t>stress associated with a career decision</a:t>
            </a:r>
            <a:r>
              <a:rPr lang="en-US" sz="2100"/>
              <a:t>: she recently decided to change her major but </a:t>
            </a:r>
            <a:r>
              <a:rPr lang="en-US" sz="2100" i="1" u="sng">
                <a:solidFill>
                  <a:schemeClr val="accent2">
                    <a:lumMod val="75000"/>
                  </a:schemeClr>
                </a:solidFill>
              </a:rPr>
              <a:t>worries she has made the wrong choice</a:t>
            </a:r>
            <a:r>
              <a:rPr lang="en-US" sz="2100"/>
              <a:t>. Her change of major will still lead her to her career choice of medical school, but she always feels nervous and </a:t>
            </a:r>
            <a:r>
              <a:rPr lang="en-US" sz="2100" i="1" u="sng">
                <a:solidFill>
                  <a:schemeClr val="accent2">
                    <a:lumMod val="75000"/>
                  </a:schemeClr>
                </a:solidFill>
              </a:rPr>
              <a:t>believes there is nothing she can do to change</a:t>
            </a:r>
            <a:r>
              <a:rPr lang="en-US" sz="2100"/>
              <a:t> that. She recently did poorly on a practice MCAT test and stated </a:t>
            </a:r>
            <a:r>
              <a:rPr lang="en-US" sz="2100" i="1" u="sng">
                <a:solidFill>
                  <a:schemeClr val="accent2">
                    <a:lumMod val="75000"/>
                  </a:schemeClr>
                </a:solidFill>
              </a:rPr>
              <a:t>she knows she can do better if she just keeps trying to figure out what went wrong</a:t>
            </a:r>
            <a:r>
              <a:rPr lang="en-US" sz="210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1563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2B05FE3-7626-43F1-811E-DD548FC05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5"/>
          <a:stretch/>
        </p:blipFill>
        <p:spPr>
          <a:xfrm>
            <a:off x="302191" y="1156189"/>
            <a:ext cx="4327742" cy="4731956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19CDF16-9F06-4C96-AA98-E06CA862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29" y="2146250"/>
            <a:ext cx="4421687" cy="19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70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8BFA-C61F-4B18-99D1-AE04839F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Interpretation &amp;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BAFB-983F-4854-AE2B-73D33EB1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8593" y="2249449"/>
            <a:ext cx="4455407" cy="3577834"/>
          </a:xfrm>
        </p:spPr>
        <p:txBody>
          <a:bodyPr vert="horz" lIns="68580" tIns="34290" rIns="68580" bIns="34290" rtlCol="0" anchor="t">
            <a:normAutofit fontScale="47500" lnSpcReduction="20000"/>
          </a:bodyPr>
          <a:lstStyle/>
          <a:p>
            <a:r>
              <a:rPr lang="en-US" dirty="0"/>
              <a:t>Further Assessment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Career Thoughts Inventory</a:t>
            </a:r>
          </a:p>
          <a:p>
            <a:pPr lvl="1"/>
            <a:r>
              <a:rPr lang="en-US" dirty="0">
                <a:cs typeface="Calibri"/>
              </a:rPr>
              <a:t>Assess mental health </a:t>
            </a: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Career Interventions</a:t>
            </a:r>
          </a:p>
          <a:p>
            <a:pPr lvl="1"/>
            <a:r>
              <a:rPr lang="en-US" dirty="0">
                <a:cs typeface="Calibri"/>
              </a:rPr>
              <a:t>Explore discrepancies in COMS</a:t>
            </a:r>
          </a:p>
          <a:p>
            <a:pPr lvl="2"/>
            <a:r>
              <a:rPr lang="en-US" dirty="0">
                <a:cs typeface="Calibri"/>
              </a:rPr>
              <a:t>“I have decided/I cannot decide”</a:t>
            </a:r>
          </a:p>
          <a:p>
            <a:pPr lvl="1"/>
            <a:r>
              <a:rPr lang="en-US" dirty="0">
                <a:cs typeface="Calibri"/>
              </a:rPr>
              <a:t>CTI Workbook, cognitive restructuring</a:t>
            </a:r>
          </a:p>
          <a:p>
            <a:pPr lvl="1"/>
            <a:r>
              <a:rPr lang="en-US" dirty="0">
                <a:cs typeface="Calibri"/>
              </a:rPr>
              <a:t>Self-Efficacy</a:t>
            </a:r>
          </a:p>
          <a:p>
            <a:pPr lvl="1"/>
            <a:r>
              <a:rPr lang="en-US" dirty="0">
                <a:cs typeface="Calibri"/>
              </a:rPr>
              <a:t>Self-assessment to address low self self-knowledge</a:t>
            </a:r>
          </a:p>
          <a:p>
            <a:pPr lvl="2"/>
            <a:r>
              <a:rPr lang="en-US" dirty="0">
                <a:cs typeface="Calibri"/>
              </a:rPr>
              <a:t>Caution to monitor for negative self-talk</a:t>
            </a:r>
          </a:p>
          <a:p>
            <a:pPr lvl="1"/>
            <a:r>
              <a:rPr lang="en-US" dirty="0">
                <a:cs typeface="Calibri"/>
              </a:rPr>
              <a:t>Create individual action plan</a:t>
            </a:r>
          </a:p>
          <a:p>
            <a:pPr lvl="2"/>
            <a:r>
              <a:rPr lang="en-US" dirty="0">
                <a:cs typeface="Calibri"/>
              </a:rPr>
              <a:t>Don’t overload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Referral to Individual Counseling, Career Center (depends on what discussion reveals)</a:t>
            </a: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A13590-C41F-47A0-969A-4EAC5EDF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3" y="2304624"/>
            <a:ext cx="4242397" cy="2376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49AF00C-25B9-45BD-B99F-1AE566A36F98}"/>
              </a:ext>
            </a:extLst>
          </p:cNvPr>
          <p:cNvSpPr/>
          <p:nvPr/>
        </p:nvSpPr>
        <p:spPr>
          <a:xfrm>
            <a:off x="721482" y="3493109"/>
            <a:ext cx="2021718" cy="10224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FEB72D-D2B6-4410-B4CB-CED3151646B6}"/>
              </a:ext>
            </a:extLst>
          </p:cNvPr>
          <p:cNvSpPr/>
          <p:nvPr/>
        </p:nvSpPr>
        <p:spPr>
          <a:xfrm>
            <a:off x="426294" y="3824263"/>
            <a:ext cx="203548" cy="3601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16EB56F9-9FE3-274E-A0A4-895231880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94" y="1415561"/>
            <a:ext cx="1434504" cy="20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60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1004-AED7-4CE8-BADC-73787E5A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Future Directions for the COMS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5175B-2415-49CB-B084-A802AF2C4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Norming Studies</a:t>
            </a:r>
          </a:p>
          <a:p>
            <a:r>
              <a:rPr lang="en-US" dirty="0">
                <a:cs typeface="Calibri"/>
              </a:rPr>
              <a:t>Intervention studies</a:t>
            </a:r>
          </a:p>
          <a:p>
            <a:pPr lvl="1"/>
            <a:r>
              <a:rPr lang="en-US" dirty="0">
                <a:cs typeface="Calibri"/>
              </a:rPr>
              <a:t>Usefulness for monitoring client progress</a:t>
            </a:r>
          </a:p>
          <a:p>
            <a:pPr lvl="1"/>
            <a:r>
              <a:rPr lang="en-US" dirty="0">
                <a:cs typeface="Calibri"/>
              </a:rPr>
              <a:t>Cross-cultural studies</a:t>
            </a:r>
          </a:p>
          <a:p>
            <a:pPr lvl="1"/>
            <a:r>
              <a:rPr lang="en-US" dirty="0">
                <a:cs typeface="Calibri"/>
              </a:rPr>
              <a:t>Different client groups (e.g., high school students, unemployed, etc.)</a:t>
            </a:r>
          </a:p>
          <a:p>
            <a:r>
              <a:rPr lang="en-US" dirty="0">
                <a:cs typeface="Calibri"/>
              </a:rPr>
              <a:t>Relationship to other career constructs (e.g., indecision, CTI)</a:t>
            </a:r>
          </a:p>
          <a:p>
            <a:r>
              <a:rPr lang="en-US" dirty="0">
                <a:cs typeface="Calibri"/>
              </a:rPr>
              <a:t>Relationship to mental health constructs (e.g., for anxiety, depression)</a:t>
            </a:r>
          </a:p>
          <a:p>
            <a:r>
              <a:rPr lang="en-US" dirty="0">
                <a:cs typeface="Calibri"/>
              </a:rPr>
              <a:t>Continue to determine psychometric properties</a:t>
            </a:r>
          </a:p>
        </p:txBody>
      </p:sp>
    </p:spTree>
    <p:extLst>
      <p:ext uri="{BB962C8B-B14F-4D97-AF65-F5344CB8AC3E}">
        <p14:creationId xmlns:p14="http://schemas.microsoft.com/office/powerpoint/2010/main" val="845327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2590-D7AF-D744-A129-92521B29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further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2FC3-12D1-0C41-B8DC-0AD800B8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Michael Morgan, doctoral candidate, Florida State University</a:t>
            </a:r>
          </a:p>
          <a:p>
            <a:pPr lvl="1"/>
            <a:r>
              <a:rPr lang="en-US" dirty="0">
                <a:hlinkClick r:id="rId2"/>
              </a:rPr>
              <a:t>MJM18J@my.fsu.edu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Deb Osborn, professor, Florida State University</a:t>
            </a:r>
          </a:p>
          <a:p>
            <a:pPr lvl="1"/>
            <a:r>
              <a:rPr lang="en-US" dirty="0">
                <a:hlinkClick r:id="rId3"/>
              </a:rPr>
              <a:t>dosborn@fsu.edu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The Cycle of Self-Regulation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D4C30F-248F-46A3-B04B-133491E88210}"/>
              </a:ext>
            </a:extLst>
          </p:cNvPr>
          <p:cNvSpPr/>
          <p:nvPr/>
        </p:nvSpPr>
        <p:spPr>
          <a:xfrm>
            <a:off x="5284825" y="1470111"/>
            <a:ext cx="1478708" cy="1323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A1B8DA-9605-4541-B39B-B2DE3D7ABBAB}"/>
              </a:ext>
            </a:extLst>
          </p:cNvPr>
          <p:cNvSpPr/>
          <p:nvPr/>
        </p:nvSpPr>
        <p:spPr>
          <a:xfrm>
            <a:off x="7108080" y="3657599"/>
            <a:ext cx="1478708" cy="1323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E9FC20-F635-462A-8B13-017565C9C51A}"/>
              </a:ext>
            </a:extLst>
          </p:cNvPr>
          <p:cNvSpPr/>
          <p:nvPr/>
        </p:nvSpPr>
        <p:spPr>
          <a:xfrm>
            <a:off x="3629872" y="3564356"/>
            <a:ext cx="1478708" cy="1323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CCEE689-EDEC-4AC3-AE66-04D4C623E99F}"/>
              </a:ext>
            </a:extLst>
          </p:cNvPr>
          <p:cNvCxnSpPr>
            <a:cxnSpLocks/>
            <a:stCxn id="3" idx="6"/>
            <a:endCxn id="6" idx="0"/>
          </p:cNvCxnSpPr>
          <p:nvPr/>
        </p:nvCxnSpPr>
        <p:spPr>
          <a:xfrm>
            <a:off x="6763533" y="2131849"/>
            <a:ext cx="1083901" cy="1525751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93BDE24-4262-4EB4-82B0-A62951AD3977}"/>
              </a:ext>
            </a:extLst>
          </p:cNvPr>
          <p:cNvCxnSpPr>
            <a:cxnSpLocks/>
            <a:stCxn id="6" idx="4"/>
            <a:endCxn id="7" idx="4"/>
          </p:cNvCxnSpPr>
          <p:nvPr/>
        </p:nvCxnSpPr>
        <p:spPr>
          <a:xfrm rot="5400000" flipH="1">
            <a:off x="6061708" y="3195349"/>
            <a:ext cx="93244" cy="3478208"/>
          </a:xfrm>
          <a:prstGeom prst="curvedConnector3">
            <a:avLst>
              <a:gd name="adj1" fmla="val -80323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917D887-7457-41C8-8C62-F860FFEDE4F7}"/>
              </a:ext>
            </a:extLst>
          </p:cNvPr>
          <p:cNvCxnSpPr>
            <a:stCxn id="7" idx="0"/>
            <a:endCxn id="3" idx="2"/>
          </p:cNvCxnSpPr>
          <p:nvPr/>
        </p:nvCxnSpPr>
        <p:spPr>
          <a:xfrm rot="5400000" flipH="1" flipV="1">
            <a:off x="4110771" y="2390303"/>
            <a:ext cx="1432508" cy="915599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F478D33-EA13-455E-A4E1-B95368C2CF57}"/>
              </a:ext>
            </a:extLst>
          </p:cNvPr>
          <p:cNvSpPr txBox="1"/>
          <p:nvPr/>
        </p:nvSpPr>
        <p:spPr>
          <a:xfrm>
            <a:off x="3797728" y="4072494"/>
            <a:ext cx="114299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Preparation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5EAECE-0DFB-4B08-A120-27E043E4056B}"/>
              </a:ext>
            </a:extLst>
          </p:cNvPr>
          <p:cNvSpPr txBox="1"/>
          <p:nvPr/>
        </p:nvSpPr>
        <p:spPr>
          <a:xfrm>
            <a:off x="5563894" y="1993348"/>
            <a:ext cx="97220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2CA9DE-BB31-4FF3-A260-F1D943607A36}"/>
              </a:ext>
            </a:extLst>
          </p:cNvPr>
          <p:cNvSpPr txBox="1"/>
          <p:nvPr/>
        </p:nvSpPr>
        <p:spPr>
          <a:xfrm>
            <a:off x="7446791" y="4181592"/>
            <a:ext cx="97220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Reflection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979A93-07DE-40C8-9313-CA754CE65152}"/>
              </a:ext>
            </a:extLst>
          </p:cNvPr>
          <p:cNvSpPr/>
          <p:nvPr/>
        </p:nvSpPr>
        <p:spPr>
          <a:xfrm>
            <a:off x="5453126" y="3316823"/>
            <a:ext cx="1199639" cy="132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72C63B-CB96-4ACE-BF92-E07BF5317443}"/>
              </a:ext>
            </a:extLst>
          </p:cNvPr>
          <p:cNvSpPr txBox="1"/>
          <p:nvPr/>
        </p:nvSpPr>
        <p:spPr>
          <a:xfrm>
            <a:off x="5584829" y="3606465"/>
            <a:ext cx="958409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Awareness</a:t>
            </a:r>
          </a:p>
          <a:p>
            <a:pPr algn="ctr"/>
            <a:r>
              <a:rPr lang="en-US" sz="1350" dirty="0"/>
              <a:t>Judgement</a:t>
            </a:r>
          </a:p>
          <a:p>
            <a:pPr algn="ctr"/>
            <a:r>
              <a:rPr lang="en-US" sz="1350" dirty="0"/>
              <a:t>Control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727175-1DFC-4A8F-9906-F0894B4171B0}"/>
              </a:ext>
            </a:extLst>
          </p:cNvPr>
          <p:cNvCxnSpPr>
            <a:stCxn id="48" idx="0"/>
          </p:cNvCxnSpPr>
          <p:nvPr/>
        </p:nvCxnSpPr>
        <p:spPr>
          <a:xfrm flipH="1" flipV="1">
            <a:off x="6049998" y="2894724"/>
            <a:ext cx="2948" cy="422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FAE7523-F76A-4366-BEB0-989F8F031183}"/>
              </a:ext>
            </a:extLst>
          </p:cNvPr>
          <p:cNvCxnSpPr>
            <a:cxnSpLocks/>
          </p:cNvCxnSpPr>
          <p:nvPr/>
        </p:nvCxnSpPr>
        <p:spPr>
          <a:xfrm>
            <a:off x="6674942" y="4117059"/>
            <a:ext cx="3460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8F63E6C-6E49-4497-A2A9-D09110B35D5B}"/>
              </a:ext>
            </a:extLst>
          </p:cNvPr>
          <p:cNvCxnSpPr>
            <a:cxnSpLocks/>
          </p:cNvCxnSpPr>
          <p:nvPr/>
        </p:nvCxnSpPr>
        <p:spPr>
          <a:xfrm flipH="1">
            <a:off x="5125829" y="4077821"/>
            <a:ext cx="3460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DDBD44D-584C-4896-B42E-1995CEC7D84E}"/>
              </a:ext>
            </a:extLst>
          </p:cNvPr>
          <p:cNvSpPr txBox="1"/>
          <p:nvPr/>
        </p:nvSpPr>
        <p:spPr>
          <a:xfrm>
            <a:off x="7549762" y="5636427"/>
            <a:ext cx="15942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(Schunk &amp; Greene, 2019)</a:t>
            </a:r>
          </a:p>
        </p:txBody>
      </p:sp>
    </p:spTree>
    <p:extLst>
      <p:ext uri="{BB962C8B-B14F-4D97-AF65-F5344CB8AC3E}">
        <p14:creationId xmlns:p14="http://schemas.microsoft.com/office/powerpoint/2010/main" val="222068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Cognitive Information Processing Theory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C1527F3-7AFF-452C-8501-CF5AB88A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7" y="1312316"/>
            <a:ext cx="4915159" cy="42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Cognitive Information Processing Theory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1983176-2A4A-447B-8FC9-05D2535E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51" y="1226680"/>
            <a:ext cx="4807190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Cognitive Behavioral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Therapy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A048DA-C324-401B-A847-1CF45E7A4259}"/>
              </a:ext>
            </a:extLst>
          </p:cNvPr>
          <p:cNvGrpSpPr/>
          <p:nvPr/>
        </p:nvGrpSpPr>
        <p:grpSpPr>
          <a:xfrm>
            <a:off x="3742435" y="2372332"/>
            <a:ext cx="5084894" cy="3376253"/>
            <a:chOff x="5075257" y="1379482"/>
            <a:chExt cx="6779859" cy="450166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4B8E575-3150-4DBF-9654-FE090BF2F545}"/>
                </a:ext>
              </a:extLst>
            </p:cNvPr>
            <p:cNvSpPr/>
            <p:nvPr/>
          </p:nvSpPr>
          <p:spPr>
            <a:xfrm>
              <a:off x="6437377" y="1962912"/>
              <a:ext cx="4011167" cy="3304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C725EF-01FD-44C4-AEA6-0469D1BEE7DC}"/>
                </a:ext>
              </a:extLst>
            </p:cNvPr>
            <p:cNvSpPr txBox="1"/>
            <p:nvPr/>
          </p:nvSpPr>
          <p:spPr>
            <a:xfrm>
              <a:off x="10123852" y="5481041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Emotion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424F98-449B-407B-8E2E-45BA2E1495E2}"/>
                </a:ext>
              </a:extLst>
            </p:cNvPr>
            <p:cNvSpPr txBox="1"/>
            <p:nvPr/>
          </p:nvSpPr>
          <p:spPr>
            <a:xfrm>
              <a:off x="7577328" y="137948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Cognition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CC9B0-386E-468F-8478-4B4F72FFA52B}"/>
                </a:ext>
              </a:extLst>
            </p:cNvPr>
            <p:cNvSpPr txBox="1"/>
            <p:nvPr/>
          </p:nvSpPr>
          <p:spPr>
            <a:xfrm>
              <a:off x="5075257" y="548104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Behavior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72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Cognitive Behavioral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Therapy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A048DA-C324-401B-A847-1CF45E7A4259}"/>
              </a:ext>
            </a:extLst>
          </p:cNvPr>
          <p:cNvGrpSpPr/>
          <p:nvPr/>
        </p:nvGrpSpPr>
        <p:grpSpPr>
          <a:xfrm>
            <a:off x="3742435" y="2372332"/>
            <a:ext cx="5084894" cy="3376253"/>
            <a:chOff x="5075257" y="1379482"/>
            <a:chExt cx="6779859" cy="450166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4B8E575-3150-4DBF-9654-FE090BF2F545}"/>
                </a:ext>
              </a:extLst>
            </p:cNvPr>
            <p:cNvSpPr/>
            <p:nvPr/>
          </p:nvSpPr>
          <p:spPr>
            <a:xfrm>
              <a:off x="6437377" y="1962912"/>
              <a:ext cx="4011167" cy="3304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C725EF-01FD-44C4-AEA6-0469D1BEE7DC}"/>
                </a:ext>
              </a:extLst>
            </p:cNvPr>
            <p:cNvSpPr txBox="1"/>
            <p:nvPr/>
          </p:nvSpPr>
          <p:spPr>
            <a:xfrm>
              <a:off x="10123852" y="5481041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Emotion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424F98-449B-407B-8E2E-45BA2E1495E2}"/>
                </a:ext>
              </a:extLst>
            </p:cNvPr>
            <p:cNvSpPr txBox="1"/>
            <p:nvPr/>
          </p:nvSpPr>
          <p:spPr>
            <a:xfrm>
              <a:off x="7577328" y="137948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Cognition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CC9B0-386E-468F-8478-4B4F72FFA52B}"/>
                </a:ext>
              </a:extLst>
            </p:cNvPr>
            <p:cNvSpPr txBox="1"/>
            <p:nvPr/>
          </p:nvSpPr>
          <p:spPr>
            <a:xfrm>
              <a:off x="5075257" y="548104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Behavior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250300-D893-411E-B432-A2229D5FCF45}"/>
              </a:ext>
            </a:extLst>
          </p:cNvPr>
          <p:cNvSpPr txBox="1"/>
          <p:nvPr/>
        </p:nvSpPr>
        <p:spPr>
          <a:xfrm>
            <a:off x="7186898" y="2268457"/>
            <a:ext cx="11710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“I like speech pathology”</a:t>
            </a:r>
          </a:p>
        </p:txBody>
      </p:sp>
    </p:spTree>
    <p:extLst>
      <p:ext uri="{BB962C8B-B14F-4D97-AF65-F5344CB8AC3E}">
        <p14:creationId xmlns:p14="http://schemas.microsoft.com/office/powerpoint/2010/main" val="139266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44C-8DC2-4A3F-80AA-E64BDF1A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14463"/>
            <a:ext cx="2607469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latin typeface="+mj-lt"/>
                <a:cs typeface="+mj-cs"/>
              </a:rPr>
              <a:t>Cognitive Behavioral</a:t>
            </a:r>
            <a:br>
              <a:rPr lang="en-US" sz="3600" dirty="0">
                <a:latin typeface="+mj-lt"/>
                <a:cs typeface="+mj-cs"/>
              </a:rPr>
            </a:br>
            <a:r>
              <a:rPr lang="en-US" sz="3600" dirty="0">
                <a:latin typeface="+mj-lt"/>
                <a:cs typeface="+mj-cs"/>
              </a:rPr>
              <a:t>Therapy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A048DA-C324-401B-A847-1CF45E7A4259}"/>
              </a:ext>
            </a:extLst>
          </p:cNvPr>
          <p:cNvGrpSpPr/>
          <p:nvPr/>
        </p:nvGrpSpPr>
        <p:grpSpPr>
          <a:xfrm>
            <a:off x="3742435" y="2372332"/>
            <a:ext cx="5084894" cy="3376253"/>
            <a:chOff x="5075257" y="1379482"/>
            <a:chExt cx="6779859" cy="450166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4B8E575-3150-4DBF-9654-FE090BF2F545}"/>
                </a:ext>
              </a:extLst>
            </p:cNvPr>
            <p:cNvSpPr/>
            <p:nvPr/>
          </p:nvSpPr>
          <p:spPr>
            <a:xfrm>
              <a:off x="6437377" y="1962912"/>
              <a:ext cx="4011167" cy="330403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C725EF-01FD-44C4-AEA6-0469D1BEE7DC}"/>
                </a:ext>
              </a:extLst>
            </p:cNvPr>
            <p:cNvSpPr txBox="1"/>
            <p:nvPr/>
          </p:nvSpPr>
          <p:spPr>
            <a:xfrm>
              <a:off x="10123852" y="5481041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Emotion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424F98-449B-407B-8E2E-45BA2E1495E2}"/>
                </a:ext>
              </a:extLst>
            </p:cNvPr>
            <p:cNvSpPr txBox="1"/>
            <p:nvPr/>
          </p:nvSpPr>
          <p:spPr>
            <a:xfrm>
              <a:off x="7577328" y="137948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Cognition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CC9B0-386E-468F-8478-4B4F72FFA52B}"/>
                </a:ext>
              </a:extLst>
            </p:cNvPr>
            <p:cNvSpPr txBox="1"/>
            <p:nvPr/>
          </p:nvSpPr>
          <p:spPr>
            <a:xfrm>
              <a:off x="5075257" y="5481042"/>
              <a:ext cx="1731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Behavior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A20E7F-B827-448C-B433-BF4AFC111D57}"/>
              </a:ext>
            </a:extLst>
          </p:cNvPr>
          <p:cNvSpPr txBox="1"/>
          <p:nvPr/>
        </p:nvSpPr>
        <p:spPr>
          <a:xfrm>
            <a:off x="7772400" y="4791214"/>
            <a:ext cx="1171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Interest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A1A3CB-AFF6-4E9A-8ABC-74DAE0A48B2A}"/>
              </a:ext>
            </a:extLst>
          </p:cNvPr>
          <p:cNvSpPr txBox="1"/>
          <p:nvPr/>
        </p:nvSpPr>
        <p:spPr>
          <a:xfrm>
            <a:off x="7186898" y="2268457"/>
            <a:ext cx="11710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“I like speech pathology”</a:t>
            </a:r>
          </a:p>
        </p:txBody>
      </p:sp>
    </p:spTree>
    <p:extLst>
      <p:ext uri="{BB962C8B-B14F-4D97-AF65-F5344CB8AC3E}">
        <p14:creationId xmlns:p14="http://schemas.microsoft.com/office/powerpoint/2010/main" val="1328259398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Garnet_StandardDef</Template>
  <TotalTime>88</TotalTime>
  <Words>1238</Words>
  <Application>Microsoft Office PowerPoint</Application>
  <PresentationFormat>On-screen Show (4:3)</PresentationFormat>
  <Paragraphs>234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Garnet_StandardDef</vt:lpstr>
      <vt:lpstr>The Career Outcome Metacognitions Survey</vt:lpstr>
      <vt:lpstr>Key Message</vt:lpstr>
      <vt:lpstr>Learning Objectives</vt:lpstr>
      <vt:lpstr>The Cycle of Self-Regulation</vt:lpstr>
      <vt:lpstr>Cognitive Information Processing Theory</vt:lpstr>
      <vt:lpstr>Cognitive Information Processing Theory</vt:lpstr>
      <vt:lpstr>Cognitive Behavioral Therapy</vt:lpstr>
      <vt:lpstr>Cognitive Behavioral Therapy</vt:lpstr>
      <vt:lpstr>Cognitive Behavioral Therapy</vt:lpstr>
      <vt:lpstr>Cognitive Behavioral Therapy</vt:lpstr>
      <vt:lpstr>Meta Cognitive Therapy</vt:lpstr>
      <vt:lpstr>Meta Cognitive Therapy</vt:lpstr>
      <vt:lpstr>What is Metacognition?</vt:lpstr>
      <vt:lpstr>What is Metacognition?</vt:lpstr>
      <vt:lpstr>What is Metacognition?</vt:lpstr>
      <vt:lpstr>What is Metacognition?</vt:lpstr>
      <vt:lpstr>PowerPoint Presentation</vt:lpstr>
      <vt:lpstr>Metacognitive experiences link the person and the task.</vt:lpstr>
      <vt:lpstr>PowerPoint Presentation</vt:lpstr>
      <vt:lpstr>What does Metacognition have to do with MY clients?</vt:lpstr>
      <vt:lpstr>What does Metacognition have to do with MY clients?</vt:lpstr>
      <vt:lpstr>What does Metacognition have to do with MY clients?</vt:lpstr>
      <vt:lpstr>CIP-based Assessments of Metacognition</vt:lpstr>
      <vt:lpstr>CIP-based Assessments of Metacognition</vt:lpstr>
      <vt:lpstr>CIP-based Assessments of Metacognition</vt:lpstr>
      <vt:lpstr>Scoring and Tentative Decision Matrix Cutoffs</vt:lpstr>
      <vt:lpstr>PowerPoint Presentation</vt:lpstr>
      <vt:lpstr>Case Study: Robert</vt:lpstr>
      <vt:lpstr>PowerPoint Presentation</vt:lpstr>
      <vt:lpstr>Possible Interventions</vt:lpstr>
      <vt:lpstr>Case Study: Tina</vt:lpstr>
      <vt:lpstr>PowerPoint Presentation</vt:lpstr>
      <vt:lpstr>Interpretation &amp; Interventions</vt:lpstr>
      <vt:lpstr>Future Directions for the COMS</vt:lpstr>
      <vt:lpstr>For further information 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Morgan</dc:creator>
  <cp:lastModifiedBy>Michael Morgan</cp:lastModifiedBy>
  <cp:revision>4</cp:revision>
  <dcterms:created xsi:type="dcterms:W3CDTF">2021-05-14T14:03:16Z</dcterms:created>
  <dcterms:modified xsi:type="dcterms:W3CDTF">2021-05-14T15:31:40Z</dcterms:modified>
</cp:coreProperties>
</file>