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2" r:id="rId4"/>
    <p:sldId id="259" r:id="rId5"/>
    <p:sldId id="263" r:id="rId6"/>
    <p:sldId id="264" r:id="rId7"/>
    <p:sldId id="265" r:id="rId8"/>
    <p:sldId id="260" r:id="rId9"/>
    <p:sldId id="266" r:id="rId10"/>
    <p:sldId id="267" r:id="rId11"/>
    <p:sldId id="268" r:id="rId12"/>
    <p:sldId id="275" r:id="rId13"/>
    <p:sldId id="269" r:id="rId14"/>
    <p:sldId id="270" r:id="rId15"/>
    <p:sldId id="271" r:id="rId16"/>
    <p:sldId id="272" r:id="rId17"/>
    <p:sldId id="273" r:id="rId18"/>
    <p:sldId id="274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0C437D-168C-2A24-CCB2-CC5233F9E77D}" name="Natalie" initials="N" userId="a0ac4d2fbd07388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5C35"/>
    <a:srgbClr val="24B5AF"/>
    <a:srgbClr val="3BC3BD"/>
    <a:srgbClr val="00CC99"/>
    <a:srgbClr val="00FFCC"/>
    <a:srgbClr val="00FFFF"/>
    <a:srgbClr val="F2422F"/>
    <a:srgbClr val="33CCFF"/>
    <a:srgbClr val="EF5438"/>
    <a:srgbClr val="C62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12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69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5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3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7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56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18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23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62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E68F5-71F5-4420-AF9C-C4E11C8EC7DD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D6BAE-E132-44CC-9A4E-933755CCF0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5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982" y="3255578"/>
            <a:ext cx="7318317" cy="15762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</a:t>
            </a:r>
          </a:p>
          <a:p>
            <a:pPr marL="0" indent="0" algn="ctr">
              <a:buNone/>
            </a:pPr>
            <a:r>
              <a:rPr lang="en-US" sz="4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Planning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75D465-3E11-4092-8EC6-7C12B306A0A2}"/>
              </a:ext>
            </a:extLst>
          </p:cNvPr>
          <p:cNvSpPr/>
          <p:nvPr/>
        </p:nvSpPr>
        <p:spPr>
          <a:xfrm>
            <a:off x="1691982" y="1517370"/>
            <a:ext cx="7318317" cy="1200329"/>
          </a:xfrm>
          <a:prstGeom prst="rect">
            <a:avLst/>
          </a:prstGeom>
          <a:noFill/>
          <a:ln cmpd="thickThin"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dirty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</a:t>
            </a:r>
            <a:endParaRPr lang="en-US" sz="7200" b="1" dirty="0">
              <a:ln/>
              <a:solidFill>
                <a:schemeClr val="accent4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DA55DA-F72D-42BE-B2D8-C7DF1345E393}"/>
              </a:ext>
            </a:extLst>
          </p:cNvPr>
          <p:cNvCxnSpPr/>
          <p:nvPr/>
        </p:nvCxnSpPr>
        <p:spPr>
          <a:xfrm>
            <a:off x="1792074" y="2694050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553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359" y="232380"/>
            <a:ext cx="4030066" cy="387579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Roe’s 12 characteristics do you think is most important?</a:t>
            </a:r>
            <a:b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26CA8E-4BF4-4AD2-9A51-9EDA19E597E7}"/>
              </a:ext>
            </a:extLst>
          </p:cNvPr>
          <p:cNvSpPr txBox="1"/>
          <p:nvPr/>
        </p:nvSpPr>
        <p:spPr>
          <a:xfrm>
            <a:off x="5360277" y="1185353"/>
            <a:ext cx="2944212" cy="393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1400" b="1" dirty="0">
                <a:solidFill>
                  <a:srgbClr val="C6211E"/>
                </a:solidFill>
                <a:effectLst/>
                <a:latin typeface="Arial" panose="020B0604020202020204" pitchFamily="34" charset="0"/>
              </a:rPr>
              <a:t>1)</a:t>
            </a:r>
          </a:p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1400" b="1" dirty="0">
                <a:solidFill>
                  <a:srgbClr val="C6211E"/>
                </a:solidFill>
                <a:latin typeface="Arial" panose="020B0604020202020204" pitchFamily="34" charset="0"/>
              </a:rPr>
              <a:t>2)</a:t>
            </a:r>
          </a:p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1400" b="1" dirty="0">
                <a:solidFill>
                  <a:srgbClr val="C6211E"/>
                </a:solidFill>
                <a:latin typeface="Arial" panose="020B0604020202020204" pitchFamily="34" charset="0"/>
              </a:rPr>
              <a:t>3)</a:t>
            </a:r>
          </a:p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1400" b="1" dirty="0">
                <a:solidFill>
                  <a:srgbClr val="C6211E"/>
                </a:solidFill>
                <a:latin typeface="Arial" panose="020B0604020202020204" pitchFamily="34" charset="0"/>
              </a:rPr>
              <a:t>4)</a:t>
            </a:r>
          </a:p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1400" b="1" dirty="0">
                <a:solidFill>
                  <a:srgbClr val="C6211E"/>
                </a:solidFill>
                <a:latin typeface="Arial" panose="020B0604020202020204" pitchFamily="34" charset="0"/>
              </a:rPr>
              <a:t>5)</a:t>
            </a:r>
          </a:p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1400" b="1" dirty="0">
                <a:solidFill>
                  <a:srgbClr val="C6211E"/>
                </a:solidFill>
                <a:latin typeface="Arial" panose="020B0604020202020204" pitchFamily="34" charset="0"/>
              </a:rPr>
              <a:t>6)</a:t>
            </a:r>
          </a:p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1400" b="1" dirty="0">
                <a:solidFill>
                  <a:srgbClr val="C6211E"/>
                </a:solidFill>
                <a:latin typeface="Arial" panose="020B0604020202020204" pitchFamily="34" charset="0"/>
              </a:rPr>
              <a:t>7)</a:t>
            </a:r>
          </a:p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1400" b="1" dirty="0">
                <a:solidFill>
                  <a:srgbClr val="C6211E"/>
                </a:solidFill>
                <a:latin typeface="Arial" panose="020B0604020202020204" pitchFamily="34" charset="0"/>
              </a:rPr>
              <a:t>8)</a:t>
            </a:r>
          </a:p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1400" b="1" dirty="0">
                <a:solidFill>
                  <a:srgbClr val="C6211E"/>
                </a:solidFill>
                <a:latin typeface="Arial" panose="020B0604020202020204" pitchFamily="34" charset="0"/>
              </a:rPr>
              <a:t>9)</a:t>
            </a:r>
          </a:p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1400" b="1" dirty="0">
                <a:solidFill>
                  <a:srgbClr val="C6211E"/>
                </a:solidFill>
                <a:latin typeface="Arial" panose="020B0604020202020204" pitchFamily="34" charset="0"/>
              </a:rPr>
              <a:t>10)</a:t>
            </a:r>
          </a:p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1400" b="1" dirty="0">
                <a:solidFill>
                  <a:srgbClr val="C6211E"/>
                </a:solidFill>
                <a:latin typeface="Arial" panose="020B0604020202020204" pitchFamily="34" charset="0"/>
              </a:rPr>
              <a:t>11)</a:t>
            </a:r>
          </a:p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1400" b="1" dirty="0">
                <a:solidFill>
                  <a:srgbClr val="C6211E"/>
                </a:solidFill>
                <a:latin typeface="Arial" panose="020B0604020202020204" pitchFamily="34" charset="0"/>
              </a:rPr>
              <a:t>12)</a:t>
            </a:r>
            <a:endParaRPr lang="en-US" sz="1400" b="1" dirty="0">
              <a:solidFill>
                <a:srgbClr val="C6211E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80B174-EE26-4E66-8E2D-62ADD13AC31E}"/>
              </a:ext>
            </a:extLst>
          </p:cNvPr>
          <p:cNvCxnSpPr>
            <a:cxnSpLocks/>
          </p:cNvCxnSpPr>
          <p:nvPr/>
        </p:nvCxnSpPr>
        <p:spPr>
          <a:xfrm>
            <a:off x="715359" y="890561"/>
            <a:ext cx="779999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E4DC43-2EFF-4F3D-B514-D5E4755B20F9}"/>
              </a:ext>
            </a:extLst>
          </p:cNvPr>
          <p:cNvCxnSpPr>
            <a:cxnSpLocks/>
          </p:cNvCxnSpPr>
          <p:nvPr/>
        </p:nvCxnSpPr>
        <p:spPr>
          <a:xfrm>
            <a:off x="4745425" y="890561"/>
            <a:ext cx="0" cy="5155515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987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6211E"/>
                </a:solidFill>
                <a:effectLst/>
                <a:latin typeface="Arial" panose="020B0604020202020204" pitchFamily="34" charset="0"/>
              </a:rPr>
              <a:t>Theories of Career Choice</a:t>
            </a:r>
            <a:br>
              <a:rPr lang="en-US" dirty="0">
                <a:solidFill>
                  <a:srgbClr val="C6211E"/>
                </a:solidFill>
              </a:rPr>
            </a:br>
            <a:r>
              <a:rPr lang="en-US" dirty="0">
                <a:solidFill>
                  <a:srgbClr val="C6211E"/>
                </a:solidFill>
                <a:effectLst/>
                <a:latin typeface="Arial" panose="020B0604020202020204" pitchFamily="34" charset="0"/>
              </a:rPr>
              <a:t>and Development</a:t>
            </a:r>
            <a:endParaRPr lang="en-US" dirty="0">
              <a:solidFill>
                <a:srgbClr val="C6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359" y="2078474"/>
            <a:ext cx="7588132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Why learn about career theories?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How can they help us?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Personal Career Theory (PCT)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E43D0B-4851-4753-BFD6-3309AF633740}"/>
              </a:ext>
            </a:extLst>
          </p:cNvPr>
          <p:cNvCxnSpPr>
            <a:cxnSpLocks/>
          </p:cNvCxnSpPr>
          <p:nvPr/>
        </p:nvCxnSpPr>
        <p:spPr>
          <a:xfrm>
            <a:off x="715359" y="1781313"/>
            <a:ext cx="779999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044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6211E"/>
                </a:solidFill>
                <a:effectLst/>
                <a:latin typeface="Arial" panose="020B0604020202020204" pitchFamily="34" charset="0"/>
              </a:rPr>
              <a:t>Theories of Career Choice</a:t>
            </a:r>
            <a:br>
              <a:rPr lang="en-US" dirty="0">
                <a:solidFill>
                  <a:srgbClr val="C6211E"/>
                </a:solidFill>
              </a:rPr>
            </a:br>
            <a:r>
              <a:rPr lang="en-US" dirty="0">
                <a:solidFill>
                  <a:srgbClr val="C6211E"/>
                </a:solidFill>
                <a:effectLst/>
                <a:latin typeface="Arial" panose="020B0604020202020204" pitchFamily="34" charset="0"/>
              </a:rPr>
              <a:t>and Development</a:t>
            </a:r>
            <a:endParaRPr lang="en-US" dirty="0">
              <a:solidFill>
                <a:srgbClr val="C6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1536"/>
            <a:ext cx="4644916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C6211E"/>
              </a:buClr>
              <a:buNone/>
            </a:pPr>
            <a:r>
              <a:rPr lang="en-US" sz="240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Structured Theories</a:t>
            </a:r>
            <a:br>
              <a:rPr lang="en-US" sz="2400" dirty="0"/>
            </a:br>
            <a:r>
              <a:rPr lang="en-US" sz="2400" dirty="0">
                <a:effectLst/>
                <a:latin typeface="Arial" panose="020B0604020202020204" pitchFamily="34" charset="0"/>
              </a:rPr>
              <a:t>(point-in-time; </a:t>
            </a:r>
            <a:r>
              <a:rPr lang="en-US" sz="2400" i="1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what</a:t>
            </a:r>
            <a:r>
              <a:rPr lang="en-US" sz="2400" dirty="0">
                <a:effectLst/>
                <a:latin typeface="Arial" panose="020B0604020202020204" pitchFamily="34" charset="0"/>
              </a:rPr>
              <a:t> to choose)</a:t>
            </a:r>
          </a:p>
          <a:p>
            <a:pPr marL="0" indent="0">
              <a:lnSpc>
                <a:spcPct val="100000"/>
              </a:lnSpc>
              <a:buClr>
                <a:srgbClr val="C6211E"/>
              </a:buClr>
              <a:buNone/>
            </a:pPr>
            <a:endParaRPr lang="en-US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C6211E"/>
              </a:buClr>
              <a:buNone/>
            </a:pPr>
            <a:br>
              <a:rPr lang="en-US" sz="2400" dirty="0"/>
            </a:br>
            <a:r>
              <a:rPr lang="en-US" sz="240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Process Theories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effectLst/>
                <a:latin typeface="Arial" panose="020B0604020202020204" pitchFamily="34" charset="0"/>
              </a:rPr>
              <a:t>(developmental; </a:t>
            </a:r>
            <a:r>
              <a:rPr lang="en-US" sz="2400" i="1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how</a:t>
            </a:r>
            <a:r>
              <a:rPr lang="en-US" sz="2400" dirty="0">
                <a:effectLst/>
                <a:latin typeface="Arial" panose="020B0604020202020204" pitchFamily="34" charset="0"/>
              </a:rPr>
              <a:t> to choose)</a:t>
            </a:r>
            <a:endParaRPr lang="en-US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E43D0B-4851-4753-BFD6-3309AF633740}"/>
              </a:ext>
            </a:extLst>
          </p:cNvPr>
          <p:cNvCxnSpPr>
            <a:cxnSpLocks/>
          </p:cNvCxnSpPr>
          <p:nvPr/>
        </p:nvCxnSpPr>
        <p:spPr>
          <a:xfrm>
            <a:off x="715359" y="1781313"/>
            <a:ext cx="779999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017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6211E"/>
                </a:solidFill>
                <a:effectLst/>
                <a:latin typeface="Arial" panose="020B0604020202020204" pitchFamily="34" charset="0"/>
              </a:rPr>
              <a:t>Structured Theory Examples</a:t>
            </a:r>
            <a:endParaRPr lang="en-US" dirty="0">
              <a:solidFill>
                <a:srgbClr val="C6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5884" y="2141536"/>
            <a:ext cx="2926474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C6211E"/>
              </a:buClr>
              <a:buNone/>
            </a:pPr>
            <a:r>
              <a:rPr lang="en-US" sz="360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Parsons</a:t>
            </a:r>
            <a:br>
              <a:rPr lang="en-US" sz="3200" dirty="0">
                <a:solidFill>
                  <a:schemeClr val="accent2"/>
                </a:solidFill>
              </a:rPr>
            </a:br>
            <a:endParaRPr lang="en-US" sz="32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C6211E"/>
              </a:buClr>
              <a:buNone/>
            </a:pP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360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Holland</a:t>
            </a:r>
            <a:endParaRPr lang="en-US" sz="3600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E43D0B-4851-4753-BFD6-3309AF633740}"/>
              </a:ext>
            </a:extLst>
          </p:cNvPr>
          <p:cNvCxnSpPr>
            <a:cxnSpLocks/>
          </p:cNvCxnSpPr>
          <p:nvPr/>
        </p:nvCxnSpPr>
        <p:spPr>
          <a:xfrm>
            <a:off x="715359" y="1781313"/>
            <a:ext cx="779999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290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6211E"/>
                </a:solidFill>
                <a:effectLst/>
                <a:latin typeface="Arial" panose="020B0604020202020204" pitchFamily="34" charset="0"/>
              </a:rPr>
              <a:t>Process Theory Example</a:t>
            </a:r>
            <a:endParaRPr lang="en-US" dirty="0">
              <a:solidFill>
                <a:srgbClr val="C6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1351"/>
            <a:ext cx="7886700" cy="986242"/>
          </a:xfrm>
          <a:noFill/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Clr>
                <a:srgbClr val="C6211E"/>
              </a:buClr>
              <a:buNone/>
            </a:pPr>
            <a:r>
              <a:rPr lang="en-US" sz="240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Super’s Life Career 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</a:rPr>
              <a:t>R</a:t>
            </a:r>
            <a:r>
              <a:rPr lang="en-US" sz="240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ainbow- Nine Life 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</a:rPr>
              <a:t>R</a:t>
            </a:r>
            <a:r>
              <a:rPr lang="en-US" sz="240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oles</a:t>
            </a:r>
          </a:p>
          <a:p>
            <a:pPr marL="0" indent="0">
              <a:lnSpc>
                <a:spcPct val="100000"/>
              </a:lnSpc>
              <a:buClr>
                <a:srgbClr val="C6211E"/>
              </a:buClr>
              <a:buNone/>
            </a:pPr>
            <a:endParaRPr lang="en-US" sz="1400" dirty="0">
              <a:latin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E43D0B-4851-4753-BFD6-3309AF633740}"/>
              </a:ext>
            </a:extLst>
          </p:cNvPr>
          <p:cNvCxnSpPr>
            <a:cxnSpLocks/>
          </p:cNvCxnSpPr>
          <p:nvPr/>
        </p:nvCxnSpPr>
        <p:spPr>
          <a:xfrm>
            <a:off x="715359" y="1521182"/>
            <a:ext cx="779999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55FA03F-44A0-4B23-8EB6-C6AFB549F936}"/>
              </a:ext>
            </a:extLst>
          </p:cNvPr>
          <p:cNvSpPr txBox="1"/>
          <p:nvPr/>
        </p:nvSpPr>
        <p:spPr>
          <a:xfrm>
            <a:off x="4352188" y="2756395"/>
            <a:ext cx="23254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Bradley Hand ITC" panose="03070402050302030203" pitchFamily="66" charset="0"/>
              </a:rPr>
              <a:t>How many of these roles are you playing right now?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BF2C6E-9DC6-467B-A9AC-A8A2625B40DF}"/>
              </a:ext>
            </a:extLst>
          </p:cNvPr>
          <p:cNvSpPr txBox="1"/>
          <p:nvPr/>
        </p:nvSpPr>
        <p:spPr>
          <a:xfrm>
            <a:off x="1214794" y="2346567"/>
            <a:ext cx="36250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arenR"/>
            </a:pPr>
            <a:r>
              <a:rPr lang="en-US" sz="2200" dirty="0">
                <a:latin typeface="Arial" panose="020B0604020202020204" pitchFamily="34" charset="0"/>
              </a:rPr>
              <a:t>c</a:t>
            </a:r>
            <a:r>
              <a:rPr lang="en-US" sz="2200" dirty="0">
                <a:effectLst/>
                <a:latin typeface="Arial" panose="020B0604020202020204" pitchFamily="34" charset="0"/>
              </a:rPr>
              <a:t>hild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arenR"/>
            </a:pPr>
            <a:r>
              <a:rPr lang="en-US" sz="2200" dirty="0">
                <a:latin typeface="Arial" panose="020B0604020202020204" pitchFamily="34" charset="0"/>
              </a:rPr>
              <a:t>s</a:t>
            </a:r>
            <a:r>
              <a:rPr lang="en-US" sz="2200" dirty="0">
                <a:effectLst/>
                <a:latin typeface="Arial" panose="020B0604020202020204" pitchFamily="34" charset="0"/>
              </a:rPr>
              <a:t>tudent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arenR"/>
            </a:pPr>
            <a:r>
              <a:rPr lang="en-US" sz="2200" dirty="0">
                <a:latin typeface="Arial" panose="020B0604020202020204" pitchFamily="34" charset="0"/>
              </a:rPr>
              <a:t>l</a:t>
            </a:r>
            <a:r>
              <a:rPr lang="en-US" sz="2200" dirty="0">
                <a:effectLst/>
                <a:latin typeface="Arial" panose="020B0604020202020204" pitchFamily="34" charset="0"/>
              </a:rPr>
              <a:t>eisurite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arenR"/>
            </a:pPr>
            <a:r>
              <a:rPr lang="en-US" sz="2200" dirty="0">
                <a:latin typeface="Arial" panose="020B0604020202020204" pitchFamily="34" charset="0"/>
              </a:rPr>
              <a:t>c</a:t>
            </a:r>
            <a:r>
              <a:rPr lang="en-US" sz="2200" dirty="0">
                <a:effectLst/>
                <a:latin typeface="Arial" panose="020B0604020202020204" pitchFamily="34" charset="0"/>
              </a:rPr>
              <a:t>itizen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arenR"/>
            </a:pPr>
            <a:r>
              <a:rPr lang="en-US" sz="2200" dirty="0">
                <a:latin typeface="Arial" panose="020B0604020202020204" pitchFamily="34" charset="0"/>
              </a:rPr>
              <a:t>w</a:t>
            </a:r>
            <a:r>
              <a:rPr lang="en-US" sz="2200" dirty="0">
                <a:effectLst/>
                <a:latin typeface="Arial" panose="020B0604020202020204" pitchFamily="34" charset="0"/>
              </a:rPr>
              <a:t>orker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arenR"/>
            </a:pPr>
            <a:r>
              <a:rPr lang="en-US" sz="2200" dirty="0">
                <a:latin typeface="Arial" panose="020B0604020202020204" pitchFamily="34" charset="0"/>
              </a:rPr>
              <a:t>p</a:t>
            </a:r>
            <a:r>
              <a:rPr lang="en-US" sz="2200" dirty="0">
                <a:effectLst/>
                <a:latin typeface="Arial" panose="020B0604020202020204" pitchFamily="34" charset="0"/>
              </a:rPr>
              <a:t>ensioner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arenR"/>
            </a:pPr>
            <a:r>
              <a:rPr lang="en-US" sz="2200" dirty="0">
                <a:effectLst/>
                <a:latin typeface="Arial" panose="020B0604020202020204" pitchFamily="34" charset="0"/>
              </a:rPr>
              <a:t>spouse/partner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arenR"/>
            </a:pPr>
            <a:r>
              <a:rPr lang="en-US" sz="2200" dirty="0">
                <a:latin typeface="Arial" panose="020B0604020202020204" pitchFamily="34" charset="0"/>
              </a:rPr>
              <a:t>h</a:t>
            </a:r>
            <a:r>
              <a:rPr lang="en-US" sz="2200" dirty="0">
                <a:effectLst/>
                <a:latin typeface="Arial" panose="020B0604020202020204" pitchFamily="34" charset="0"/>
              </a:rPr>
              <a:t>omemaker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arenR"/>
            </a:pPr>
            <a:r>
              <a:rPr lang="en-US" sz="2200" dirty="0">
                <a:effectLst/>
                <a:latin typeface="Arial" panose="020B0604020202020204" pitchFamily="34" charset="0"/>
              </a:rPr>
              <a:t>parent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34706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621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Cognitive Information</a:t>
            </a:r>
            <a:b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C621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Processing Theory (CIP)</a:t>
            </a:r>
            <a:endParaRPr lang="en-US" dirty="0">
              <a:solidFill>
                <a:srgbClr val="C6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1536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Based on how we think &amp; process information</a:t>
            </a:r>
          </a:p>
          <a:p>
            <a:pPr>
              <a:lnSpc>
                <a:spcPct val="10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Depends on knowledge structures stored in our</a:t>
            </a:r>
          </a:p>
          <a:p>
            <a:pPr marL="0" indent="0">
              <a:lnSpc>
                <a:spcPct val="100000"/>
              </a:lnSpc>
              <a:buClr>
                <a:srgbClr val="C6211E"/>
              </a:buClr>
              <a:buNone/>
            </a:pP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memories</a:t>
            </a:r>
          </a:p>
          <a:p>
            <a:pPr>
              <a:lnSpc>
                <a:spcPct val="10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Key aim: help individuals learn to make career</a:t>
            </a:r>
          </a:p>
          <a:p>
            <a:pPr marL="0" indent="0">
              <a:lnSpc>
                <a:spcPct val="100000"/>
              </a:lnSpc>
              <a:buClr>
                <a:srgbClr val="C6211E"/>
              </a:buClr>
              <a:buNone/>
            </a:pP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decisions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E43D0B-4851-4753-BFD6-3309AF633740}"/>
              </a:ext>
            </a:extLst>
          </p:cNvPr>
          <p:cNvCxnSpPr>
            <a:cxnSpLocks/>
          </p:cNvCxnSpPr>
          <p:nvPr/>
        </p:nvCxnSpPr>
        <p:spPr>
          <a:xfrm>
            <a:off x="715359" y="1781313"/>
            <a:ext cx="779999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486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0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621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Characteristics of Career Problems</a:t>
            </a:r>
            <a:endParaRPr lang="en-US" dirty="0">
              <a:solidFill>
                <a:srgbClr val="C6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87704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Involve a </a:t>
            </a:r>
            <a:r>
              <a:rPr lang="en-US" sz="2400" dirty="0">
                <a:solidFill>
                  <a:srgbClr val="33CCFF"/>
                </a:solidFill>
                <a:effectLst/>
                <a:latin typeface="Arial" panose="020B0604020202020204" pitchFamily="34" charset="0"/>
              </a:rPr>
              <a:t>gap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33CCFF"/>
                </a:solidFill>
                <a:effectLst/>
                <a:latin typeface="Arial" panose="020B0604020202020204" pitchFamily="34" charset="0"/>
              </a:rPr>
              <a:t>Complex</a:t>
            </a:r>
            <a:r>
              <a:rPr lang="en-US" sz="2400" dirty="0">
                <a:effectLst/>
                <a:latin typeface="Arial" panose="020B0604020202020204" pitchFamily="34" charset="0"/>
              </a:rPr>
              <a:t> and involve </a:t>
            </a:r>
            <a:r>
              <a:rPr lang="en-US" sz="2400" dirty="0">
                <a:solidFill>
                  <a:srgbClr val="33CCFF"/>
                </a:solidFill>
                <a:effectLst/>
                <a:latin typeface="Arial" panose="020B0604020202020204" pitchFamily="34" charset="0"/>
              </a:rPr>
              <a:t>feelings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33CCFF"/>
                </a:solidFill>
                <a:effectLst/>
                <a:latin typeface="Arial" panose="020B0604020202020204" pitchFamily="34" charset="0"/>
              </a:rPr>
              <a:t>Multiple options</a:t>
            </a:r>
            <a:r>
              <a:rPr lang="en-US" sz="2400" dirty="0">
                <a:effectLst/>
                <a:latin typeface="Arial" panose="020B0604020202020204" pitchFamily="34" charset="0"/>
              </a:rPr>
              <a:t>, not a single </a:t>
            </a:r>
          </a:p>
          <a:p>
            <a:pPr marL="0" indent="0">
              <a:lnSpc>
                <a:spcPct val="100000"/>
              </a:lnSpc>
              <a:buClr>
                <a:srgbClr val="C6211E"/>
              </a:buClr>
              <a:buNone/>
            </a:pPr>
            <a:r>
              <a:rPr lang="en-US" sz="2400" dirty="0">
                <a:effectLst/>
                <a:latin typeface="Arial" panose="020B0604020202020204" pitchFamily="34" charset="0"/>
              </a:rPr>
              <a:t>    correct choice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33CCFF"/>
                </a:solidFill>
                <a:effectLst/>
                <a:latin typeface="Arial" panose="020B0604020202020204" pitchFamily="34" charset="0"/>
              </a:rPr>
              <a:t>Uncertainty</a:t>
            </a:r>
            <a:r>
              <a:rPr lang="en-US" sz="2400" dirty="0">
                <a:effectLst/>
                <a:latin typeface="Arial" panose="020B0604020202020204" pitchFamily="34" charset="0"/>
              </a:rPr>
              <a:t> about the outcome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Decisions create </a:t>
            </a:r>
            <a:r>
              <a:rPr lang="en-US" sz="2400" dirty="0">
                <a:solidFill>
                  <a:srgbClr val="33CCFF"/>
                </a:solidFill>
                <a:effectLst/>
                <a:latin typeface="Arial" panose="020B0604020202020204" pitchFamily="34" charset="0"/>
              </a:rPr>
              <a:t>new problems</a:t>
            </a:r>
            <a:endParaRPr lang="en-US" sz="2400" dirty="0">
              <a:solidFill>
                <a:srgbClr val="33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E43D0B-4851-4753-BFD6-3309AF633740}"/>
              </a:ext>
            </a:extLst>
          </p:cNvPr>
          <p:cNvCxnSpPr>
            <a:cxnSpLocks/>
          </p:cNvCxnSpPr>
          <p:nvPr/>
        </p:nvCxnSpPr>
        <p:spPr>
          <a:xfrm>
            <a:off x="715359" y="1781313"/>
            <a:ext cx="779999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022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>
                <a:solidFill>
                  <a:srgbClr val="C621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 Processing Pyramid</a:t>
            </a:r>
            <a:endParaRPr lang="en-US" sz="4200" dirty="0">
              <a:solidFill>
                <a:srgbClr val="C6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1D6772D0-7C88-4BA0-A675-8D38B73C9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18" y="1781313"/>
            <a:ext cx="6327682" cy="4102329"/>
          </a:xfr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E43D0B-4851-4753-BFD6-3309AF633740}"/>
              </a:ext>
            </a:extLst>
          </p:cNvPr>
          <p:cNvCxnSpPr>
            <a:cxnSpLocks/>
          </p:cNvCxnSpPr>
          <p:nvPr/>
        </p:nvCxnSpPr>
        <p:spPr>
          <a:xfrm>
            <a:off x="715359" y="1781313"/>
            <a:ext cx="779999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424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>
                <a:solidFill>
                  <a:srgbClr val="C621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CASVE Cycle</a:t>
            </a:r>
            <a:endParaRPr lang="en-US" sz="4200" dirty="0">
              <a:solidFill>
                <a:srgbClr val="C6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E43D0B-4851-4753-BFD6-3309AF633740}"/>
              </a:ext>
            </a:extLst>
          </p:cNvPr>
          <p:cNvCxnSpPr>
            <a:cxnSpLocks/>
          </p:cNvCxnSpPr>
          <p:nvPr/>
        </p:nvCxnSpPr>
        <p:spPr>
          <a:xfrm>
            <a:off x="715359" y="1781313"/>
            <a:ext cx="779999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6928827E-7DF5-4D1D-99AC-D254C8699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806" y="2021714"/>
            <a:ext cx="5155230" cy="3877133"/>
          </a:xfrm>
          <a:ln>
            <a:solidFill>
              <a:srgbClr val="FD5C35"/>
            </a:solidFill>
          </a:ln>
        </p:spPr>
      </p:pic>
    </p:spTree>
    <p:extLst>
      <p:ext uri="{BB962C8B-B14F-4D97-AF65-F5344CB8AC3E}">
        <p14:creationId xmlns:p14="http://schemas.microsoft.com/office/powerpoint/2010/main" val="3403121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Impact of social forces on career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>
                <a:effectLst/>
                <a:latin typeface="Arial" panose="020B0604020202020204" pitchFamily="34" charset="0"/>
              </a:rPr>
              <a:t>development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Importance of career problems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Views of career choice &amp; development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Cognitive information processing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>
                <a:effectLst/>
                <a:latin typeface="Arial" panose="020B0604020202020204" pitchFamily="34" charset="0"/>
              </a:rPr>
              <a:t>(CIP) theory</a:t>
            </a:r>
            <a:endParaRPr lang="en-US" sz="2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FAD2A9-F33D-466F-88B4-A63C50E8D509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562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en-US" b="1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1391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History of “career” – past and present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Key definitions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A sample of career theories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Cognitive information processing</a:t>
            </a: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dirty="0">
                <a:latin typeface="Arial" panose="020B0604020202020204" pitchFamily="34" charset="0"/>
              </a:rPr>
              <a:t>    </a:t>
            </a:r>
            <a:r>
              <a:rPr lang="en-US" dirty="0">
                <a:effectLst/>
                <a:latin typeface="Arial" panose="020B0604020202020204" pitchFamily="34" charset="0"/>
              </a:rPr>
              <a:t>(CIP) theory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184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</a:t>
            </a:r>
            <a:r>
              <a:rPr lang="en-US" b="1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1391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Emergence of “career”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Industrial revolution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Immigration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Hazards of early work</a:t>
            </a: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dirty="0">
                <a:latin typeface="Arial" panose="020B0604020202020204" pitchFamily="34" charset="0"/>
              </a:rPr>
              <a:t>    </a:t>
            </a:r>
            <a:r>
              <a:rPr lang="en-US" dirty="0">
                <a:effectLst/>
                <a:latin typeface="Arial" panose="020B0604020202020204" pitchFamily="34" charset="0"/>
              </a:rPr>
              <a:t>environments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134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Vocational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3000" dirty="0">
                <a:effectLst/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Frank Parsons’ Vocations Bureau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Parsons’ 3-step model</a:t>
            </a:r>
          </a:p>
          <a:p>
            <a:pPr lvl="1">
              <a:lnSpc>
                <a:spcPct val="10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effectLst/>
                <a:latin typeface="Arial" panose="020B0604020202020204" pitchFamily="34" charset="0"/>
              </a:rPr>
              <a:t> self-assessment</a:t>
            </a:r>
          </a:p>
          <a:p>
            <a:pPr lvl="1">
              <a:lnSpc>
                <a:spcPct val="10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effectLst/>
                <a:latin typeface="Arial" panose="020B0604020202020204" pitchFamily="34" charset="0"/>
              </a:rPr>
              <a:t> study of options</a:t>
            </a:r>
          </a:p>
          <a:p>
            <a:pPr lvl="1">
              <a:lnSpc>
                <a:spcPct val="10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effectLst/>
                <a:latin typeface="Arial" panose="020B0604020202020204" pitchFamily="34" charset="0"/>
              </a:rPr>
              <a:t> careful reasoning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Lifelong process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17AEFC-49B0-4F5C-9D49-605FD640E5F8}"/>
              </a:ext>
            </a:extLst>
          </p:cNvPr>
          <p:cNvCxnSpPr/>
          <p:nvPr/>
        </p:nvCxnSpPr>
        <p:spPr>
          <a:xfrm>
            <a:off x="725212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79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Planning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1259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300" dirty="0">
                <a:effectLst/>
                <a:latin typeface="Arial" panose="020B0604020202020204" pitchFamily="34" charset="0"/>
              </a:rPr>
              <a:t>Rapid change</a:t>
            </a:r>
          </a:p>
          <a:p>
            <a:pPr>
              <a:lnSpc>
                <a:spcPct val="10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300" dirty="0">
                <a:effectLst/>
                <a:latin typeface="Arial" panose="020B0604020202020204" pitchFamily="34" charset="0"/>
              </a:rPr>
              <a:t> Nature of work in today’s </a:t>
            </a:r>
          </a:p>
          <a:p>
            <a:pPr marL="0" indent="0">
              <a:lnSpc>
                <a:spcPct val="100000"/>
              </a:lnSpc>
              <a:buClr>
                <a:srgbClr val="C6211E"/>
              </a:buClr>
              <a:buNone/>
            </a:pPr>
            <a:r>
              <a:rPr lang="en-US" sz="2300" dirty="0">
                <a:effectLst/>
                <a:latin typeface="Arial" panose="020B0604020202020204" pitchFamily="34" charset="0"/>
              </a:rPr>
              <a:t>    organizations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300" dirty="0">
                <a:effectLst/>
                <a:latin typeface="Arial" panose="020B0604020202020204" pitchFamily="34" charset="0"/>
              </a:rPr>
              <a:t> Work options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300" dirty="0">
                <a:effectLst/>
                <a:latin typeface="Arial" panose="020B0604020202020204" pitchFamily="34" charset="0"/>
              </a:rPr>
              <a:t> Diversity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300" dirty="0">
                <a:effectLst/>
                <a:latin typeface="Arial" panose="020B0604020202020204" pitchFamily="34" charset="0"/>
              </a:rPr>
              <a:t> Gender roles at work and home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300" dirty="0">
                <a:effectLst/>
                <a:latin typeface="Arial" panose="020B0604020202020204" pitchFamily="34" charset="0"/>
              </a:rPr>
              <a:t> Career materials and resources</a:t>
            </a:r>
            <a:endParaRPr lang="en-US" sz="23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05EA59-4A70-4DDD-80BF-D8411AF806F7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781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Are Career Problems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</a:rPr>
              <a:t>Economic impact</a:t>
            </a:r>
          </a:p>
          <a:p>
            <a:pPr>
              <a:lnSpc>
                <a:spcPct val="10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</a:rPr>
              <a:t> Impact of full employment on</a:t>
            </a:r>
          </a:p>
          <a:p>
            <a:pPr marL="0" indent="0">
              <a:lnSpc>
                <a:spcPct val="100000"/>
              </a:lnSpc>
              <a:buClr>
                <a:srgbClr val="C6211E"/>
              </a:buClr>
              <a:buNone/>
            </a:pPr>
            <a:r>
              <a:rPr lang="en-US" sz="2200" dirty="0">
                <a:effectLst/>
                <a:latin typeface="Arial" panose="020B0604020202020204" pitchFamily="34" charset="0"/>
              </a:rPr>
              <a:t>    “health” of a nation</a:t>
            </a:r>
          </a:p>
          <a:p>
            <a:pPr>
              <a:lnSpc>
                <a:spcPct val="10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</a:rPr>
              <a:t> Relation between unemployment</a:t>
            </a:r>
          </a:p>
          <a:p>
            <a:pPr marL="0" indent="0">
              <a:lnSpc>
                <a:spcPct val="100000"/>
              </a:lnSpc>
              <a:buClr>
                <a:srgbClr val="C6211E"/>
              </a:buClr>
              <a:buNone/>
            </a:pPr>
            <a:r>
              <a:rPr lang="en-US" sz="2200" dirty="0">
                <a:effectLst/>
                <a:latin typeface="Arial" panose="020B0604020202020204" pitchFamily="34" charset="0"/>
              </a:rPr>
              <a:t>    and social and physical problems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</a:rPr>
              <a:t> Impact of organizational failures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</a:rPr>
              <a:t> Numbers of people impacted</a:t>
            </a:r>
            <a:endParaRPr lang="en-US" sz="22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C96F70-3B06-4D77-873D-8A25249D823A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756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career development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career</a:t>
            </a:r>
          </a:p>
          <a:p>
            <a:pPr>
              <a:lnSpc>
                <a:spcPct val="10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work</a:t>
            </a:r>
          </a:p>
          <a:p>
            <a:pPr>
              <a:lnSpc>
                <a:spcPct val="10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occupation</a:t>
            </a:r>
          </a:p>
          <a:p>
            <a:pPr>
              <a:lnSpc>
                <a:spcPct val="10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position</a:t>
            </a:r>
          </a:p>
          <a:p>
            <a:pPr>
              <a:lnSpc>
                <a:spcPct val="10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job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F5CA94-5B75-4DB8-9E03-C88F98E36E5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293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3595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Definitions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8102"/>
            <a:ext cx="3446736" cy="329816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Clr>
                <a:srgbClr val="C6211E"/>
              </a:buClr>
              <a:buFont typeface="+mj-lt"/>
              <a:buAutoNum type="alphaLcParenR"/>
            </a:pPr>
            <a:r>
              <a:rPr lang="en-US" sz="2400" dirty="0">
                <a:latin typeface="Arial" panose="020B0604020202020204" pitchFamily="34" charset="0"/>
              </a:rPr>
              <a:t>career development</a:t>
            </a:r>
            <a:endParaRPr lang="en-US" sz="2400" dirty="0">
              <a:effectLst/>
              <a:latin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buClr>
                <a:srgbClr val="C6211E"/>
              </a:buClr>
              <a:buFont typeface="+mj-lt"/>
              <a:buAutoNum type="alphaLcParenR"/>
            </a:pPr>
            <a:r>
              <a:rPr lang="en-US" sz="2400" dirty="0">
                <a:effectLst/>
                <a:latin typeface="Arial" panose="020B0604020202020204" pitchFamily="34" charset="0"/>
              </a:rPr>
              <a:t>career</a:t>
            </a:r>
          </a:p>
          <a:p>
            <a:pPr marL="514350" indent="-514350">
              <a:lnSpc>
                <a:spcPct val="100000"/>
              </a:lnSpc>
              <a:buClr>
                <a:srgbClr val="C6211E"/>
              </a:buClr>
              <a:buFont typeface="+mj-lt"/>
              <a:buAutoNum type="alphaLcParenR"/>
            </a:pPr>
            <a:r>
              <a:rPr lang="en-US" sz="2400" dirty="0">
                <a:effectLst/>
                <a:latin typeface="Arial" panose="020B0604020202020204" pitchFamily="34" charset="0"/>
              </a:rPr>
              <a:t>work</a:t>
            </a:r>
          </a:p>
          <a:p>
            <a:pPr marL="514350" indent="-514350">
              <a:lnSpc>
                <a:spcPct val="100000"/>
              </a:lnSpc>
              <a:buClr>
                <a:srgbClr val="C6211E"/>
              </a:buClr>
              <a:buFont typeface="+mj-lt"/>
              <a:buAutoNum type="alphaLcParenR"/>
            </a:pPr>
            <a:r>
              <a:rPr lang="en-US" sz="2400" dirty="0">
                <a:effectLst/>
                <a:latin typeface="Arial" panose="020B0604020202020204" pitchFamily="34" charset="0"/>
              </a:rPr>
              <a:t>occupation</a:t>
            </a:r>
          </a:p>
          <a:p>
            <a:pPr marL="514350" indent="-514350">
              <a:lnSpc>
                <a:spcPct val="100000"/>
              </a:lnSpc>
              <a:buClr>
                <a:srgbClr val="C6211E"/>
              </a:buClr>
              <a:buFont typeface="+mj-lt"/>
              <a:buAutoNum type="alphaLcParenR"/>
            </a:pPr>
            <a:r>
              <a:rPr lang="en-US" sz="2400" dirty="0">
                <a:effectLst/>
                <a:latin typeface="Arial" panose="020B0604020202020204" pitchFamily="34" charset="0"/>
              </a:rPr>
              <a:t>position</a:t>
            </a:r>
          </a:p>
          <a:p>
            <a:pPr marL="514350" indent="-514350">
              <a:lnSpc>
                <a:spcPct val="100000"/>
              </a:lnSpc>
              <a:buClr>
                <a:srgbClr val="C6211E"/>
              </a:buClr>
              <a:buFont typeface="+mj-lt"/>
              <a:buAutoNum type="alphaLcParenR"/>
            </a:pPr>
            <a:r>
              <a:rPr lang="en-US" sz="2400" dirty="0">
                <a:latin typeface="Arial" panose="020B0604020202020204" pitchFamily="34" charset="0"/>
              </a:rPr>
              <a:t>job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26CA8E-4BF4-4AD2-9A51-9EDA19E597E7}"/>
              </a:ext>
            </a:extLst>
          </p:cNvPr>
          <p:cNvSpPr txBox="1"/>
          <p:nvPr/>
        </p:nvSpPr>
        <p:spPr>
          <a:xfrm>
            <a:off x="4274425" y="1891158"/>
            <a:ext cx="4672506" cy="3787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6211E"/>
              </a:buClr>
              <a:buFont typeface="+mj-lt"/>
              <a:buAutoNum type="arabicParenR"/>
            </a:pPr>
            <a:r>
              <a:rPr lang="en-US" dirty="0">
                <a:effectLst/>
                <a:latin typeface="Arial" panose="020B0604020202020204" pitchFamily="34" charset="0"/>
              </a:rPr>
              <a:t>Volunteering at the animal shelter</a:t>
            </a:r>
          </a:p>
          <a:p>
            <a:pPr marL="342900" indent="-342900">
              <a:lnSpc>
                <a:spcPct val="150000"/>
              </a:lnSpc>
              <a:buClr>
                <a:srgbClr val="C6211E"/>
              </a:buClr>
              <a:buFont typeface="+mj-lt"/>
              <a:buAutoNum type="arabicParenR"/>
            </a:pPr>
            <a:r>
              <a:rPr lang="en-US" dirty="0">
                <a:effectLst/>
                <a:latin typeface="Arial" panose="020B0604020202020204" pitchFamily="34" charset="0"/>
              </a:rPr>
              <a:t>Includes all factors that shape your current situation</a:t>
            </a:r>
          </a:p>
          <a:p>
            <a:pPr marL="342900" indent="-342900">
              <a:lnSpc>
                <a:spcPct val="150000"/>
              </a:lnSpc>
              <a:buClr>
                <a:srgbClr val="C6211E"/>
              </a:buClr>
              <a:buFont typeface="+mj-lt"/>
              <a:buAutoNum type="arabicParenR"/>
            </a:pPr>
            <a:r>
              <a:rPr lang="en-US" dirty="0">
                <a:effectLst/>
                <a:latin typeface="Arial" panose="020B0604020202020204" pitchFamily="34" charset="0"/>
              </a:rPr>
              <a:t>Accountant</a:t>
            </a:r>
          </a:p>
          <a:p>
            <a:pPr marL="342900" indent="-342900">
              <a:lnSpc>
                <a:spcPct val="150000"/>
              </a:lnSpc>
              <a:buClr>
                <a:srgbClr val="C6211E"/>
              </a:buClr>
              <a:buFont typeface="+mj-lt"/>
              <a:buAutoNum type="arabicParenR"/>
            </a:pPr>
            <a:r>
              <a:rPr lang="en-US" dirty="0">
                <a:effectLst/>
                <a:latin typeface="Arial" panose="020B0604020202020204" pitchFamily="34" charset="0"/>
              </a:rPr>
              <a:t>My interview was successful,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and I got the _________.</a:t>
            </a:r>
          </a:p>
          <a:p>
            <a:pPr marL="342900" indent="-342900">
              <a:lnSpc>
                <a:spcPct val="150000"/>
              </a:lnSpc>
              <a:buClr>
                <a:srgbClr val="C6211E"/>
              </a:buClr>
              <a:buFont typeface="+mj-lt"/>
              <a:buAutoNum type="arabicParenR"/>
            </a:pPr>
            <a:r>
              <a:rPr lang="en-US" dirty="0">
                <a:effectLst/>
                <a:latin typeface="Arial" panose="020B0604020202020204" pitchFamily="34" charset="0"/>
              </a:rPr>
              <a:t>Microsoft has an opening for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a Technical Trainer</a:t>
            </a:r>
          </a:p>
          <a:p>
            <a:pPr marL="342900" indent="-342900">
              <a:lnSpc>
                <a:spcPct val="150000"/>
              </a:lnSpc>
              <a:buClr>
                <a:srgbClr val="C6211E"/>
              </a:buClr>
              <a:buFont typeface="+mj-lt"/>
              <a:buAutoNum type="arabicParenR"/>
            </a:pPr>
            <a:r>
              <a:rPr lang="en-US" dirty="0">
                <a:effectLst/>
                <a:latin typeface="Arial" panose="020B0604020202020204" pitchFamily="34" charset="0"/>
              </a:rPr>
              <a:t>Right now, you are in your __________.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80B174-EE26-4E66-8E2D-62ADD13AC31E}"/>
              </a:ext>
            </a:extLst>
          </p:cNvPr>
          <p:cNvCxnSpPr>
            <a:cxnSpLocks/>
          </p:cNvCxnSpPr>
          <p:nvPr/>
        </p:nvCxnSpPr>
        <p:spPr>
          <a:xfrm>
            <a:off x="715359" y="1513298"/>
            <a:ext cx="779999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D31FFC-BF9B-47B3-8AA4-E43AE18D87AD}"/>
              </a:ext>
            </a:extLst>
          </p:cNvPr>
          <p:cNvCxnSpPr>
            <a:cxnSpLocks/>
          </p:cNvCxnSpPr>
          <p:nvPr/>
        </p:nvCxnSpPr>
        <p:spPr>
          <a:xfrm>
            <a:off x="4177865" y="1513298"/>
            <a:ext cx="0" cy="4485481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44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7830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Roe’s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359" y="2952861"/>
            <a:ext cx="3446736" cy="329816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rgbClr val="C6211E"/>
              </a:buClr>
              <a:buNone/>
            </a:pPr>
            <a:r>
              <a:rPr lang="en-US" sz="1800" dirty="0">
                <a:effectLst/>
                <a:latin typeface="Arial" panose="020B0604020202020204" pitchFamily="34" charset="0"/>
              </a:rPr>
              <a:t>S = sex</a:t>
            </a:r>
            <a:br>
              <a:rPr lang="en-US" sz="1800" dirty="0"/>
            </a:br>
            <a:r>
              <a:rPr lang="en-US" sz="1800" dirty="0">
                <a:effectLst/>
                <a:latin typeface="Arial" panose="020B0604020202020204" pitchFamily="34" charset="0"/>
              </a:rPr>
              <a:t>E = state of the economy</a:t>
            </a:r>
            <a:br>
              <a:rPr lang="en-US" sz="1800" dirty="0"/>
            </a:br>
            <a:r>
              <a:rPr lang="en-US" sz="1800" dirty="0">
                <a:effectLst/>
                <a:latin typeface="Arial" panose="020B0604020202020204" pitchFamily="34" charset="0"/>
              </a:rPr>
              <a:t>B = family background/ethnicity</a:t>
            </a:r>
            <a:br>
              <a:rPr lang="en-US" sz="1800" dirty="0"/>
            </a:br>
            <a:r>
              <a:rPr lang="en-US" sz="1800" dirty="0">
                <a:effectLst/>
                <a:latin typeface="Arial" panose="020B0604020202020204" pitchFamily="34" charset="0"/>
              </a:rPr>
              <a:t>C = chance</a:t>
            </a:r>
            <a:br>
              <a:rPr lang="en-US" sz="1800" dirty="0"/>
            </a:br>
            <a:r>
              <a:rPr lang="en-US" sz="1800" dirty="0">
                <a:effectLst/>
                <a:latin typeface="Arial" panose="020B0604020202020204" pitchFamily="34" charset="0"/>
              </a:rPr>
              <a:t>F = friends, peers</a:t>
            </a:r>
            <a:br>
              <a:rPr lang="en-US" sz="1800" dirty="0"/>
            </a:br>
            <a:r>
              <a:rPr lang="en-US" sz="1800" dirty="0">
                <a:effectLst/>
                <a:latin typeface="Arial" panose="020B0604020202020204" pitchFamily="34" charset="0"/>
              </a:rPr>
              <a:t>M = marital situation</a:t>
            </a: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26CA8E-4BF4-4AD2-9A51-9EDA19E597E7}"/>
              </a:ext>
            </a:extLst>
          </p:cNvPr>
          <p:cNvSpPr txBox="1"/>
          <p:nvPr/>
        </p:nvSpPr>
        <p:spPr>
          <a:xfrm>
            <a:off x="4548350" y="2952861"/>
            <a:ext cx="4672506" cy="2540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dirty="0">
                <a:effectLst/>
                <a:latin typeface="Arial" panose="020B0604020202020204" pitchFamily="34" charset="0"/>
              </a:rPr>
              <a:t>L = general learning &amp; education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A = special acquired skills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P = physical characteristics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G = cognitive or special natural abilities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T = temperament/personality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I = interests/values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80B174-EE26-4E66-8E2D-62ADD13AC31E}"/>
              </a:ext>
            </a:extLst>
          </p:cNvPr>
          <p:cNvCxnSpPr>
            <a:cxnSpLocks/>
          </p:cNvCxnSpPr>
          <p:nvPr/>
        </p:nvCxnSpPr>
        <p:spPr>
          <a:xfrm>
            <a:off x="715359" y="1513298"/>
            <a:ext cx="779999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A01D7F18-BA37-4961-9DD2-7C059D248746}"/>
              </a:ext>
            </a:extLst>
          </p:cNvPr>
          <p:cNvSpPr txBox="1">
            <a:spLocks/>
          </p:cNvSpPr>
          <p:nvPr/>
        </p:nvSpPr>
        <p:spPr>
          <a:xfrm>
            <a:off x="715359" y="143541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00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Occupational Choice </a:t>
            </a:r>
            <a:r>
              <a:rPr lang="en-US" sz="3200" dirty="0">
                <a:effectLst/>
                <a:latin typeface="Arial" panose="020B0604020202020204" pitchFamily="34" charset="0"/>
              </a:rPr>
              <a:t>=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effectLst/>
                <a:latin typeface="Arial" panose="020B0604020202020204" pitchFamily="34" charset="0"/>
              </a:rPr>
              <a:t>S[(eE + bB + cC) +(fF, mM)) + (lL + aA) + (pP x gG x tT x iI)]</a:t>
            </a:r>
            <a:endParaRPr lang="en-US" sz="2200" dirty="0">
              <a:solidFill>
                <a:srgbClr val="C6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955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</TotalTime>
  <Words>569</Words>
  <Application>Microsoft Office PowerPoint</Application>
  <PresentationFormat>On-screen Show (4:3)</PresentationFormat>
  <Paragraphs>119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Bradley Hand ITC</vt:lpstr>
      <vt:lpstr>Calibri</vt:lpstr>
      <vt:lpstr>Calibri Light</vt:lpstr>
      <vt:lpstr>Wingdings</vt:lpstr>
      <vt:lpstr>Office Theme</vt:lpstr>
      <vt:lpstr>PowerPoint Presentation</vt:lpstr>
      <vt:lpstr>Presentation Overview</vt:lpstr>
      <vt:lpstr>Historical Review</vt:lpstr>
      <vt:lpstr>Vocational Guidance</vt:lpstr>
      <vt:lpstr>Career Planning Today</vt:lpstr>
      <vt:lpstr>Why Are Career Problems Important?</vt:lpstr>
      <vt:lpstr>Some Definitions</vt:lpstr>
      <vt:lpstr>Key Definitions Exercise</vt:lpstr>
      <vt:lpstr>Roe’s Formula</vt:lpstr>
      <vt:lpstr>Which of Roe’s 12 characteristics do you think is most important?  Why?</vt:lpstr>
      <vt:lpstr>Theories of Career Choice and Development</vt:lpstr>
      <vt:lpstr>Theories of Career Choice and Development</vt:lpstr>
      <vt:lpstr>Structured Theory Examples</vt:lpstr>
      <vt:lpstr>Process Theory Example</vt:lpstr>
      <vt:lpstr>Cognitive Information Processing Theory (CIP)</vt:lpstr>
      <vt:lpstr>Characteristics of Career Problems</vt:lpstr>
      <vt:lpstr>Information Processing Pyramid</vt:lpstr>
      <vt:lpstr>CASVE Cycle</vt:lpstr>
      <vt:lpstr>Summary</vt:lpstr>
    </vt:vector>
  </TitlesOfParts>
  <Company>Westmark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White</dc:creator>
  <cp:lastModifiedBy>Janet Lenz</cp:lastModifiedBy>
  <cp:revision>105</cp:revision>
  <dcterms:created xsi:type="dcterms:W3CDTF">2022-03-08T19:49:57Z</dcterms:created>
  <dcterms:modified xsi:type="dcterms:W3CDTF">2022-07-11T18:59:26Z</dcterms:modified>
</cp:coreProperties>
</file>